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58" r:id="rId3"/>
    <p:sldId id="266" r:id="rId4"/>
    <p:sldId id="268" r:id="rId5"/>
  </p:sldIdLst>
  <p:sldSz cx="9144000" cy="6858000" type="screen4x3"/>
  <p:notesSz cx="6799263" cy="99044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24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522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5221"/>
          </a:xfrm>
          <a:prstGeom prst="rect">
            <a:avLst/>
          </a:prstGeom>
        </p:spPr>
        <p:txBody>
          <a:bodyPr vert="horz" lIns="91440" tIns="45720" rIns="91440" bIns="45720" rtlCol="0"/>
          <a:lstStyle>
            <a:lvl1pPr algn="r">
              <a:defRPr sz="1200"/>
            </a:lvl1pPr>
          </a:lstStyle>
          <a:p>
            <a:fld id="{70668FF7-9E37-434A-A9BD-81C04AB4F005}" type="datetimeFigureOut">
              <a:rPr lang="en-US" smtClean="0"/>
              <a:t>4/3/2017</a:t>
            </a:fld>
            <a:endParaRPr lang="en-US"/>
          </a:p>
        </p:txBody>
      </p:sp>
      <p:sp>
        <p:nvSpPr>
          <p:cNvPr id="4" name="Slide Image Placeholder 3"/>
          <p:cNvSpPr>
            <a:spLocks noGrp="1" noRot="1" noChangeAspect="1"/>
          </p:cNvSpPr>
          <p:nvPr>
            <p:ph type="sldImg" idx="2"/>
          </p:nvPr>
        </p:nvSpPr>
        <p:spPr>
          <a:xfrm>
            <a:off x="923925" y="742950"/>
            <a:ext cx="4951413" cy="3714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04596"/>
            <a:ext cx="5439410" cy="445698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07473"/>
            <a:ext cx="2946347" cy="49522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07473"/>
            <a:ext cx="2946347" cy="495221"/>
          </a:xfrm>
          <a:prstGeom prst="rect">
            <a:avLst/>
          </a:prstGeom>
        </p:spPr>
        <p:txBody>
          <a:bodyPr vert="horz" lIns="91440" tIns="45720" rIns="91440" bIns="45720" rtlCol="0" anchor="b"/>
          <a:lstStyle>
            <a:lvl1pPr algn="r">
              <a:defRPr sz="1200"/>
            </a:lvl1pPr>
          </a:lstStyle>
          <a:p>
            <a:fld id="{D5883FB7-4AB9-42CF-85ED-CA4F1E061617}" type="slidenum">
              <a:rPr lang="en-US" smtClean="0"/>
              <a:t>‹#›</a:t>
            </a:fld>
            <a:endParaRPr lang="en-US"/>
          </a:p>
        </p:txBody>
      </p:sp>
    </p:spTree>
    <p:extLst>
      <p:ext uri="{BB962C8B-B14F-4D97-AF65-F5344CB8AC3E}">
        <p14:creationId xmlns:p14="http://schemas.microsoft.com/office/powerpoint/2010/main" val="597386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66CE4A-86E2-4D6E-9CA6-E7616B615D71}" type="datetime1">
              <a:rPr lang="en-US" smtClean="0"/>
              <a:t>4/3/2017</a:t>
            </a:fld>
            <a:endParaRPr lang="en-US"/>
          </a:p>
        </p:txBody>
      </p:sp>
      <p:sp>
        <p:nvSpPr>
          <p:cNvPr id="5" name="Footer Placeholder 4"/>
          <p:cNvSpPr>
            <a:spLocks noGrp="1"/>
          </p:cNvSpPr>
          <p:nvPr>
            <p:ph type="ftr" sz="quarter" idx="11"/>
          </p:nvPr>
        </p:nvSpPr>
        <p:spPr/>
        <p:txBody>
          <a:bodyPr/>
          <a:lstStyle/>
          <a:p>
            <a:r>
              <a:rPr lang="en-US" smtClean="0"/>
              <a:t>CENG3430 revision2 v.7b</a:t>
            </a:r>
            <a:endParaRPr lang="en-US"/>
          </a:p>
        </p:txBody>
      </p:sp>
      <p:sp>
        <p:nvSpPr>
          <p:cNvPr id="6" name="Slide Number Placeholder 5"/>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4210216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8AE4BB-B596-4837-AFF9-98981DE5F680}" type="datetime1">
              <a:rPr lang="en-US" smtClean="0"/>
              <a:t>4/3/2017</a:t>
            </a:fld>
            <a:endParaRPr lang="en-US"/>
          </a:p>
        </p:txBody>
      </p:sp>
      <p:sp>
        <p:nvSpPr>
          <p:cNvPr id="5" name="Footer Placeholder 4"/>
          <p:cNvSpPr>
            <a:spLocks noGrp="1"/>
          </p:cNvSpPr>
          <p:nvPr>
            <p:ph type="ftr" sz="quarter" idx="11"/>
          </p:nvPr>
        </p:nvSpPr>
        <p:spPr/>
        <p:txBody>
          <a:bodyPr/>
          <a:lstStyle/>
          <a:p>
            <a:r>
              <a:rPr lang="en-US" smtClean="0"/>
              <a:t>CENG3430 revision2 v.7b</a:t>
            </a:r>
            <a:endParaRPr lang="en-US"/>
          </a:p>
        </p:txBody>
      </p:sp>
      <p:sp>
        <p:nvSpPr>
          <p:cNvPr id="6" name="Slide Number Placeholder 5"/>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396383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CE4A1-0FF2-4168-9516-171A65D79110}" type="datetime1">
              <a:rPr lang="en-US" smtClean="0"/>
              <a:t>4/3/2017</a:t>
            </a:fld>
            <a:endParaRPr lang="en-US"/>
          </a:p>
        </p:txBody>
      </p:sp>
      <p:sp>
        <p:nvSpPr>
          <p:cNvPr id="5" name="Footer Placeholder 4"/>
          <p:cNvSpPr>
            <a:spLocks noGrp="1"/>
          </p:cNvSpPr>
          <p:nvPr>
            <p:ph type="ftr" sz="quarter" idx="11"/>
          </p:nvPr>
        </p:nvSpPr>
        <p:spPr/>
        <p:txBody>
          <a:bodyPr/>
          <a:lstStyle/>
          <a:p>
            <a:r>
              <a:rPr lang="en-US" smtClean="0"/>
              <a:t>CENG3430 revision2 v.7b</a:t>
            </a:r>
            <a:endParaRPr lang="en-US"/>
          </a:p>
        </p:txBody>
      </p:sp>
      <p:sp>
        <p:nvSpPr>
          <p:cNvPr id="6" name="Slide Number Placeholder 5"/>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1470610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A2ED91-E4C5-481D-8992-6ADB3802BC47}" type="datetime1">
              <a:rPr lang="en-US" smtClean="0"/>
              <a:t>4/3/2017</a:t>
            </a:fld>
            <a:endParaRPr lang="en-US"/>
          </a:p>
        </p:txBody>
      </p:sp>
      <p:sp>
        <p:nvSpPr>
          <p:cNvPr id="5" name="Footer Placeholder 4"/>
          <p:cNvSpPr>
            <a:spLocks noGrp="1"/>
          </p:cNvSpPr>
          <p:nvPr>
            <p:ph type="ftr" sz="quarter" idx="11"/>
          </p:nvPr>
        </p:nvSpPr>
        <p:spPr/>
        <p:txBody>
          <a:bodyPr/>
          <a:lstStyle/>
          <a:p>
            <a:r>
              <a:rPr lang="en-US" smtClean="0"/>
              <a:t>CENG3430 revision2 v.7b</a:t>
            </a:r>
            <a:endParaRPr lang="en-US"/>
          </a:p>
        </p:txBody>
      </p:sp>
      <p:sp>
        <p:nvSpPr>
          <p:cNvPr id="6" name="Slide Number Placeholder 5"/>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3395612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02022C-AC4C-4FF4-97D2-0DCF586053A2}" type="datetime1">
              <a:rPr lang="en-US" smtClean="0"/>
              <a:t>4/3/2017</a:t>
            </a:fld>
            <a:endParaRPr lang="en-US"/>
          </a:p>
        </p:txBody>
      </p:sp>
      <p:sp>
        <p:nvSpPr>
          <p:cNvPr id="5" name="Footer Placeholder 4"/>
          <p:cNvSpPr>
            <a:spLocks noGrp="1"/>
          </p:cNvSpPr>
          <p:nvPr>
            <p:ph type="ftr" sz="quarter" idx="11"/>
          </p:nvPr>
        </p:nvSpPr>
        <p:spPr/>
        <p:txBody>
          <a:bodyPr/>
          <a:lstStyle/>
          <a:p>
            <a:r>
              <a:rPr lang="en-US" smtClean="0"/>
              <a:t>CENG3430 revision2 v.7b</a:t>
            </a:r>
            <a:endParaRPr lang="en-US"/>
          </a:p>
        </p:txBody>
      </p:sp>
      <p:sp>
        <p:nvSpPr>
          <p:cNvPr id="6" name="Slide Number Placeholder 5"/>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354103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0D84D3-AFFB-49F3-997D-1DAD8C793C8A}" type="datetime1">
              <a:rPr lang="en-US" smtClean="0"/>
              <a:t>4/3/2017</a:t>
            </a:fld>
            <a:endParaRPr lang="en-US"/>
          </a:p>
        </p:txBody>
      </p:sp>
      <p:sp>
        <p:nvSpPr>
          <p:cNvPr id="6" name="Footer Placeholder 5"/>
          <p:cNvSpPr>
            <a:spLocks noGrp="1"/>
          </p:cNvSpPr>
          <p:nvPr>
            <p:ph type="ftr" sz="quarter" idx="11"/>
          </p:nvPr>
        </p:nvSpPr>
        <p:spPr/>
        <p:txBody>
          <a:bodyPr/>
          <a:lstStyle/>
          <a:p>
            <a:r>
              <a:rPr lang="en-US" smtClean="0"/>
              <a:t>CENG3430 revision2 v.7b</a:t>
            </a:r>
            <a:endParaRPr lang="en-US"/>
          </a:p>
        </p:txBody>
      </p:sp>
      <p:sp>
        <p:nvSpPr>
          <p:cNvPr id="7" name="Slide Number Placeholder 6"/>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2469992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1A935F-3D3B-4AAF-8EBD-E525B67986A2}" type="datetime1">
              <a:rPr lang="en-US" smtClean="0"/>
              <a:t>4/3/2017</a:t>
            </a:fld>
            <a:endParaRPr lang="en-US"/>
          </a:p>
        </p:txBody>
      </p:sp>
      <p:sp>
        <p:nvSpPr>
          <p:cNvPr id="8" name="Footer Placeholder 7"/>
          <p:cNvSpPr>
            <a:spLocks noGrp="1"/>
          </p:cNvSpPr>
          <p:nvPr>
            <p:ph type="ftr" sz="quarter" idx="11"/>
          </p:nvPr>
        </p:nvSpPr>
        <p:spPr/>
        <p:txBody>
          <a:bodyPr/>
          <a:lstStyle/>
          <a:p>
            <a:r>
              <a:rPr lang="en-US" smtClean="0"/>
              <a:t>CENG3430 revision2 v.7b</a:t>
            </a:r>
            <a:endParaRPr lang="en-US"/>
          </a:p>
        </p:txBody>
      </p:sp>
      <p:sp>
        <p:nvSpPr>
          <p:cNvPr id="9" name="Slide Number Placeholder 8"/>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312539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888AFE-285B-4368-805B-F2DE1C9C73EF}" type="datetime1">
              <a:rPr lang="en-US" smtClean="0"/>
              <a:t>4/3/2017</a:t>
            </a:fld>
            <a:endParaRPr lang="en-US"/>
          </a:p>
        </p:txBody>
      </p:sp>
      <p:sp>
        <p:nvSpPr>
          <p:cNvPr id="4" name="Footer Placeholder 3"/>
          <p:cNvSpPr>
            <a:spLocks noGrp="1"/>
          </p:cNvSpPr>
          <p:nvPr>
            <p:ph type="ftr" sz="quarter" idx="11"/>
          </p:nvPr>
        </p:nvSpPr>
        <p:spPr/>
        <p:txBody>
          <a:bodyPr/>
          <a:lstStyle/>
          <a:p>
            <a:r>
              <a:rPr lang="en-US" smtClean="0"/>
              <a:t>CENG3430 revision2 v.7b</a:t>
            </a:r>
            <a:endParaRPr lang="en-US"/>
          </a:p>
        </p:txBody>
      </p:sp>
      <p:sp>
        <p:nvSpPr>
          <p:cNvPr id="5" name="Slide Number Placeholder 4"/>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371156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FF97F-C3D9-4CC0-A094-CBA96F7E85FF}" type="datetime1">
              <a:rPr lang="en-US" smtClean="0"/>
              <a:t>4/3/2017</a:t>
            </a:fld>
            <a:endParaRPr lang="en-US"/>
          </a:p>
        </p:txBody>
      </p:sp>
      <p:sp>
        <p:nvSpPr>
          <p:cNvPr id="3" name="Footer Placeholder 2"/>
          <p:cNvSpPr>
            <a:spLocks noGrp="1"/>
          </p:cNvSpPr>
          <p:nvPr>
            <p:ph type="ftr" sz="quarter" idx="11"/>
          </p:nvPr>
        </p:nvSpPr>
        <p:spPr/>
        <p:txBody>
          <a:bodyPr/>
          <a:lstStyle/>
          <a:p>
            <a:r>
              <a:rPr lang="en-US" smtClean="0"/>
              <a:t>CENG3430 revision2 v.7b</a:t>
            </a:r>
            <a:endParaRPr lang="en-US"/>
          </a:p>
        </p:txBody>
      </p:sp>
      <p:sp>
        <p:nvSpPr>
          <p:cNvPr id="4" name="Slide Number Placeholder 3"/>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1186968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8B10C-040E-46C0-B478-BDC9556425FB}" type="datetime1">
              <a:rPr lang="en-US" smtClean="0"/>
              <a:t>4/3/2017</a:t>
            </a:fld>
            <a:endParaRPr lang="en-US"/>
          </a:p>
        </p:txBody>
      </p:sp>
      <p:sp>
        <p:nvSpPr>
          <p:cNvPr id="6" name="Footer Placeholder 5"/>
          <p:cNvSpPr>
            <a:spLocks noGrp="1"/>
          </p:cNvSpPr>
          <p:nvPr>
            <p:ph type="ftr" sz="quarter" idx="11"/>
          </p:nvPr>
        </p:nvSpPr>
        <p:spPr/>
        <p:txBody>
          <a:bodyPr/>
          <a:lstStyle/>
          <a:p>
            <a:r>
              <a:rPr lang="en-US" smtClean="0"/>
              <a:t>CENG3430 revision2 v.7b</a:t>
            </a:r>
            <a:endParaRPr lang="en-US"/>
          </a:p>
        </p:txBody>
      </p:sp>
      <p:sp>
        <p:nvSpPr>
          <p:cNvPr id="7" name="Slide Number Placeholder 6"/>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185279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1292FB-91DC-4854-9B5A-D4480EF5A5FB}" type="datetime1">
              <a:rPr lang="en-US" smtClean="0"/>
              <a:t>4/3/2017</a:t>
            </a:fld>
            <a:endParaRPr lang="en-US"/>
          </a:p>
        </p:txBody>
      </p:sp>
      <p:sp>
        <p:nvSpPr>
          <p:cNvPr id="6" name="Footer Placeholder 5"/>
          <p:cNvSpPr>
            <a:spLocks noGrp="1"/>
          </p:cNvSpPr>
          <p:nvPr>
            <p:ph type="ftr" sz="quarter" idx="11"/>
          </p:nvPr>
        </p:nvSpPr>
        <p:spPr/>
        <p:txBody>
          <a:bodyPr/>
          <a:lstStyle/>
          <a:p>
            <a:r>
              <a:rPr lang="en-US" smtClean="0"/>
              <a:t>CENG3430 revision2 v.7b</a:t>
            </a:r>
            <a:endParaRPr lang="en-US"/>
          </a:p>
        </p:txBody>
      </p:sp>
      <p:sp>
        <p:nvSpPr>
          <p:cNvPr id="7" name="Slide Number Placeholder 6"/>
          <p:cNvSpPr>
            <a:spLocks noGrp="1"/>
          </p:cNvSpPr>
          <p:nvPr>
            <p:ph type="sldNum" sz="quarter" idx="12"/>
          </p:nvPr>
        </p:nvSpPr>
        <p:spPr/>
        <p:txBody>
          <a:bodyPr/>
          <a:lstStyle/>
          <a:p>
            <a:fld id="{0C67EA09-DD26-4355-94EC-E004132B2EED}" type="slidenum">
              <a:rPr lang="en-US" smtClean="0"/>
              <a:t>‹#›</a:t>
            </a:fld>
            <a:endParaRPr lang="en-US"/>
          </a:p>
        </p:txBody>
      </p:sp>
    </p:spTree>
    <p:extLst>
      <p:ext uri="{BB962C8B-B14F-4D97-AF65-F5344CB8AC3E}">
        <p14:creationId xmlns:p14="http://schemas.microsoft.com/office/powerpoint/2010/main" val="213019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1C052-BD4C-4CCB-856A-599E935D0833}" type="datetime1">
              <a:rPr lang="en-US" smtClean="0"/>
              <a:t>4/3/2017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CENG3430 revision2 v.7b</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7EA09-DD26-4355-94EC-E004132B2EED}" type="slidenum">
              <a:rPr lang="en-US" smtClean="0"/>
              <a:t>‹#›</a:t>
            </a:fld>
            <a:endParaRPr lang="en-US"/>
          </a:p>
        </p:txBody>
      </p:sp>
    </p:spTree>
    <p:extLst>
      <p:ext uri="{BB962C8B-B14F-4D97-AF65-F5344CB8AC3E}">
        <p14:creationId xmlns:p14="http://schemas.microsoft.com/office/powerpoint/2010/main" val="410925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266940" y="236537"/>
            <a:ext cx="8229600" cy="5555207"/>
          </a:xfrm>
        </p:spPr>
        <p:txBody>
          <a:bodyPr>
            <a:normAutofit fontScale="85000" lnSpcReduction="20000"/>
          </a:bodyPr>
          <a:lstStyle/>
          <a:p>
            <a:pPr lvl="0"/>
            <a:r>
              <a:rPr lang="en-US" sz="4500" u="sng" dirty="0" smtClean="0"/>
              <a:t>Revision2 for CENG34340  (Self study exercise no need to submit)</a:t>
            </a:r>
          </a:p>
          <a:p>
            <a:pPr lvl="0"/>
            <a:r>
              <a:rPr lang="en-AU" sz="3100" dirty="0" smtClean="0"/>
              <a:t>Q2.1 : A </a:t>
            </a:r>
            <a:r>
              <a:rPr lang="en-AU" sz="3100" dirty="0"/>
              <a:t>signal generator is generating pulses of a repeating pattern at the 3</a:t>
            </a:r>
            <a:r>
              <a:rPr lang="en-AU" sz="3100" dirty="0" smtClean="0"/>
              <a:t>-bit </a:t>
            </a:r>
            <a:r>
              <a:rPr lang="en-AU" sz="3100" dirty="0"/>
              <a:t>output ‘</a:t>
            </a:r>
            <a:r>
              <a:rPr lang="en-AU" sz="3100" dirty="0" err="1"/>
              <a:t>outx</a:t>
            </a:r>
            <a:r>
              <a:rPr lang="en-AU" sz="3100" dirty="0"/>
              <a:t>’, one cycle of the pattern is shown in the following figure. </a:t>
            </a:r>
            <a:endParaRPr lang="en-AU" sz="3100" dirty="0" smtClean="0"/>
          </a:p>
          <a:p>
            <a:r>
              <a:rPr lang="en-AU" sz="3100" dirty="0"/>
              <a:t> </a:t>
            </a:r>
            <a:r>
              <a:rPr lang="en-AU" sz="3100" dirty="0" smtClean="0"/>
              <a:t>The </a:t>
            </a:r>
            <a:r>
              <a:rPr lang="en-AU" sz="3100" dirty="0"/>
              <a:t>signal specifications of the generator are as follows.</a:t>
            </a:r>
            <a:endParaRPr lang="en-US" sz="3100" dirty="0"/>
          </a:p>
          <a:p>
            <a:r>
              <a:rPr lang="en-AU" sz="3100" dirty="0"/>
              <a:t>-- ‘</a:t>
            </a:r>
            <a:r>
              <a:rPr lang="en-AU" sz="3100" dirty="0" err="1"/>
              <a:t>clk</a:t>
            </a:r>
            <a:r>
              <a:rPr lang="en-AU" sz="3100" dirty="0"/>
              <a:t>’ is a clock input signal. </a:t>
            </a:r>
            <a:endParaRPr lang="en-US" sz="3100" dirty="0"/>
          </a:p>
          <a:p>
            <a:r>
              <a:rPr lang="en-AU" sz="3100" dirty="0" smtClean="0"/>
              <a:t>-- </a:t>
            </a:r>
            <a:r>
              <a:rPr lang="en-AU" sz="3100" dirty="0"/>
              <a:t>‘</a:t>
            </a:r>
            <a:r>
              <a:rPr lang="en-AU" sz="3100" dirty="0" err="1"/>
              <a:t>arst</a:t>
            </a:r>
            <a:r>
              <a:rPr lang="en-AU" sz="3100" dirty="0"/>
              <a:t>’ is an asynchronous input reset signal. When ‘</a:t>
            </a:r>
            <a:r>
              <a:rPr lang="en-AU" sz="3100" dirty="0" err="1"/>
              <a:t>arst</a:t>
            </a:r>
            <a:r>
              <a:rPr lang="en-AU" sz="3100" dirty="0"/>
              <a:t>’ is ‘1’, ‘</a:t>
            </a:r>
            <a:r>
              <a:rPr lang="en-AU" sz="3100" dirty="0" err="1"/>
              <a:t>outx</a:t>
            </a:r>
            <a:r>
              <a:rPr lang="en-AU" sz="3100" dirty="0"/>
              <a:t>’ is reset to ‘</a:t>
            </a:r>
            <a:r>
              <a:rPr lang="en-AU" sz="3100" dirty="0" smtClean="0"/>
              <a:t>000’. </a:t>
            </a:r>
            <a:r>
              <a:rPr lang="en-AU" sz="3100" dirty="0"/>
              <a:t>Otherwise ‘</a:t>
            </a:r>
            <a:r>
              <a:rPr lang="en-AU" sz="3100" dirty="0" err="1"/>
              <a:t>outx</a:t>
            </a:r>
            <a:r>
              <a:rPr lang="en-AU" sz="3100" dirty="0"/>
              <a:t>’ is generating the pattern as specified above.</a:t>
            </a:r>
            <a:endParaRPr lang="en-US" sz="3100" dirty="0"/>
          </a:p>
          <a:p>
            <a:r>
              <a:rPr lang="en-AU" sz="3100" dirty="0"/>
              <a:t>a</a:t>
            </a:r>
            <a:r>
              <a:rPr lang="en-AU" sz="3100" dirty="0" smtClean="0"/>
              <a:t>)</a:t>
            </a:r>
            <a:r>
              <a:rPr lang="en-AU" sz="3100" dirty="0"/>
              <a:t> </a:t>
            </a:r>
            <a:r>
              <a:rPr lang="en-AU" sz="3100" dirty="0" smtClean="0"/>
              <a:t>Write </a:t>
            </a:r>
            <a:r>
              <a:rPr lang="en-AU" sz="3100" dirty="0"/>
              <a:t>the VHDL program of the signal generator. </a:t>
            </a:r>
            <a:endParaRPr lang="en-US" sz="3100" dirty="0"/>
          </a:p>
          <a:p>
            <a:pPr lvl="0"/>
            <a:r>
              <a:rPr lang="en-AU" sz="3100" dirty="0"/>
              <a:t>c</a:t>
            </a:r>
            <a:r>
              <a:rPr lang="en-AU" sz="3100" dirty="0" smtClean="0"/>
              <a:t>) Quote </a:t>
            </a:r>
            <a:r>
              <a:rPr lang="en-AU" sz="3100" dirty="0"/>
              <a:t>the frequency of ‘</a:t>
            </a:r>
            <a:r>
              <a:rPr lang="en-AU" sz="3100" dirty="0" err="1"/>
              <a:t>clk</a:t>
            </a:r>
            <a:r>
              <a:rPr lang="en-AU" sz="3100" dirty="0"/>
              <a:t>’ used in your design.</a:t>
            </a:r>
            <a:endParaRPr lang="en-US" sz="3100" dirty="0"/>
          </a:p>
          <a:p>
            <a:r>
              <a:rPr lang="en-AU" sz="3100" dirty="0" smtClean="0"/>
              <a:t>(version10</a:t>
            </a:r>
            <a:r>
              <a:rPr lang="en-AU" sz="3100" dirty="0"/>
              <a:t>)</a:t>
            </a:r>
            <a:endParaRPr lang="en-US" sz="3100" dirty="0"/>
          </a:p>
          <a:p>
            <a:endParaRPr lang="en-US" dirty="0"/>
          </a:p>
        </p:txBody>
      </p:sp>
      <p:sp>
        <p:nvSpPr>
          <p:cNvPr id="4" name="Rectangle 28"/>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Group 1"/>
          <p:cNvGrpSpPr>
            <a:grpSpLocks noChangeAspect="1"/>
          </p:cNvGrpSpPr>
          <p:nvPr/>
        </p:nvGrpSpPr>
        <p:grpSpPr bwMode="auto">
          <a:xfrm>
            <a:off x="2538001" y="4700941"/>
            <a:ext cx="6052996" cy="2057400"/>
            <a:chOff x="1598" y="6914"/>
            <a:chExt cx="7994" cy="2700"/>
          </a:xfrm>
        </p:grpSpPr>
        <p:sp>
          <p:nvSpPr>
            <p:cNvPr id="6" name="AutoShape 27"/>
            <p:cNvSpPr>
              <a:spLocks noChangeAspect="1" noChangeArrowheads="1" noTextEdit="1"/>
            </p:cNvSpPr>
            <p:nvPr/>
          </p:nvSpPr>
          <p:spPr bwMode="auto">
            <a:xfrm>
              <a:off x="1869" y="6914"/>
              <a:ext cx="7608" cy="27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26"/>
            <p:cNvSpPr txBox="1">
              <a:spLocks noChangeArrowheads="1"/>
            </p:cNvSpPr>
            <p:nvPr/>
          </p:nvSpPr>
          <p:spPr bwMode="auto">
            <a:xfrm>
              <a:off x="2277" y="8399"/>
              <a:ext cx="523" cy="2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pitchFamily="18" charset="0"/>
                  <a:ea typeface="PMingLiU"/>
                  <a:cs typeface="Times New Roman" pitchFamily="18" charset="0"/>
                </a:rPr>
                <a:t>TA</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25"/>
            <p:cNvSpPr>
              <a:spLocks noChangeShapeType="1"/>
            </p:cNvSpPr>
            <p:nvPr/>
          </p:nvSpPr>
          <p:spPr bwMode="auto">
            <a:xfrm>
              <a:off x="2277" y="8264"/>
              <a:ext cx="6657" cy="1"/>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24"/>
            <p:cNvSpPr>
              <a:spLocks noChangeShapeType="1"/>
            </p:cNvSpPr>
            <p:nvPr/>
          </p:nvSpPr>
          <p:spPr bwMode="auto">
            <a:xfrm flipH="1" flipV="1">
              <a:off x="2277" y="7454"/>
              <a:ext cx="1" cy="810"/>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Text Box 23"/>
            <p:cNvSpPr txBox="1">
              <a:spLocks noChangeArrowheads="1"/>
            </p:cNvSpPr>
            <p:nvPr/>
          </p:nvSpPr>
          <p:spPr bwMode="auto">
            <a:xfrm>
              <a:off x="2277" y="8804"/>
              <a:ext cx="6386" cy="4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 Box 22"/>
            <p:cNvSpPr txBox="1">
              <a:spLocks noChangeArrowheads="1"/>
            </p:cNvSpPr>
            <p:nvPr/>
          </p:nvSpPr>
          <p:spPr bwMode="auto">
            <a:xfrm>
              <a:off x="8893" y="8437"/>
              <a:ext cx="699" cy="79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Times New Roman" pitchFamily="18" charset="0"/>
                  <a:ea typeface="PMingLiU"/>
                  <a:cs typeface="Times New Roman" pitchFamily="18" charset="0"/>
                </a:rPr>
                <a:t>Time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21"/>
            <p:cNvSpPr txBox="1">
              <a:spLocks noChangeArrowheads="1"/>
            </p:cNvSpPr>
            <p:nvPr/>
          </p:nvSpPr>
          <p:spPr bwMode="auto">
            <a:xfrm>
              <a:off x="1598" y="7172"/>
              <a:ext cx="1086"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err="1" smtClean="0">
                  <a:ln>
                    <a:noFill/>
                  </a:ln>
                  <a:solidFill>
                    <a:schemeClr val="tx1"/>
                  </a:solidFill>
                  <a:effectLst/>
                  <a:latin typeface="Times New Roman" pitchFamily="18" charset="0"/>
                  <a:ea typeface="PMingLiU"/>
                  <a:cs typeface="Times New Roman" pitchFamily="18" charset="0"/>
                </a:rPr>
                <a:t>Outx</a:t>
              </a:r>
              <a:endParaRPr kumimoji="0" lang="en-US" alt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Line 19"/>
            <p:cNvSpPr>
              <a:spLocks noChangeShapeType="1"/>
            </p:cNvSpPr>
            <p:nvPr/>
          </p:nvSpPr>
          <p:spPr bwMode="auto">
            <a:xfrm flipH="1">
              <a:off x="4450" y="7577"/>
              <a:ext cx="0" cy="1497"/>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Line 18"/>
            <p:cNvSpPr>
              <a:spLocks noChangeShapeType="1"/>
            </p:cNvSpPr>
            <p:nvPr/>
          </p:nvSpPr>
          <p:spPr bwMode="auto">
            <a:xfrm>
              <a:off x="6623" y="7644"/>
              <a:ext cx="2" cy="1430"/>
            </a:xfrm>
            <a:prstGeom prst="line">
              <a:avLst/>
            </a:prstGeom>
            <a:noFill/>
            <a:ln w="12700">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13"/>
            <p:cNvSpPr>
              <a:spLocks noChangeShapeType="1"/>
            </p:cNvSpPr>
            <p:nvPr/>
          </p:nvSpPr>
          <p:spPr bwMode="auto">
            <a:xfrm flipH="1">
              <a:off x="2278" y="8264"/>
              <a:ext cx="0" cy="76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Text Box 12"/>
            <p:cNvSpPr txBox="1">
              <a:spLocks noChangeArrowheads="1"/>
            </p:cNvSpPr>
            <p:nvPr/>
          </p:nvSpPr>
          <p:spPr bwMode="auto">
            <a:xfrm>
              <a:off x="2684" y="8696"/>
              <a:ext cx="625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Times New Roman" pitchFamily="18" charset="0"/>
                  <a:ea typeface="PMingLiU"/>
                  <a:cs typeface="Times New Roman" pitchFamily="18" charset="0"/>
                </a:rPr>
                <a:t>    </a:t>
              </a:r>
              <a:r>
                <a:rPr kumimoji="0" lang="en-US" altLang="en-US" sz="1000" b="0" i="0" u="none" strike="noStrike" cap="none" normalizeH="0" baseline="0" dirty="0" smtClean="0">
                  <a:ln>
                    <a:noFill/>
                  </a:ln>
                  <a:solidFill>
                    <a:schemeClr val="tx1"/>
                  </a:solidFill>
                  <a:effectLst/>
                  <a:latin typeface="Times New Roman" pitchFamily="18" charset="0"/>
                  <a:ea typeface="PMingLiU"/>
                  <a:cs typeface="Times New Roman" pitchFamily="18" charset="0"/>
                </a:rPr>
                <a:t> </a:t>
              </a:r>
              <a:r>
                <a:rPr kumimoji="0" lang="en-US" altLang="en-US" sz="1400" b="0" i="0" u="none" strike="noStrike" cap="none" normalizeH="0" baseline="0" dirty="0" smtClean="0">
                  <a:ln>
                    <a:noFill/>
                  </a:ln>
                  <a:solidFill>
                    <a:schemeClr val="tx1"/>
                  </a:solidFill>
                  <a:effectLst/>
                  <a:latin typeface="Times New Roman" pitchFamily="18" charset="0"/>
                  <a:ea typeface="PMingLiU"/>
                  <a:cs typeface="Times New Roman" pitchFamily="18" charset="0"/>
                </a:rPr>
                <a:t>1Sec.</a:t>
              </a:r>
              <a:r>
                <a:rPr lang="en-US" altLang="en-US" sz="1400" dirty="0">
                  <a:latin typeface="Times New Roman" pitchFamily="18" charset="0"/>
                  <a:ea typeface="PMingLiU"/>
                  <a:cs typeface="Times New Roman" pitchFamily="18" charset="0"/>
                </a:rPr>
                <a:t> </a:t>
              </a:r>
              <a:r>
                <a:rPr lang="en-US" altLang="en-US" sz="1400" dirty="0" smtClean="0">
                  <a:latin typeface="Times New Roman" pitchFamily="18" charset="0"/>
                  <a:ea typeface="PMingLiU"/>
                  <a:cs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ea typeface="PMingLiU"/>
                  <a:cs typeface="Times New Roman" pitchFamily="18" charset="0"/>
                </a:rPr>
                <a:t>1Sec</a:t>
              </a:r>
              <a:r>
                <a:rPr lang="en-US" altLang="en-US" sz="1400">
                  <a:latin typeface="Times New Roman" pitchFamily="18" charset="0"/>
                  <a:ea typeface="PMingLiU"/>
                  <a:cs typeface="Times New Roman" pitchFamily="18" charset="0"/>
                </a:rPr>
                <a:t> </a:t>
              </a:r>
              <a:r>
                <a:rPr lang="en-US" altLang="en-US" sz="1400" smtClean="0">
                  <a:latin typeface="Times New Roman" pitchFamily="18" charset="0"/>
                  <a:ea typeface="PMingLiU"/>
                  <a:cs typeface="Times New Roman" pitchFamily="18" charset="0"/>
                </a:rPr>
                <a:t>      </a:t>
              </a:r>
              <a:r>
                <a:rPr lang="en-US" altLang="en-US" sz="1400" smtClean="0">
                  <a:latin typeface="Times New Roman" pitchFamily="18" charset="0"/>
                  <a:ea typeface="PMingLiU"/>
                  <a:cs typeface="Times New Roman" pitchFamily="18" charset="0"/>
                </a:rPr>
                <a:t>           </a:t>
              </a:r>
              <a:r>
                <a:rPr lang="en-US" altLang="en-US" sz="1400" smtClean="0">
                  <a:latin typeface="Times New Roman" pitchFamily="18" charset="0"/>
                  <a:ea typeface="PMingLiU"/>
                  <a:cs typeface="Times New Roman" pitchFamily="18" charset="0"/>
                </a:rPr>
                <a:t>0.5</a:t>
              </a:r>
              <a:r>
                <a:rPr kumimoji="0" lang="en-US" altLang="en-US" sz="1400" b="0" i="0" u="none" strike="noStrike" cap="none" normalizeH="0" baseline="0" smtClean="0">
                  <a:ln>
                    <a:noFill/>
                  </a:ln>
                  <a:solidFill>
                    <a:schemeClr val="tx1"/>
                  </a:solidFill>
                  <a:effectLst/>
                  <a:latin typeface="Times New Roman" pitchFamily="18" charset="0"/>
                  <a:ea typeface="PMingLiU"/>
                  <a:cs typeface="Times New Roman" pitchFamily="18" charset="0"/>
                </a:rPr>
                <a:t>Sec</a:t>
              </a:r>
              <a:r>
                <a:rPr kumimoji="0" lang="en-US" altLang="en-US" sz="1400" b="0" i="0" u="none" strike="noStrike" cap="none" normalizeH="0" baseline="0" smtClean="0">
                  <a:ln>
                    <a:noFill/>
                  </a:ln>
                  <a:solidFill>
                    <a:schemeClr val="tx1"/>
                  </a:solidFill>
                  <a:effectLst/>
                  <a:latin typeface="Times New Roman" pitchFamily="18" charset="0"/>
                  <a:ea typeface="PMingLiU"/>
                  <a:cs typeface="Times New Roman" pitchFamily="18" charset="0"/>
                </a:rPr>
                <a:t>.          </a:t>
              </a:r>
              <a:r>
                <a:rPr kumimoji="0" lang="en-US" altLang="en-US" sz="1400" b="0" i="0" u="none" strike="noStrike" cap="none" normalizeH="0" baseline="0" dirty="0" smtClean="0">
                  <a:ln>
                    <a:noFill/>
                  </a:ln>
                  <a:solidFill>
                    <a:schemeClr val="tx1"/>
                  </a:solidFill>
                  <a:effectLst/>
                  <a:latin typeface="Times New Roman" pitchFamily="18" charset="0"/>
                  <a:ea typeface="PMingLiU"/>
                  <a:cs typeface="Times New Roman" pitchFamily="18" charset="0"/>
                </a:rPr>
                <a:t>0.5 sec.</a:t>
              </a:r>
              <a:endParaRPr kumimoji="0" lang="en-US" alt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Text Box 7"/>
            <p:cNvSpPr txBox="1">
              <a:spLocks noChangeArrowheads="1"/>
            </p:cNvSpPr>
            <p:nvPr/>
          </p:nvSpPr>
          <p:spPr bwMode="auto">
            <a:xfrm>
              <a:off x="1869" y="7454"/>
              <a:ext cx="836" cy="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Line 6"/>
            <p:cNvSpPr>
              <a:spLocks noChangeShapeType="1"/>
            </p:cNvSpPr>
            <p:nvPr/>
          </p:nvSpPr>
          <p:spPr bwMode="auto">
            <a:xfrm>
              <a:off x="2277" y="8399"/>
              <a:ext cx="2209" cy="1"/>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5"/>
            <p:cNvSpPr>
              <a:spLocks noChangeShapeType="1"/>
            </p:cNvSpPr>
            <p:nvPr/>
          </p:nvSpPr>
          <p:spPr bwMode="auto">
            <a:xfrm flipH="1">
              <a:off x="4452" y="8244"/>
              <a:ext cx="2" cy="40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Text Box 4"/>
            <p:cNvSpPr txBox="1">
              <a:spLocks noChangeArrowheads="1"/>
            </p:cNvSpPr>
            <p:nvPr/>
          </p:nvSpPr>
          <p:spPr bwMode="auto">
            <a:xfrm>
              <a:off x="6896" y="8399"/>
              <a:ext cx="699" cy="29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Line 3"/>
            <p:cNvSpPr>
              <a:spLocks noChangeShapeType="1"/>
            </p:cNvSpPr>
            <p:nvPr/>
          </p:nvSpPr>
          <p:spPr bwMode="auto">
            <a:xfrm>
              <a:off x="6624" y="8399"/>
              <a:ext cx="1087" cy="1"/>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Line 2"/>
            <p:cNvSpPr>
              <a:spLocks noChangeShapeType="1"/>
            </p:cNvSpPr>
            <p:nvPr/>
          </p:nvSpPr>
          <p:spPr bwMode="auto">
            <a:xfrm>
              <a:off x="7711" y="7644"/>
              <a:ext cx="0" cy="143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2" name="Footer Placeholder 31"/>
          <p:cNvSpPr>
            <a:spLocks noGrp="1"/>
          </p:cNvSpPr>
          <p:nvPr>
            <p:ph type="ftr" sz="quarter" idx="11"/>
          </p:nvPr>
        </p:nvSpPr>
        <p:spPr/>
        <p:txBody>
          <a:bodyPr/>
          <a:lstStyle/>
          <a:p>
            <a:r>
              <a:rPr lang="en-US" smtClean="0"/>
              <a:t>CENG3430 revision2 v.7b</a:t>
            </a:r>
            <a:endParaRPr lang="en-US"/>
          </a:p>
        </p:txBody>
      </p:sp>
      <p:sp>
        <p:nvSpPr>
          <p:cNvPr id="33" name="Slide Number Placeholder 32"/>
          <p:cNvSpPr>
            <a:spLocks noGrp="1"/>
          </p:cNvSpPr>
          <p:nvPr>
            <p:ph type="sldNum" sz="quarter" idx="12"/>
          </p:nvPr>
        </p:nvSpPr>
        <p:spPr/>
        <p:txBody>
          <a:bodyPr/>
          <a:lstStyle/>
          <a:p>
            <a:fld id="{0C67EA09-DD26-4355-94EC-E004132B2EED}" type="slidenum">
              <a:rPr lang="en-US" smtClean="0"/>
              <a:t>1</a:t>
            </a:fld>
            <a:endParaRPr lang="en-US"/>
          </a:p>
        </p:txBody>
      </p:sp>
      <p:sp>
        <p:nvSpPr>
          <p:cNvPr id="34" name="TextBox 33"/>
          <p:cNvSpPr txBox="1"/>
          <p:nvPr/>
        </p:nvSpPr>
        <p:spPr>
          <a:xfrm>
            <a:off x="3250141" y="5206004"/>
            <a:ext cx="1293944" cy="369332"/>
          </a:xfrm>
          <a:prstGeom prst="rect">
            <a:avLst/>
          </a:prstGeom>
          <a:noFill/>
        </p:spPr>
        <p:txBody>
          <a:bodyPr wrap="none" rtlCol="0">
            <a:spAutoFit/>
          </a:bodyPr>
          <a:lstStyle/>
          <a:p>
            <a:r>
              <a:rPr lang="en-US" dirty="0" err="1" smtClean="0"/>
              <a:t>Outx</a:t>
            </a:r>
            <a:r>
              <a:rPr lang="en-US" dirty="0" smtClean="0"/>
              <a:t>=“001”</a:t>
            </a:r>
            <a:endParaRPr lang="en-US" dirty="0"/>
          </a:p>
        </p:txBody>
      </p:sp>
      <p:sp>
        <p:nvSpPr>
          <p:cNvPr id="35" name="Line 6"/>
          <p:cNvSpPr>
            <a:spLocks noChangeShapeType="1"/>
          </p:cNvSpPr>
          <p:nvPr/>
        </p:nvSpPr>
        <p:spPr bwMode="auto">
          <a:xfrm>
            <a:off x="4700542" y="5833401"/>
            <a:ext cx="1672638" cy="762"/>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TextBox 35"/>
          <p:cNvSpPr txBox="1"/>
          <p:nvPr/>
        </p:nvSpPr>
        <p:spPr>
          <a:xfrm>
            <a:off x="4875038" y="5257439"/>
            <a:ext cx="1293944" cy="369332"/>
          </a:xfrm>
          <a:prstGeom prst="rect">
            <a:avLst/>
          </a:prstGeom>
          <a:noFill/>
        </p:spPr>
        <p:txBody>
          <a:bodyPr wrap="none" rtlCol="0">
            <a:spAutoFit/>
          </a:bodyPr>
          <a:lstStyle/>
          <a:p>
            <a:r>
              <a:rPr lang="en-US" dirty="0" err="1" smtClean="0"/>
              <a:t>Outx</a:t>
            </a:r>
            <a:r>
              <a:rPr lang="en-US" dirty="0" smtClean="0"/>
              <a:t>=“101”</a:t>
            </a:r>
            <a:endParaRPr lang="en-US" dirty="0"/>
          </a:p>
        </p:txBody>
      </p:sp>
      <p:sp>
        <p:nvSpPr>
          <p:cNvPr id="37" name="TextBox 36"/>
          <p:cNvSpPr txBox="1"/>
          <p:nvPr/>
        </p:nvSpPr>
        <p:spPr>
          <a:xfrm>
            <a:off x="6344407" y="5060079"/>
            <a:ext cx="750526" cy="646331"/>
          </a:xfrm>
          <a:prstGeom prst="rect">
            <a:avLst/>
          </a:prstGeom>
          <a:noFill/>
        </p:spPr>
        <p:txBody>
          <a:bodyPr wrap="none" rtlCol="0">
            <a:spAutoFit/>
          </a:bodyPr>
          <a:lstStyle/>
          <a:p>
            <a:r>
              <a:rPr lang="en-US" dirty="0" err="1" smtClean="0"/>
              <a:t>Outx</a:t>
            </a:r>
            <a:r>
              <a:rPr lang="en-US" dirty="0" smtClean="0"/>
              <a:t>=</a:t>
            </a:r>
          </a:p>
          <a:p>
            <a:r>
              <a:rPr lang="en-US" dirty="0" smtClean="0"/>
              <a:t>“010”</a:t>
            </a:r>
            <a:endParaRPr lang="en-US" dirty="0"/>
          </a:p>
        </p:txBody>
      </p:sp>
      <p:sp>
        <p:nvSpPr>
          <p:cNvPr id="38" name="Line 2"/>
          <p:cNvSpPr>
            <a:spLocks noChangeShapeType="1"/>
          </p:cNvSpPr>
          <p:nvPr/>
        </p:nvSpPr>
        <p:spPr bwMode="auto">
          <a:xfrm>
            <a:off x="7975021" y="5257439"/>
            <a:ext cx="0" cy="108966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3"/>
          <p:cNvSpPr>
            <a:spLocks noChangeShapeType="1"/>
          </p:cNvSpPr>
          <p:nvPr/>
        </p:nvSpPr>
        <p:spPr bwMode="auto">
          <a:xfrm>
            <a:off x="7151953" y="5854101"/>
            <a:ext cx="823068" cy="762"/>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TextBox 39"/>
          <p:cNvSpPr txBox="1"/>
          <p:nvPr/>
        </p:nvSpPr>
        <p:spPr>
          <a:xfrm>
            <a:off x="7247333" y="5084072"/>
            <a:ext cx="750526" cy="646331"/>
          </a:xfrm>
          <a:prstGeom prst="rect">
            <a:avLst/>
          </a:prstGeom>
          <a:noFill/>
        </p:spPr>
        <p:txBody>
          <a:bodyPr wrap="none" rtlCol="0">
            <a:spAutoFit/>
          </a:bodyPr>
          <a:lstStyle/>
          <a:p>
            <a:r>
              <a:rPr lang="en-US" dirty="0" err="1" smtClean="0"/>
              <a:t>Outx</a:t>
            </a:r>
            <a:r>
              <a:rPr lang="en-US" dirty="0" smtClean="0"/>
              <a:t>=</a:t>
            </a:r>
          </a:p>
          <a:p>
            <a:r>
              <a:rPr lang="en-US" dirty="0" smtClean="0"/>
              <a:t>“100”</a:t>
            </a:r>
            <a:endParaRPr lang="en-US" dirty="0"/>
          </a:p>
        </p:txBody>
      </p:sp>
    </p:spTree>
    <p:extLst>
      <p:ext uri="{BB962C8B-B14F-4D97-AF65-F5344CB8AC3E}">
        <p14:creationId xmlns:p14="http://schemas.microsoft.com/office/powerpoint/2010/main" val="2321673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21771"/>
            <a:ext cx="8229600" cy="4809898"/>
          </a:xfrm>
        </p:spPr>
        <p:txBody>
          <a:bodyPr>
            <a:noAutofit/>
          </a:bodyPr>
          <a:lstStyle/>
          <a:p>
            <a:pPr lvl="0"/>
            <a:r>
              <a:rPr lang="en-AU" sz="1800" dirty="0" smtClean="0"/>
              <a:t>Q2.2 : These </a:t>
            </a:r>
            <a:r>
              <a:rPr lang="en-AU" sz="1800" dirty="0"/>
              <a:t>are questions on counters and pattern generators</a:t>
            </a:r>
            <a:r>
              <a:rPr lang="en-AU" sz="1800" dirty="0" smtClean="0"/>
              <a:t>. </a:t>
            </a:r>
            <a:endParaRPr lang="en-US" sz="1800" dirty="0"/>
          </a:p>
          <a:p>
            <a:pPr lvl="0"/>
            <a:r>
              <a:rPr lang="en-AU" sz="1800" dirty="0" smtClean="0"/>
              <a:t>A </a:t>
            </a:r>
            <a:r>
              <a:rPr lang="en-AU" sz="1800" dirty="0"/>
              <a:t>pulse-width-modulation (PWM) generator converts an 8-bit digital input ‘Din’ into PWM pulses at the single bit output ‘</a:t>
            </a:r>
            <a:r>
              <a:rPr lang="en-AU" sz="1800" dirty="0" err="1"/>
              <a:t>outy</a:t>
            </a:r>
            <a:r>
              <a:rPr lang="en-AU" sz="1800" dirty="0"/>
              <a:t>’. One cycle of the PWM signal is 20ms and is shown below. The pulse </a:t>
            </a:r>
            <a:r>
              <a:rPr lang="en-AU" sz="1800" dirty="0" err="1"/>
              <a:t>on_time</a:t>
            </a:r>
            <a:r>
              <a:rPr lang="en-AU" sz="1800" dirty="0"/>
              <a:t> (y) is linearly proportional to the value of ‘Din’. Such that, when ‘Din’ is ‘0’, y is 0, and when ‘Din’ is 255, y is [255*(20/256)] </a:t>
            </a:r>
            <a:r>
              <a:rPr lang="en-AU" sz="1800" dirty="0" err="1"/>
              <a:t>ms</a:t>
            </a:r>
            <a:r>
              <a:rPr lang="en-AU" sz="1800" dirty="0"/>
              <a:t>, the signal specifications are as follows. </a:t>
            </a:r>
            <a:r>
              <a:rPr lang="en-AU" sz="1800" dirty="0" smtClean="0"/>
              <a:t>‘</a:t>
            </a:r>
            <a:r>
              <a:rPr lang="en-AU" sz="1800" dirty="0" err="1"/>
              <a:t>clk</a:t>
            </a:r>
            <a:r>
              <a:rPr lang="en-AU" sz="1800" dirty="0"/>
              <a:t>’ is a clock input signal</a:t>
            </a:r>
            <a:r>
              <a:rPr lang="en-AU" sz="1800" dirty="0" smtClean="0"/>
              <a:t>. </a:t>
            </a:r>
            <a:r>
              <a:rPr lang="en-AU" sz="1800" dirty="0"/>
              <a:t>‘Din’ is an 8-bit digital input signal.</a:t>
            </a:r>
            <a:endParaRPr lang="en-US" sz="1800" dirty="0"/>
          </a:p>
          <a:p>
            <a:r>
              <a:rPr lang="en-AU" sz="1800" dirty="0" smtClean="0"/>
              <a:t>‘</a:t>
            </a:r>
            <a:r>
              <a:rPr lang="en-AU" sz="1800" dirty="0" err="1"/>
              <a:t>outy</a:t>
            </a:r>
            <a:r>
              <a:rPr lang="en-AU" sz="1800" dirty="0"/>
              <a:t>’ is an output signal for the PWM pulses</a:t>
            </a:r>
            <a:r>
              <a:rPr lang="en-AU" sz="1800" dirty="0" smtClean="0"/>
              <a:t>.  </a:t>
            </a:r>
            <a:r>
              <a:rPr lang="en-AU" sz="1800" dirty="0"/>
              <a:t>‘</a:t>
            </a:r>
            <a:r>
              <a:rPr lang="en-AU" sz="1800" dirty="0" err="1"/>
              <a:t>srst</a:t>
            </a:r>
            <a:r>
              <a:rPr lang="en-AU" sz="1800" dirty="0"/>
              <a:t>’ is a synchronous input reset signal. When ‘</a:t>
            </a:r>
            <a:r>
              <a:rPr lang="en-AU" sz="1800" dirty="0" err="1"/>
              <a:t>srst</a:t>
            </a:r>
            <a:r>
              <a:rPr lang="en-AU" sz="1800" dirty="0"/>
              <a:t>’ is 1, ‘</a:t>
            </a:r>
            <a:r>
              <a:rPr lang="en-AU" sz="1800" dirty="0" err="1"/>
              <a:t>outy</a:t>
            </a:r>
            <a:r>
              <a:rPr lang="en-AU" sz="1800" dirty="0"/>
              <a:t>’ is reset to 0.   Otherwise ‘</a:t>
            </a:r>
            <a:r>
              <a:rPr lang="en-AU" sz="1800" dirty="0" err="1"/>
              <a:t>outy</a:t>
            </a:r>
            <a:r>
              <a:rPr lang="en-AU" sz="1800" dirty="0"/>
              <a:t>’ is generating pulses as specified.</a:t>
            </a:r>
            <a:endParaRPr lang="en-US" sz="1800" dirty="0"/>
          </a:p>
          <a:p>
            <a:pPr lvl="1"/>
            <a:r>
              <a:rPr lang="en-AU" sz="1800" dirty="0"/>
              <a:t>Sketch </a:t>
            </a:r>
            <a:r>
              <a:rPr lang="en-AU" sz="1800" dirty="0" smtClean="0"/>
              <a:t>1 </a:t>
            </a:r>
            <a:r>
              <a:rPr lang="en-AU" sz="1800" dirty="0"/>
              <a:t>cycle of the waveform of ‘</a:t>
            </a:r>
            <a:r>
              <a:rPr lang="en-AU" sz="1800" dirty="0" err="1"/>
              <a:t>outy</a:t>
            </a:r>
            <a:r>
              <a:rPr lang="en-AU" sz="1800" dirty="0"/>
              <a:t>’ when Din=’1’. Mark on your diagram the time (in </a:t>
            </a:r>
            <a:r>
              <a:rPr lang="en-AU" sz="1800" dirty="0" err="1"/>
              <a:t>ms</a:t>
            </a:r>
            <a:r>
              <a:rPr lang="en-AU" sz="1800" dirty="0"/>
              <a:t>) when ‘</a:t>
            </a:r>
            <a:r>
              <a:rPr lang="en-AU" sz="1800" dirty="0" err="1"/>
              <a:t>outy</a:t>
            </a:r>
            <a:r>
              <a:rPr lang="en-AU" sz="1800" dirty="0"/>
              <a:t>’ changes states. </a:t>
            </a:r>
            <a:endParaRPr lang="en-US" sz="1800" dirty="0"/>
          </a:p>
          <a:p>
            <a:pPr lvl="1"/>
            <a:r>
              <a:rPr lang="en-AU" sz="1800" dirty="0"/>
              <a:t>Sketch </a:t>
            </a:r>
            <a:r>
              <a:rPr lang="en-AU" sz="1800" dirty="0" smtClean="0"/>
              <a:t>1 cycle </a:t>
            </a:r>
            <a:r>
              <a:rPr lang="en-AU" sz="1800" dirty="0"/>
              <a:t>of the waveform of ‘</a:t>
            </a:r>
            <a:r>
              <a:rPr lang="en-AU" sz="1800" dirty="0" err="1"/>
              <a:t>outy</a:t>
            </a:r>
            <a:r>
              <a:rPr lang="en-AU" sz="1800" dirty="0"/>
              <a:t>’ when Din =’255’. Mark on your diagram the time (in </a:t>
            </a:r>
            <a:r>
              <a:rPr lang="en-AU" sz="1800" dirty="0" err="1"/>
              <a:t>ms</a:t>
            </a:r>
            <a:r>
              <a:rPr lang="en-AU" sz="1800" dirty="0"/>
              <a:t>) when ‘</a:t>
            </a:r>
            <a:r>
              <a:rPr lang="en-AU" sz="1800" dirty="0" err="1"/>
              <a:t>outy</a:t>
            </a:r>
            <a:r>
              <a:rPr lang="en-AU" sz="1800" dirty="0"/>
              <a:t>’ changes states. </a:t>
            </a:r>
            <a:endParaRPr lang="en-US" sz="1800" dirty="0"/>
          </a:p>
          <a:p>
            <a:pPr lvl="1"/>
            <a:r>
              <a:rPr lang="en-AU" sz="1800" dirty="0"/>
              <a:t>Write the VHDL program of this signal generator.</a:t>
            </a:r>
            <a:endParaRPr lang="en-US" sz="1800" dirty="0"/>
          </a:p>
          <a:p>
            <a:pPr lvl="1"/>
            <a:r>
              <a:rPr lang="en-AU" sz="1800" dirty="0"/>
              <a:t>Quote the frequency of ‘</a:t>
            </a:r>
            <a:r>
              <a:rPr lang="en-AU" sz="1800" dirty="0" err="1"/>
              <a:t>clk</a:t>
            </a:r>
            <a:r>
              <a:rPr lang="en-AU" sz="1800" dirty="0"/>
              <a:t>’ used in your design</a:t>
            </a:r>
            <a:r>
              <a:rPr lang="en-AU" sz="1800" dirty="0" smtClean="0"/>
              <a:t>.</a:t>
            </a:r>
          </a:p>
          <a:p>
            <a:pPr lvl="1"/>
            <a:r>
              <a:rPr lang="en-AU" sz="1800" dirty="0"/>
              <a:t>(version10)</a:t>
            </a:r>
            <a:endParaRPr lang="en-US" sz="1800" dirty="0"/>
          </a:p>
          <a:p>
            <a:pPr lvl="2"/>
            <a:endParaRPr lang="en-US" sz="1800" dirty="0"/>
          </a:p>
        </p:txBody>
      </p:sp>
      <p:sp>
        <p:nvSpPr>
          <p:cNvPr id="4" name="Rectangle 18"/>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Group 1"/>
          <p:cNvGrpSpPr>
            <a:grpSpLocks noChangeAspect="1"/>
          </p:cNvGrpSpPr>
          <p:nvPr/>
        </p:nvGrpSpPr>
        <p:grpSpPr bwMode="auto">
          <a:xfrm>
            <a:off x="2481186" y="4870660"/>
            <a:ext cx="4914892" cy="1761942"/>
            <a:chOff x="2277" y="10958"/>
            <a:chExt cx="7200" cy="2565"/>
          </a:xfrm>
        </p:grpSpPr>
        <p:sp>
          <p:nvSpPr>
            <p:cNvPr id="6" name="AutoShape 17"/>
            <p:cNvSpPr>
              <a:spLocks noChangeAspect="1" noChangeArrowheads="1" noTextEdit="1"/>
            </p:cNvSpPr>
            <p:nvPr/>
          </p:nvSpPr>
          <p:spPr bwMode="auto">
            <a:xfrm>
              <a:off x="2277" y="10958"/>
              <a:ext cx="7200" cy="256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 Box 16"/>
            <p:cNvSpPr txBox="1">
              <a:spLocks noChangeArrowheads="1"/>
            </p:cNvSpPr>
            <p:nvPr/>
          </p:nvSpPr>
          <p:spPr bwMode="auto">
            <a:xfrm>
              <a:off x="2956" y="11093"/>
              <a:ext cx="1086" cy="40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Digital level</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Line 15"/>
            <p:cNvSpPr>
              <a:spLocks noChangeShapeType="1"/>
            </p:cNvSpPr>
            <p:nvPr/>
          </p:nvSpPr>
          <p:spPr bwMode="auto">
            <a:xfrm>
              <a:off x="2956" y="12308"/>
              <a:ext cx="4619" cy="1"/>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Line 14"/>
            <p:cNvSpPr>
              <a:spLocks noChangeShapeType="1"/>
            </p:cNvSpPr>
            <p:nvPr/>
          </p:nvSpPr>
          <p:spPr bwMode="auto">
            <a:xfrm flipV="1">
              <a:off x="2956" y="11363"/>
              <a:ext cx="1" cy="945"/>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Line 13"/>
            <p:cNvSpPr>
              <a:spLocks noChangeShapeType="1"/>
            </p:cNvSpPr>
            <p:nvPr/>
          </p:nvSpPr>
          <p:spPr bwMode="auto">
            <a:xfrm>
              <a:off x="7575" y="12173"/>
              <a:ext cx="1" cy="94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12"/>
            <p:cNvSpPr>
              <a:spLocks/>
            </p:cNvSpPr>
            <p:nvPr/>
          </p:nvSpPr>
          <p:spPr bwMode="auto">
            <a:xfrm>
              <a:off x="2956" y="11768"/>
              <a:ext cx="4619" cy="540"/>
            </a:xfrm>
            <a:custGeom>
              <a:avLst/>
              <a:gdLst>
                <a:gd name="T0" fmla="*/ 0 w 6120"/>
                <a:gd name="T1" fmla="*/ 0 h 1980"/>
                <a:gd name="T2" fmla="*/ 2160 w 6120"/>
                <a:gd name="T3" fmla="*/ 0 h 1980"/>
                <a:gd name="T4" fmla="*/ 2160 w 6120"/>
                <a:gd name="T5" fmla="*/ 1980 h 1980"/>
                <a:gd name="T6" fmla="*/ 6120 w 6120"/>
                <a:gd name="T7" fmla="*/ 1980 h 1980"/>
              </a:gdLst>
              <a:ahLst/>
              <a:cxnLst>
                <a:cxn ang="0">
                  <a:pos x="T0" y="T1"/>
                </a:cxn>
                <a:cxn ang="0">
                  <a:pos x="T2" y="T3"/>
                </a:cxn>
                <a:cxn ang="0">
                  <a:pos x="T4" y="T5"/>
                </a:cxn>
                <a:cxn ang="0">
                  <a:pos x="T6" y="T7"/>
                </a:cxn>
              </a:cxnLst>
              <a:rect l="0" t="0" r="r" b="b"/>
              <a:pathLst>
                <a:path w="6120" h="1980">
                  <a:moveTo>
                    <a:pt x="0" y="0"/>
                  </a:moveTo>
                  <a:lnTo>
                    <a:pt x="2160" y="0"/>
                  </a:lnTo>
                  <a:lnTo>
                    <a:pt x="2160" y="1980"/>
                  </a:lnTo>
                  <a:lnTo>
                    <a:pt x="6120" y="198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Line 11"/>
            <p:cNvSpPr>
              <a:spLocks noChangeShapeType="1"/>
            </p:cNvSpPr>
            <p:nvPr/>
          </p:nvSpPr>
          <p:spPr bwMode="auto">
            <a:xfrm>
              <a:off x="2956" y="12443"/>
              <a:ext cx="1" cy="54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0"/>
            <p:cNvSpPr>
              <a:spLocks noChangeShapeType="1"/>
            </p:cNvSpPr>
            <p:nvPr/>
          </p:nvSpPr>
          <p:spPr bwMode="auto">
            <a:xfrm>
              <a:off x="2956" y="12983"/>
              <a:ext cx="4620" cy="1"/>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Text Box 9"/>
            <p:cNvSpPr txBox="1">
              <a:spLocks noChangeArrowheads="1"/>
            </p:cNvSpPr>
            <p:nvPr/>
          </p:nvSpPr>
          <p:spPr bwMode="auto">
            <a:xfrm>
              <a:off x="3500" y="12983"/>
              <a:ext cx="4075"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20ms : One cycle of the PWM pulses of ‘outy’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8"/>
            <p:cNvSpPr txBox="1">
              <a:spLocks noChangeArrowheads="1"/>
            </p:cNvSpPr>
            <p:nvPr/>
          </p:nvSpPr>
          <p:spPr bwMode="auto">
            <a:xfrm>
              <a:off x="2277" y="11363"/>
              <a:ext cx="1087" cy="1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High</a:t>
              </a:r>
              <a:endParaRPr kumimoji="0" lang="en-US" altLang="en-US" sz="7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=’1’</a:t>
              </a:r>
              <a:endParaRPr kumimoji="0" lang="en-US" altLang="en-US" sz="7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Low</a:t>
              </a:r>
              <a:endParaRPr kumimoji="0" lang="en-US" altLang="en-US" sz="7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=’0’</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Line 7"/>
            <p:cNvSpPr>
              <a:spLocks noChangeShapeType="1"/>
            </p:cNvSpPr>
            <p:nvPr/>
          </p:nvSpPr>
          <p:spPr bwMode="auto">
            <a:xfrm>
              <a:off x="2956" y="12578"/>
              <a:ext cx="1630" cy="1"/>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 Box 6"/>
            <p:cNvSpPr txBox="1">
              <a:spLocks noChangeArrowheads="1"/>
            </p:cNvSpPr>
            <p:nvPr/>
          </p:nvSpPr>
          <p:spPr bwMode="auto">
            <a:xfrm>
              <a:off x="3228" y="12578"/>
              <a:ext cx="1086"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On_time=y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Line 5"/>
            <p:cNvSpPr>
              <a:spLocks noChangeShapeType="1"/>
            </p:cNvSpPr>
            <p:nvPr/>
          </p:nvSpPr>
          <p:spPr bwMode="auto">
            <a:xfrm>
              <a:off x="4586" y="12578"/>
              <a:ext cx="2990" cy="1"/>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4"/>
            <p:cNvSpPr>
              <a:spLocks noChangeShapeType="1"/>
            </p:cNvSpPr>
            <p:nvPr/>
          </p:nvSpPr>
          <p:spPr bwMode="auto">
            <a:xfrm>
              <a:off x="4586" y="12443"/>
              <a:ext cx="1" cy="405"/>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Text Box 3"/>
            <p:cNvSpPr txBox="1">
              <a:spLocks noChangeArrowheads="1"/>
            </p:cNvSpPr>
            <p:nvPr/>
          </p:nvSpPr>
          <p:spPr bwMode="auto">
            <a:xfrm>
              <a:off x="5402" y="12578"/>
              <a:ext cx="1766"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Off_time=20ms-y</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Text Box 2"/>
            <p:cNvSpPr txBox="1">
              <a:spLocks noChangeArrowheads="1"/>
            </p:cNvSpPr>
            <p:nvPr/>
          </p:nvSpPr>
          <p:spPr bwMode="auto">
            <a:xfrm>
              <a:off x="7575" y="12038"/>
              <a:ext cx="1087" cy="1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chemeClr val="tx1"/>
                  </a:solidFill>
                  <a:effectLst/>
                  <a:latin typeface="Times New Roman" pitchFamily="18" charset="0"/>
                  <a:ea typeface="PMingLiU" charset="-120"/>
                  <a:cs typeface="Times New Roman" pitchFamily="18" charset="0"/>
                </a:rPr>
                <a:t>Time (ms)</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2" name="Footer Placeholder 21"/>
          <p:cNvSpPr>
            <a:spLocks noGrp="1"/>
          </p:cNvSpPr>
          <p:nvPr>
            <p:ph type="ftr" sz="quarter" idx="11"/>
          </p:nvPr>
        </p:nvSpPr>
        <p:spPr>
          <a:xfrm>
            <a:off x="6098410" y="4876470"/>
            <a:ext cx="2895600" cy="365125"/>
          </a:xfrm>
        </p:spPr>
        <p:txBody>
          <a:bodyPr/>
          <a:lstStyle/>
          <a:p>
            <a:r>
              <a:rPr lang="en-US" smtClean="0"/>
              <a:t>CENG3430 revision2 v.7b</a:t>
            </a:r>
            <a:endParaRPr lang="en-US"/>
          </a:p>
        </p:txBody>
      </p:sp>
      <p:sp>
        <p:nvSpPr>
          <p:cNvPr id="23" name="Slide Number Placeholder 22"/>
          <p:cNvSpPr>
            <a:spLocks noGrp="1"/>
          </p:cNvSpPr>
          <p:nvPr>
            <p:ph type="sldNum" sz="quarter" idx="12"/>
          </p:nvPr>
        </p:nvSpPr>
        <p:spPr/>
        <p:txBody>
          <a:bodyPr/>
          <a:lstStyle/>
          <a:p>
            <a:fld id="{0C67EA09-DD26-4355-94EC-E004132B2EED}" type="slidenum">
              <a:rPr lang="en-US" smtClean="0"/>
              <a:t>2</a:t>
            </a:fld>
            <a:endParaRPr lang="en-US"/>
          </a:p>
        </p:txBody>
      </p:sp>
    </p:spTree>
    <p:extLst>
      <p:ext uri="{BB962C8B-B14F-4D97-AF65-F5344CB8AC3E}">
        <p14:creationId xmlns:p14="http://schemas.microsoft.com/office/powerpoint/2010/main" val="515459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533400" y="304800"/>
            <a:ext cx="8229600" cy="6248400"/>
          </a:xfrm>
        </p:spPr>
        <p:txBody>
          <a:bodyPr>
            <a:normAutofit fontScale="77500" lnSpcReduction="20000"/>
          </a:bodyPr>
          <a:lstStyle/>
          <a:p>
            <a:pPr lvl="0"/>
            <a:r>
              <a:rPr lang="en-AU" dirty="0" smtClean="0"/>
              <a:t>Q2.3 A </a:t>
            </a:r>
            <a:r>
              <a:rPr lang="en-AU" dirty="0"/>
              <a:t>pattern generator system has a reset input RST, an input TAG, a clock input C1 and an output X which is a vector consisting of X(2), X(1), X(0). </a:t>
            </a:r>
            <a:endParaRPr lang="en-US" sz="2000" dirty="0"/>
          </a:p>
          <a:p>
            <a:pPr lvl="1"/>
            <a:r>
              <a:rPr lang="en-AU" dirty="0"/>
              <a:t>Write the entity declaration of a VHDL program for the above interface signals.</a:t>
            </a:r>
            <a:endParaRPr lang="en-US" sz="1800" dirty="0"/>
          </a:p>
          <a:p>
            <a:pPr lvl="1"/>
            <a:r>
              <a:rPr lang="en-AU" dirty="0"/>
              <a:t>Write the architecture body in each of the following different systems.</a:t>
            </a:r>
            <a:endParaRPr lang="en-US" sz="1800" dirty="0"/>
          </a:p>
          <a:p>
            <a:pPr lvl="2"/>
            <a:r>
              <a:rPr lang="en-AU" dirty="0"/>
              <a:t>(System 1) The reset (RST) of the system is synchronous. The system is an up/down counter. After reset (RST=1), output X is cleared. When RST=0, the pattern generator is a binary up/down counter, at each rising edge of C1, output X changes states. When TAG=1, the continuous counting sequence at X is counting upward. When TAG=0, the continuous counting sequence at X is counting downward.</a:t>
            </a:r>
            <a:endParaRPr lang="en-US" sz="1600" dirty="0"/>
          </a:p>
          <a:p>
            <a:pPr lvl="2"/>
            <a:r>
              <a:rPr lang="en-AU" dirty="0"/>
              <a:t>(System 2) The reset (RST) of the system is asynchronous. Every time after reset (RST=1), output X is cleared. When RST =0, at each rising edge of C1, output X changes states depending on TAG as follows. (During counting, TAG and RST remain unchanged.)</a:t>
            </a:r>
            <a:endParaRPr lang="en-US" sz="1600" dirty="0"/>
          </a:p>
          <a:p>
            <a:pPr lvl="3"/>
            <a:r>
              <a:rPr lang="en-AU" dirty="0"/>
              <a:t>If TAG is 1, the counting sequence at X is “111”, “101” , “010” , “011” and then X remains unchanged until the next reset arrives (when RST=1).</a:t>
            </a:r>
            <a:endParaRPr lang="en-US" sz="1400" dirty="0"/>
          </a:p>
          <a:p>
            <a:pPr lvl="3"/>
            <a:r>
              <a:rPr lang="en-AU" dirty="0"/>
              <a:t>If TAG is 0, the counting sequence at X is “000”, “111” , “001”  and then X remains unchanged until the next reset arrives (when RST=1</a:t>
            </a:r>
            <a:r>
              <a:rPr lang="en-AU" dirty="0" smtClean="0"/>
              <a:t>).</a:t>
            </a:r>
          </a:p>
          <a:p>
            <a:pPr lvl="3"/>
            <a:r>
              <a:rPr lang="en-AU" sz="1400" dirty="0" smtClean="0"/>
              <a:t>(Version 9)</a:t>
            </a:r>
            <a:endParaRPr lang="en-US" sz="1400" dirty="0"/>
          </a:p>
          <a:p>
            <a:endParaRPr lang="en-US" dirty="0"/>
          </a:p>
        </p:txBody>
      </p:sp>
      <p:sp>
        <p:nvSpPr>
          <p:cNvPr id="4" name="Footer Placeholder 3"/>
          <p:cNvSpPr>
            <a:spLocks noGrp="1"/>
          </p:cNvSpPr>
          <p:nvPr>
            <p:ph type="ftr" sz="quarter" idx="11"/>
          </p:nvPr>
        </p:nvSpPr>
        <p:spPr/>
        <p:txBody>
          <a:bodyPr/>
          <a:lstStyle/>
          <a:p>
            <a:r>
              <a:rPr lang="en-US" smtClean="0"/>
              <a:t>CENG3430 revision2 v.7b</a:t>
            </a:r>
            <a:endParaRPr lang="en-US"/>
          </a:p>
        </p:txBody>
      </p:sp>
      <p:sp>
        <p:nvSpPr>
          <p:cNvPr id="5" name="Slide Number Placeholder 4"/>
          <p:cNvSpPr>
            <a:spLocks noGrp="1"/>
          </p:cNvSpPr>
          <p:nvPr>
            <p:ph type="sldNum" sz="quarter" idx="12"/>
          </p:nvPr>
        </p:nvSpPr>
        <p:spPr/>
        <p:txBody>
          <a:bodyPr/>
          <a:lstStyle/>
          <a:p>
            <a:fld id="{0C67EA09-DD26-4355-94EC-E004132B2EED}" type="slidenum">
              <a:rPr lang="en-US" smtClean="0"/>
              <a:t>3</a:t>
            </a:fld>
            <a:endParaRPr lang="en-US"/>
          </a:p>
        </p:txBody>
      </p:sp>
    </p:spTree>
    <p:extLst>
      <p:ext uri="{BB962C8B-B14F-4D97-AF65-F5344CB8AC3E}">
        <p14:creationId xmlns:p14="http://schemas.microsoft.com/office/powerpoint/2010/main" val="126864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152400"/>
            <a:ext cx="8229600" cy="5973763"/>
          </a:xfrm>
        </p:spPr>
        <p:txBody>
          <a:bodyPr>
            <a:noAutofit/>
          </a:bodyPr>
          <a:lstStyle/>
          <a:p>
            <a:pPr lvl="0"/>
            <a:r>
              <a:rPr lang="en-AU" sz="1800" dirty="0" smtClean="0"/>
              <a:t>Q2.4 :A </a:t>
            </a:r>
            <a:r>
              <a:rPr lang="en-AU" sz="1800" dirty="0"/>
              <a:t>state machine (having states: s0,s1,s2,s3) changes states at the rising edge of a clock (CLK). </a:t>
            </a:r>
            <a:r>
              <a:rPr lang="en-AU" sz="1600" dirty="0" smtClean="0"/>
              <a:t>The </a:t>
            </a:r>
            <a:r>
              <a:rPr lang="en-AU" sz="1600" dirty="0"/>
              <a:t>input and output signals used are shown as follows.</a:t>
            </a:r>
            <a:endParaRPr lang="en-US" sz="1050" dirty="0"/>
          </a:p>
          <a:p>
            <a:pPr lvl="0"/>
            <a:r>
              <a:rPr lang="en-AU" sz="1800" dirty="0"/>
              <a:t>Clock input: CLK</a:t>
            </a:r>
            <a:endParaRPr lang="en-US" sz="1200" dirty="0"/>
          </a:p>
          <a:p>
            <a:pPr lvl="0"/>
            <a:r>
              <a:rPr lang="en-AU" sz="1800" dirty="0"/>
              <a:t>Asynchronous Input: </a:t>
            </a:r>
            <a:r>
              <a:rPr lang="en-AU" sz="1800" dirty="0" smtClean="0"/>
              <a:t>RST, Synchronous </a:t>
            </a:r>
            <a:r>
              <a:rPr lang="en-AU" sz="1800" dirty="0"/>
              <a:t>Input: </a:t>
            </a:r>
            <a:r>
              <a:rPr lang="en-AU" sz="1800" dirty="0" smtClean="0"/>
              <a:t>INX, Output</a:t>
            </a:r>
            <a:r>
              <a:rPr lang="en-AU" sz="1800" dirty="0"/>
              <a:t>: OUTX (3 </a:t>
            </a:r>
            <a:r>
              <a:rPr lang="en-AU" sz="1800" dirty="0" err="1"/>
              <a:t>downto</a:t>
            </a:r>
            <a:r>
              <a:rPr lang="en-AU" sz="1800" dirty="0"/>
              <a:t> 0)</a:t>
            </a:r>
            <a:endParaRPr lang="en-US" sz="1200" dirty="0"/>
          </a:p>
          <a:p>
            <a:r>
              <a:rPr lang="en-AU" sz="1800" dirty="0"/>
              <a:t> </a:t>
            </a:r>
            <a:r>
              <a:rPr lang="en-AU" sz="1800" dirty="0" smtClean="0"/>
              <a:t>You </a:t>
            </a:r>
            <a:r>
              <a:rPr lang="en-AU" sz="1800" dirty="0"/>
              <a:t>are required to design the basic version of the state machine. When RST is ‘1’, the state is reset to s0, otherwise at each rising edge of CLK the state changes according to this pattern: s0</a:t>
            </a:r>
            <a:r>
              <a:rPr lang="en-AU" sz="1800" dirty="0">
                <a:sym typeface="Wingdings"/>
              </a:rPr>
              <a:t></a:t>
            </a:r>
            <a:r>
              <a:rPr lang="en-AU" sz="1800" dirty="0"/>
              <a:t>s1</a:t>
            </a:r>
            <a:r>
              <a:rPr lang="en-AU" sz="1800" dirty="0">
                <a:sym typeface="Wingdings"/>
              </a:rPr>
              <a:t></a:t>
            </a:r>
            <a:r>
              <a:rPr lang="en-AU" sz="1800" dirty="0"/>
              <a:t>s2</a:t>
            </a:r>
            <a:r>
              <a:rPr lang="en-AU" sz="1800" dirty="0">
                <a:sym typeface="Wingdings"/>
              </a:rPr>
              <a:t></a:t>
            </a:r>
            <a:r>
              <a:rPr lang="en-AU" sz="1800" dirty="0"/>
              <a:t>s3</a:t>
            </a:r>
            <a:r>
              <a:rPr lang="en-AU" sz="1800" dirty="0">
                <a:sym typeface="Wingdings"/>
              </a:rPr>
              <a:t></a:t>
            </a:r>
            <a:r>
              <a:rPr lang="en-AU" sz="1800" dirty="0"/>
              <a:t>back to s0 and so on. The output specification for each state is as follows.</a:t>
            </a:r>
            <a:endParaRPr lang="en-US" sz="1200" dirty="0"/>
          </a:p>
          <a:p>
            <a:pPr lvl="0"/>
            <a:r>
              <a:rPr lang="en-AU" sz="1800" dirty="0"/>
              <a:t>When INX is ‘1’, OUTX at state s0, s1, s2 and s3 are 1, 3, 5 and 7 (in hex) respectively.</a:t>
            </a:r>
            <a:endParaRPr lang="en-US" sz="1200" dirty="0"/>
          </a:p>
          <a:p>
            <a:pPr lvl="0"/>
            <a:r>
              <a:rPr lang="en-AU" sz="1800" dirty="0"/>
              <a:t>When INX is ‘0’, OUTX at state s0, s1, s2 and s3 are A,B,C and D (in hex) respectively.</a:t>
            </a:r>
            <a:endParaRPr lang="en-US" sz="1200" dirty="0"/>
          </a:p>
          <a:p>
            <a:r>
              <a:rPr lang="en-AU" sz="1800" dirty="0"/>
              <a:t>      Hint: In VHDL you may write the value A in Hex  as “1010” or </a:t>
            </a:r>
            <a:r>
              <a:rPr lang="en-AU" sz="1800" dirty="0" err="1"/>
              <a:t>x“A</a:t>
            </a:r>
            <a:r>
              <a:rPr lang="en-AU" sz="1800" dirty="0"/>
              <a:t>”.</a:t>
            </a:r>
            <a:endParaRPr lang="en-US" sz="1200" dirty="0"/>
          </a:p>
          <a:p>
            <a:r>
              <a:rPr lang="en-AU" sz="1800" dirty="0"/>
              <a:t> </a:t>
            </a:r>
            <a:r>
              <a:rPr lang="en-AU" sz="1800" dirty="0" smtClean="0"/>
              <a:t>Write </a:t>
            </a:r>
            <a:r>
              <a:rPr lang="en-AU" sz="1800" dirty="0"/>
              <a:t>the VHDL entity declaration and architecture for the state machine.</a:t>
            </a:r>
            <a:endParaRPr lang="en-US" sz="1200" dirty="0"/>
          </a:p>
          <a:p>
            <a:r>
              <a:rPr lang="en-AU" sz="1800" dirty="0"/>
              <a:t> -</a:t>
            </a:r>
            <a:r>
              <a:rPr lang="en-AU" sz="1600" dirty="0" smtClean="0"/>
              <a:t>You are required to modify the above version of the state machine based the following specification.</a:t>
            </a:r>
            <a:endParaRPr lang="en-US" sz="1050" dirty="0" smtClean="0"/>
          </a:p>
          <a:p>
            <a:r>
              <a:rPr lang="en-AU" sz="1800" dirty="0"/>
              <a:t> </a:t>
            </a:r>
            <a:r>
              <a:rPr lang="en-AU" sz="1800" dirty="0" smtClean="0"/>
              <a:t>Add </a:t>
            </a:r>
            <a:r>
              <a:rPr lang="en-AU" sz="1800" dirty="0"/>
              <a:t>a signal: OUTY (3 </a:t>
            </a:r>
            <a:r>
              <a:rPr lang="en-AU" sz="1800" dirty="0" err="1"/>
              <a:t>downto</a:t>
            </a:r>
            <a:r>
              <a:rPr lang="en-AU" sz="1800" dirty="0"/>
              <a:t> 0), which has a value representing the difference between the OUTX of the current state and OUTX of the previous state.</a:t>
            </a:r>
            <a:endParaRPr lang="en-US" sz="1200" dirty="0"/>
          </a:p>
          <a:p>
            <a:r>
              <a:rPr lang="en-AU" sz="1800" dirty="0"/>
              <a:t>Describe how to modify the state machine in part (a) to fulfil the requirement. You may rewrite the VHDL entity declaration and architecture, or show the instructions needed to be added</a:t>
            </a:r>
            <a:r>
              <a:rPr lang="en-AU" sz="1800" dirty="0" smtClean="0"/>
              <a:t>.  </a:t>
            </a:r>
            <a:r>
              <a:rPr lang="en-AU" sz="1800" dirty="0"/>
              <a:t>Hint: You may add additional signals to the system</a:t>
            </a:r>
            <a:r>
              <a:rPr lang="en-AU" sz="1800" dirty="0" smtClean="0"/>
              <a:t>.</a:t>
            </a:r>
          </a:p>
          <a:p>
            <a:r>
              <a:rPr lang="en-AU" sz="1800" dirty="0" smtClean="0"/>
              <a:t>(version 9)</a:t>
            </a:r>
            <a:endParaRPr lang="en-US" sz="1200" dirty="0"/>
          </a:p>
        </p:txBody>
      </p:sp>
      <p:sp>
        <p:nvSpPr>
          <p:cNvPr id="4" name="Footer Placeholder 3"/>
          <p:cNvSpPr>
            <a:spLocks noGrp="1"/>
          </p:cNvSpPr>
          <p:nvPr>
            <p:ph type="ftr" sz="quarter" idx="11"/>
          </p:nvPr>
        </p:nvSpPr>
        <p:spPr/>
        <p:txBody>
          <a:bodyPr/>
          <a:lstStyle/>
          <a:p>
            <a:r>
              <a:rPr lang="en-US" smtClean="0"/>
              <a:t>CENG3430 revision2 v.7b</a:t>
            </a:r>
            <a:endParaRPr lang="en-US"/>
          </a:p>
        </p:txBody>
      </p:sp>
      <p:sp>
        <p:nvSpPr>
          <p:cNvPr id="5" name="Slide Number Placeholder 4"/>
          <p:cNvSpPr>
            <a:spLocks noGrp="1"/>
          </p:cNvSpPr>
          <p:nvPr>
            <p:ph type="sldNum" sz="quarter" idx="12"/>
          </p:nvPr>
        </p:nvSpPr>
        <p:spPr/>
        <p:txBody>
          <a:bodyPr/>
          <a:lstStyle/>
          <a:p>
            <a:fld id="{0C67EA09-DD26-4355-94EC-E004132B2EED}" type="slidenum">
              <a:rPr lang="en-US" smtClean="0"/>
              <a:t>4</a:t>
            </a:fld>
            <a:endParaRPr lang="en-US"/>
          </a:p>
        </p:txBody>
      </p:sp>
    </p:spTree>
    <p:extLst>
      <p:ext uri="{BB962C8B-B14F-4D97-AF65-F5344CB8AC3E}">
        <p14:creationId xmlns:p14="http://schemas.microsoft.com/office/powerpoint/2010/main" val="2637405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715</Words>
  <Application>Microsoft Office PowerPoint</Application>
  <PresentationFormat>On-screen Show (4:3)</PresentationFormat>
  <Paragraphs>67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vt:lpstr>
      <vt:lpstr> </vt:lpstr>
      <vt:lpstr> </vt:lpstr>
      <vt:lpstr> </vt:lpstr>
    </vt:vector>
  </TitlesOfParts>
  <Company>CUHK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 2</dc:title>
  <dc:creator>khwong</dc:creator>
  <cp:lastModifiedBy>khwong</cp:lastModifiedBy>
  <cp:revision>20</cp:revision>
  <dcterms:created xsi:type="dcterms:W3CDTF">2017-04-02T10:17:28Z</dcterms:created>
  <dcterms:modified xsi:type="dcterms:W3CDTF">2017-04-03T01:16:24Z</dcterms:modified>
</cp:coreProperties>
</file>