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5"/>
  </p:notesMasterIdLst>
  <p:sldIdLst>
    <p:sldId id="257" r:id="rId2"/>
    <p:sldId id="258" r:id="rId3"/>
    <p:sldId id="260" r:id="rId4"/>
    <p:sldId id="356" r:id="rId5"/>
    <p:sldId id="263" r:id="rId6"/>
    <p:sldId id="390" r:id="rId7"/>
    <p:sldId id="262" r:id="rId8"/>
    <p:sldId id="357" r:id="rId9"/>
    <p:sldId id="264" r:id="rId10"/>
    <p:sldId id="265" r:id="rId11"/>
    <p:sldId id="385" r:id="rId12"/>
    <p:sldId id="388" r:id="rId13"/>
    <p:sldId id="266" r:id="rId14"/>
    <p:sldId id="383" r:id="rId15"/>
    <p:sldId id="392" r:id="rId16"/>
    <p:sldId id="267" r:id="rId17"/>
    <p:sldId id="386" r:id="rId18"/>
    <p:sldId id="365" r:id="rId19"/>
    <p:sldId id="268" r:id="rId20"/>
    <p:sldId id="269" r:id="rId21"/>
    <p:sldId id="270" r:id="rId22"/>
    <p:sldId id="367" r:id="rId23"/>
    <p:sldId id="271" r:id="rId24"/>
    <p:sldId id="272" r:id="rId25"/>
    <p:sldId id="273" r:id="rId26"/>
    <p:sldId id="274" r:id="rId27"/>
    <p:sldId id="275" r:id="rId28"/>
    <p:sldId id="276" r:id="rId29"/>
    <p:sldId id="278" r:id="rId30"/>
    <p:sldId id="280" r:id="rId31"/>
    <p:sldId id="389" r:id="rId32"/>
    <p:sldId id="368" r:id="rId33"/>
    <p:sldId id="369" r:id="rId34"/>
    <p:sldId id="370" r:id="rId35"/>
    <p:sldId id="371" r:id="rId36"/>
    <p:sldId id="372" r:id="rId37"/>
    <p:sldId id="373" r:id="rId38"/>
    <p:sldId id="376" r:id="rId39"/>
    <p:sldId id="377" r:id="rId40"/>
    <p:sldId id="378" r:id="rId41"/>
    <p:sldId id="393" r:id="rId42"/>
    <p:sldId id="381" r:id="rId43"/>
    <p:sldId id="382" r:id="rId44"/>
  </p:sldIdLst>
  <p:sldSz cx="9144000" cy="6858000" type="screen4x3"/>
  <p:notesSz cx="6799263" cy="99044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00" autoAdjust="0"/>
  </p:normalViewPr>
  <p:slideViewPr>
    <p:cSldViewPr>
      <p:cViewPr varScale="1">
        <p:scale>
          <a:sx n="127" d="100"/>
          <a:sy n="127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FE8A47-32DC-4E28-87C4-997F598B241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BCA95B-2DDD-4023-83BB-C547D3EE11A0}">
      <dgm:prSet phldrT="[Text]"/>
      <dgm:spPr/>
      <dgm:t>
        <a:bodyPr/>
        <a:lstStyle/>
        <a:p>
          <a:r>
            <a:rPr lang="en-US" dirty="0" smtClean="0"/>
            <a:t>Clock edge detection</a:t>
          </a:r>
          <a:endParaRPr lang="en-US" dirty="0"/>
        </a:p>
      </dgm:t>
    </dgm:pt>
    <dgm:pt modelId="{E7BE33BA-8F60-436F-BDD0-4C7E006EE88C}" type="parTrans" cxnId="{C576604E-9CEA-453C-BD30-338E11164565}">
      <dgm:prSet/>
      <dgm:spPr/>
      <dgm:t>
        <a:bodyPr/>
        <a:lstStyle/>
        <a:p>
          <a:endParaRPr lang="en-US"/>
        </a:p>
      </dgm:t>
    </dgm:pt>
    <dgm:pt modelId="{6624BB6D-5E08-4707-A538-72C269C3CB99}" type="sibTrans" cxnId="{C576604E-9CEA-453C-BD30-338E11164565}">
      <dgm:prSet/>
      <dgm:spPr/>
      <dgm:t>
        <a:bodyPr/>
        <a:lstStyle/>
        <a:p>
          <a:endParaRPr lang="en-US"/>
        </a:p>
      </dgm:t>
    </dgm:pt>
    <dgm:pt modelId="{F9D3958B-3FE0-4EED-9A46-AAB2E1AEE002}">
      <dgm:prSet phldrT="[Text]"/>
      <dgm:spPr/>
      <dgm:t>
        <a:bodyPr/>
        <a:lstStyle/>
        <a:p>
          <a:r>
            <a:rPr lang="en-US" dirty="0" smtClean="0"/>
            <a:t>Synchronous processes</a:t>
          </a:r>
          <a:endParaRPr lang="en-US" dirty="0"/>
        </a:p>
      </dgm:t>
    </dgm:pt>
    <dgm:pt modelId="{400E0F26-B6CF-4938-944C-57E0A143E1E8}" type="parTrans" cxnId="{56D39B7F-33E0-4EA5-87A3-43E5E5579A5E}">
      <dgm:prSet/>
      <dgm:spPr/>
      <dgm:t>
        <a:bodyPr/>
        <a:lstStyle/>
        <a:p>
          <a:endParaRPr lang="en-US"/>
        </a:p>
      </dgm:t>
    </dgm:pt>
    <dgm:pt modelId="{539E3FA5-06CB-4617-AEE9-A73F21845612}" type="sibTrans" cxnId="{56D39B7F-33E0-4EA5-87A3-43E5E5579A5E}">
      <dgm:prSet/>
      <dgm:spPr/>
    </dgm:pt>
    <dgm:pt modelId="{A223B9DE-EDB1-43FB-9A55-02F852465939}">
      <dgm:prSet phldrT="[Text]"/>
      <dgm:spPr/>
      <dgm:t>
        <a:bodyPr/>
        <a:lstStyle/>
        <a:p>
          <a:r>
            <a:rPr lang="en-US" dirty="0" smtClean="0"/>
            <a:t>Asynchronous  processes</a:t>
          </a:r>
          <a:endParaRPr lang="en-US" dirty="0"/>
        </a:p>
      </dgm:t>
    </dgm:pt>
    <dgm:pt modelId="{5DB9BDCB-3790-4FF3-9553-2134E93A5DA9}" type="parTrans" cxnId="{3B63498C-E3D0-4152-895B-4B147272297A}">
      <dgm:prSet/>
      <dgm:spPr/>
      <dgm:t>
        <a:bodyPr/>
        <a:lstStyle/>
        <a:p>
          <a:endParaRPr lang="en-US"/>
        </a:p>
      </dgm:t>
    </dgm:pt>
    <dgm:pt modelId="{42635D62-84CE-4E47-8A11-57C1CE0745AD}" type="sibTrans" cxnId="{3B63498C-E3D0-4152-895B-4B147272297A}">
      <dgm:prSet/>
      <dgm:spPr/>
      <dgm:t>
        <a:bodyPr/>
        <a:lstStyle/>
        <a:p>
          <a:endParaRPr lang="en-US" dirty="0"/>
        </a:p>
      </dgm:t>
    </dgm:pt>
    <dgm:pt modelId="{CDB0310E-FE3C-4CDF-8775-2833F77032A4}">
      <dgm:prSet/>
      <dgm:spPr/>
      <dgm:t>
        <a:bodyPr/>
        <a:lstStyle/>
        <a:p>
          <a:r>
            <a:rPr lang="en-US" dirty="0" smtClean="0"/>
            <a:t>clock edge detection:</a:t>
          </a:r>
        </a:p>
        <a:p>
          <a:r>
            <a:rPr lang="en-US" dirty="0" smtClean="0"/>
            <a:t>Use ‘Wait’ or ‘IF’</a:t>
          </a:r>
          <a:endParaRPr lang="en-US" dirty="0"/>
        </a:p>
      </dgm:t>
    </dgm:pt>
    <dgm:pt modelId="{24BE62A6-0F5A-438B-8470-E5CB60F4884D}" type="parTrans" cxnId="{C0608054-DB44-426F-A6FF-FDBACDDACDF2}">
      <dgm:prSet/>
      <dgm:spPr/>
      <dgm:t>
        <a:bodyPr/>
        <a:lstStyle/>
        <a:p>
          <a:endParaRPr lang="en-US"/>
        </a:p>
      </dgm:t>
    </dgm:pt>
    <dgm:pt modelId="{649DAF72-C6ED-4100-83EF-79F2C4C54D51}" type="sibTrans" cxnId="{C0608054-DB44-426F-A6FF-FDBACDDACDF2}">
      <dgm:prSet/>
      <dgm:spPr/>
    </dgm:pt>
    <dgm:pt modelId="{88EE6FBF-7036-4D50-97AA-C030EAA0A823}">
      <dgm:prSet/>
      <dgm:spPr/>
      <dgm:t>
        <a:bodyPr/>
        <a:lstStyle/>
        <a:p>
          <a:r>
            <a:rPr lang="en-US" dirty="0" smtClean="0"/>
            <a:t>clock edge detection:</a:t>
          </a:r>
        </a:p>
        <a:p>
          <a:r>
            <a:rPr lang="en-US" dirty="0" smtClean="0"/>
            <a:t>Use ‘IF’ only</a:t>
          </a:r>
          <a:endParaRPr lang="en-US" dirty="0"/>
        </a:p>
      </dgm:t>
    </dgm:pt>
    <dgm:pt modelId="{FB281BE8-BE02-459B-88AD-FFCA55F201A2}" type="parTrans" cxnId="{F9E0AF6F-C482-48C4-B867-90129F5DCDDB}">
      <dgm:prSet/>
      <dgm:spPr/>
      <dgm:t>
        <a:bodyPr/>
        <a:lstStyle/>
        <a:p>
          <a:endParaRPr lang="en-US"/>
        </a:p>
      </dgm:t>
    </dgm:pt>
    <dgm:pt modelId="{A4D1F227-B59F-4DC4-A1D7-146215EDCB52}" type="sibTrans" cxnId="{F9E0AF6F-C482-48C4-B867-90129F5DCDDB}">
      <dgm:prSet/>
      <dgm:spPr/>
    </dgm:pt>
    <dgm:pt modelId="{E9417FB0-54F7-4609-8C2D-945253D906BD}" type="pres">
      <dgm:prSet presAssocID="{F5FE8A47-32DC-4E28-87C4-997F598B241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3FD282B-C3ED-4AE2-993A-F3B0308E8BC2}" type="pres">
      <dgm:prSet presAssocID="{BABCA95B-2DDD-4023-83BB-C547D3EE11A0}" presName="hierRoot1" presStyleCnt="0">
        <dgm:presLayoutVars>
          <dgm:hierBranch val="init"/>
        </dgm:presLayoutVars>
      </dgm:prSet>
      <dgm:spPr/>
    </dgm:pt>
    <dgm:pt modelId="{1DA589F5-044E-428E-AF39-6B2D6F62A2EF}" type="pres">
      <dgm:prSet presAssocID="{BABCA95B-2DDD-4023-83BB-C547D3EE11A0}" presName="rootComposite1" presStyleCnt="0"/>
      <dgm:spPr/>
    </dgm:pt>
    <dgm:pt modelId="{5AA22CC8-7157-4335-9D8F-3FEACDCAD340}" type="pres">
      <dgm:prSet presAssocID="{BABCA95B-2DDD-4023-83BB-C547D3EE11A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A252AF-2DB0-4C3E-8614-0D3D5898404B}" type="pres">
      <dgm:prSet presAssocID="{BABCA95B-2DDD-4023-83BB-C547D3EE11A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34B75D6-89F7-4E52-9D07-E96E4CA23254}" type="pres">
      <dgm:prSet presAssocID="{BABCA95B-2DDD-4023-83BB-C547D3EE11A0}" presName="hierChild2" presStyleCnt="0"/>
      <dgm:spPr/>
    </dgm:pt>
    <dgm:pt modelId="{5BA131FE-3C80-44F1-930B-5DB859364324}" type="pres">
      <dgm:prSet presAssocID="{400E0F26-B6CF-4938-944C-57E0A143E1E8}" presName="Name37" presStyleLbl="parChTrans1D2" presStyleIdx="0" presStyleCnt="2"/>
      <dgm:spPr/>
      <dgm:t>
        <a:bodyPr/>
        <a:lstStyle/>
        <a:p>
          <a:endParaRPr lang="en-US"/>
        </a:p>
      </dgm:t>
    </dgm:pt>
    <dgm:pt modelId="{8A0388CF-C816-440D-8E51-CD9CAEA76966}" type="pres">
      <dgm:prSet presAssocID="{F9D3958B-3FE0-4EED-9A46-AAB2E1AEE002}" presName="hierRoot2" presStyleCnt="0">
        <dgm:presLayoutVars>
          <dgm:hierBranch val="init"/>
        </dgm:presLayoutVars>
      </dgm:prSet>
      <dgm:spPr/>
    </dgm:pt>
    <dgm:pt modelId="{1F8F9B07-8CA1-4B47-9183-BFC153A82D82}" type="pres">
      <dgm:prSet presAssocID="{F9D3958B-3FE0-4EED-9A46-AAB2E1AEE002}" presName="rootComposite" presStyleCnt="0"/>
      <dgm:spPr/>
    </dgm:pt>
    <dgm:pt modelId="{AC4B0412-0925-48EA-8A8B-FA256B21D8E6}" type="pres">
      <dgm:prSet presAssocID="{F9D3958B-3FE0-4EED-9A46-AAB2E1AEE002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AF5217-14FB-47B0-97C2-1551F6E71FC1}" type="pres">
      <dgm:prSet presAssocID="{F9D3958B-3FE0-4EED-9A46-AAB2E1AEE002}" presName="rootConnector" presStyleLbl="node2" presStyleIdx="0" presStyleCnt="2"/>
      <dgm:spPr/>
      <dgm:t>
        <a:bodyPr/>
        <a:lstStyle/>
        <a:p>
          <a:endParaRPr lang="en-US"/>
        </a:p>
      </dgm:t>
    </dgm:pt>
    <dgm:pt modelId="{7D615333-8D57-4357-A973-FE24BF5D39E2}" type="pres">
      <dgm:prSet presAssocID="{F9D3958B-3FE0-4EED-9A46-AAB2E1AEE002}" presName="hierChild4" presStyleCnt="0"/>
      <dgm:spPr/>
    </dgm:pt>
    <dgm:pt modelId="{CECB03B3-D660-4C5A-B3A2-5EC245A1D631}" type="pres">
      <dgm:prSet presAssocID="{24BE62A6-0F5A-438B-8470-E5CB60F4884D}" presName="Name37" presStyleLbl="parChTrans1D3" presStyleIdx="0" presStyleCnt="2"/>
      <dgm:spPr/>
      <dgm:t>
        <a:bodyPr/>
        <a:lstStyle/>
        <a:p>
          <a:endParaRPr lang="en-US"/>
        </a:p>
      </dgm:t>
    </dgm:pt>
    <dgm:pt modelId="{F0293663-90D6-4904-8B01-89DF7066C89C}" type="pres">
      <dgm:prSet presAssocID="{CDB0310E-FE3C-4CDF-8775-2833F77032A4}" presName="hierRoot2" presStyleCnt="0">
        <dgm:presLayoutVars>
          <dgm:hierBranch val="init"/>
        </dgm:presLayoutVars>
      </dgm:prSet>
      <dgm:spPr/>
    </dgm:pt>
    <dgm:pt modelId="{4B7A1340-F4EF-4B77-863A-52FB4C0FCE92}" type="pres">
      <dgm:prSet presAssocID="{CDB0310E-FE3C-4CDF-8775-2833F77032A4}" presName="rootComposite" presStyleCnt="0"/>
      <dgm:spPr/>
    </dgm:pt>
    <dgm:pt modelId="{9D4C0703-34C7-4EE8-9BBA-78199404F79A}" type="pres">
      <dgm:prSet presAssocID="{CDB0310E-FE3C-4CDF-8775-2833F77032A4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998B98-370C-4555-AB18-E31B4058C617}" type="pres">
      <dgm:prSet presAssocID="{CDB0310E-FE3C-4CDF-8775-2833F77032A4}" presName="rootConnector" presStyleLbl="node3" presStyleIdx="0" presStyleCnt="2"/>
      <dgm:spPr/>
      <dgm:t>
        <a:bodyPr/>
        <a:lstStyle/>
        <a:p>
          <a:endParaRPr lang="en-US"/>
        </a:p>
      </dgm:t>
    </dgm:pt>
    <dgm:pt modelId="{951E46E3-1659-4B69-BAF5-AF7BEA1CC52A}" type="pres">
      <dgm:prSet presAssocID="{CDB0310E-FE3C-4CDF-8775-2833F77032A4}" presName="hierChild4" presStyleCnt="0"/>
      <dgm:spPr/>
    </dgm:pt>
    <dgm:pt modelId="{CB7770F7-FC70-4B9F-A072-08F5CC789819}" type="pres">
      <dgm:prSet presAssocID="{CDB0310E-FE3C-4CDF-8775-2833F77032A4}" presName="hierChild5" presStyleCnt="0"/>
      <dgm:spPr/>
    </dgm:pt>
    <dgm:pt modelId="{CF059ED2-272D-40CC-A542-284B6919A987}" type="pres">
      <dgm:prSet presAssocID="{F9D3958B-3FE0-4EED-9A46-AAB2E1AEE002}" presName="hierChild5" presStyleCnt="0"/>
      <dgm:spPr/>
    </dgm:pt>
    <dgm:pt modelId="{EF8C7FED-9815-4DCE-8900-18BA835C7A43}" type="pres">
      <dgm:prSet presAssocID="{5DB9BDCB-3790-4FF3-9553-2134E93A5DA9}" presName="Name37" presStyleLbl="parChTrans1D2" presStyleIdx="1" presStyleCnt="2"/>
      <dgm:spPr/>
      <dgm:t>
        <a:bodyPr/>
        <a:lstStyle/>
        <a:p>
          <a:endParaRPr lang="en-US"/>
        </a:p>
      </dgm:t>
    </dgm:pt>
    <dgm:pt modelId="{1F1FCD3B-1914-48C2-902D-424E75B10E5F}" type="pres">
      <dgm:prSet presAssocID="{A223B9DE-EDB1-43FB-9A55-02F852465939}" presName="hierRoot2" presStyleCnt="0">
        <dgm:presLayoutVars>
          <dgm:hierBranch val="init"/>
        </dgm:presLayoutVars>
      </dgm:prSet>
      <dgm:spPr/>
    </dgm:pt>
    <dgm:pt modelId="{4969382D-7E29-49EB-8F2C-93FF1322436A}" type="pres">
      <dgm:prSet presAssocID="{A223B9DE-EDB1-43FB-9A55-02F852465939}" presName="rootComposite" presStyleCnt="0"/>
      <dgm:spPr/>
    </dgm:pt>
    <dgm:pt modelId="{0EACA857-D3C3-4D37-AE8A-6F704677A7AC}" type="pres">
      <dgm:prSet presAssocID="{A223B9DE-EDB1-43FB-9A55-02F852465939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49754A-E4B9-423C-983C-C91378064DA3}" type="pres">
      <dgm:prSet presAssocID="{A223B9DE-EDB1-43FB-9A55-02F852465939}" presName="rootConnector" presStyleLbl="node2" presStyleIdx="1" presStyleCnt="2"/>
      <dgm:spPr/>
      <dgm:t>
        <a:bodyPr/>
        <a:lstStyle/>
        <a:p>
          <a:endParaRPr lang="en-US"/>
        </a:p>
      </dgm:t>
    </dgm:pt>
    <dgm:pt modelId="{DBAF316A-EBEF-4F8E-BCA4-4C813236FF70}" type="pres">
      <dgm:prSet presAssocID="{A223B9DE-EDB1-43FB-9A55-02F852465939}" presName="hierChild4" presStyleCnt="0"/>
      <dgm:spPr/>
    </dgm:pt>
    <dgm:pt modelId="{46B33138-A8BF-4457-B491-8FE605340573}" type="pres">
      <dgm:prSet presAssocID="{FB281BE8-BE02-459B-88AD-FFCA55F201A2}" presName="Name37" presStyleLbl="parChTrans1D3" presStyleIdx="1" presStyleCnt="2"/>
      <dgm:spPr/>
      <dgm:t>
        <a:bodyPr/>
        <a:lstStyle/>
        <a:p>
          <a:endParaRPr lang="en-US"/>
        </a:p>
      </dgm:t>
    </dgm:pt>
    <dgm:pt modelId="{17717C8F-4F8D-485C-AF4C-92EA18151C7C}" type="pres">
      <dgm:prSet presAssocID="{88EE6FBF-7036-4D50-97AA-C030EAA0A823}" presName="hierRoot2" presStyleCnt="0">
        <dgm:presLayoutVars>
          <dgm:hierBranch val="init"/>
        </dgm:presLayoutVars>
      </dgm:prSet>
      <dgm:spPr/>
    </dgm:pt>
    <dgm:pt modelId="{AAB6183D-8CD9-4A5F-AB9E-D4177753E112}" type="pres">
      <dgm:prSet presAssocID="{88EE6FBF-7036-4D50-97AA-C030EAA0A823}" presName="rootComposite" presStyleCnt="0"/>
      <dgm:spPr/>
    </dgm:pt>
    <dgm:pt modelId="{1ED7ABA4-A8D8-4C2D-B1FD-E452FBBA91CE}" type="pres">
      <dgm:prSet presAssocID="{88EE6FBF-7036-4D50-97AA-C030EAA0A823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EFE334-ED31-45DC-8316-87A17B37B44E}" type="pres">
      <dgm:prSet presAssocID="{88EE6FBF-7036-4D50-97AA-C030EAA0A823}" presName="rootConnector" presStyleLbl="node3" presStyleIdx="1" presStyleCnt="2"/>
      <dgm:spPr/>
      <dgm:t>
        <a:bodyPr/>
        <a:lstStyle/>
        <a:p>
          <a:endParaRPr lang="en-US"/>
        </a:p>
      </dgm:t>
    </dgm:pt>
    <dgm:pt modelId="{33AFFB58-68C1-4913-817C-D6EB13D4EC92}" type="pres">
      <dgm:prSet presAssocID="{88EE6FBF-7036-4D50-97AA-C030EAA0A823}" presName="hierChild4" presStyleCnt="0"/>
      <dgm:spPr/>
    </dgm:pt>
    <dgm:pt modelId="{EC75B07E-AA11-4EAC-BE37-EB35B200D16A}" type="pres">
      <dgm:prSet presAssocID="{88EE6FBF-7036-4D50-97AA-C030EAA0A823}" presName="hierChild5" presStyleCnt="0"/>
      <dgm:spPr/>
    </dgm:pt>
    <dgm:pt modelId="{70D3A1BF-8646-4B9B-ACBB-CEAC18FF3A90}" type="pres">
      <dgm:prSet presAssocID="{A223B9DE-EDB1-43FB-9A55-02F852465939}" presName="hierChild5" presStyleCnt="0"/>
      <dgm:spPr/>
    </dgm:pt>
    <dgm:pt modelId="{BF3D1380-9CED-4535-B578-E91FBA30D132}" type="pres">
      <dgm:prSet presAssocID="{BABCA95B-2DDD-4023-83BB-C547D3EE11A0}" presName="hierChild3" presStyleCnt="0"/>
      <dgm:spPr/>
    </dgm:pt>
  </dgm:ptLst>
  <dgm:cxnLst>
    <dgm:cxn modelId="{733ADA70-E997-4260-AE1C-E8F847115CE0}" type="presOf" srcId="{5DB9BDCB-3790-4FF3-9553-2134E93A5DA9}" destId="{EF8C7FED-9815-4DCE-8900-18BA835C7A43}" srcOrd="0" destOrd="0" presId="urn:microsoft.com/office/officeart/2005/8/layout/orgChart1"/>
    <dgm:cxn modelId="{C576604E-9CEA-453C-BD30-338E11164565}" srcId="{F5FE8A47-32DC-4E28-87C4-997F598B241D}" destId="{BABCA95B-2DDD-4023-83BB-C547D3EE11A0}" srcOrd="0" destOrd="0" parTransId="{E7BE33BA-8F60-436F-BDD0-4C7E006EE88C}" sibTransId="{6624BB6D-5E08-4707-A538-72C269C3CB99}"/>
    <dgm:cxn modelId="{A92088B4-7FC7-44D0-AE6E-49A651489873}" type="presOf" srcId="{F9D3958B-3FE0-4EED-9A46-AAB2E1AEE002}" destId="{B6AF5217-14FB-47B0-97C2-1551F6E71FC1}" srcOrd="1" destOrd="0" presId="urn:microsoft.com/office/officeart/2005/8/layout/orgChart1"/>
    <dgm:cxn modelId="{FF88807C-AB2B-44EF-A28A-0219C5736B7C}" type="presOf" srcId="{A223B9DE-EDB1-43FB-9A55-02F852465939}" destId="{0EACA857-D3C3-4D37-AE8A-6F704677A7AC}" srcOrd="0" destOrd="0" presId="urn:microsoft.com/office/officeart/2005/8/layout/orgChart1"/>
    <dgm:cxn modelId="{D458A142-BFA5-4F39-ADF4-5B5CF3C74D4C}" type="presOf" srcId="{CDB0310E-FE3C-4CDF-8775-2833F77032A4}" destId="{9D4C0703-34C7-4EE8-9BBA-78199404F79A}" srcOrd="0" destOrd="0" presId="urn:microsoft.com/office/officeart/2005/8/layout/orgChart1"/>
    <dgm:cxn modelId="{7907AC94-56FF-4887-84BE-3A50BD90AD84}" type="presOf" srcId="{FB281BE8-BE02-459B-88AD-FFCA55F201A2}" destId="{46B33138-A8BF-4457-B491-8FE605340573}" srcOrd="0" destOrd="0" presId="urn:microsoft.com/office/officeart/2005/8/layout/orgChart1"/>
    <dgm:cxn modelId="{F9E0AF6F-C482-48C4-B867-90129F5DCDDB}" srcId="{A223B9DE-EDB1-43FB-9A55-02F852465939}" destId="{88EE6FBF-7036-4D50-97AA-C030EAA0A823}" srcOrd="0" destOrd="0" parTransId="{FB281BE8-BE02-459B-88AD-FFCA55F201A2}" sibTransId="{A4D1F227-B59F-4DC4-A1D7-146215EDCB52}"/>
    <dgm:cxn modelId="{9E10FD6A-7C8C-4CBA-8F01-FF5214001DB2}" type="presOf" srcId="{24BE62A6-0F5A-438B-8470-E5CB60F4884D}" destId="{CECB03B3-D660-4C5A-B3A2-5EC245A1D631}" srcOrd="0" destOrd="0" presId="urn:microsoft.com/office/officeart/2005/8/layout/orgChart1"/>
    <dgm:cxn modelId="{B65708A3-3D2C-449D-B04A-A43A4C2C2B0F}" type="presOf" srcId="{BABCA95B-2DDD-4023-83BB-C547D3EE11A0}" destId="{5AA22CC8-7157-4335-9D8F-3FEACDCAD340}" srcOrd="0" destOrd="0" presId="urn:microsoft.com/office/officeart/2005/8/layout/orgChart1"/>
    <dgm:cxn modelId="{6AED9BD8-8981-4FC5-8E08-F0D375F63CB7}" type="presOf" srcId="{A223B9DE-EDB1-43FB-9A55-02F852465939}" destId="{1F49754A-E4B9-423C-983C-C91378064DA3}" srcOrd="1" destOrd="0" presId="urn:microsoft.com/office/officeart/2005/8/layout/orgChart1"/>
    <dgm:cxn modelId="{3B63498C-E3D0-4152-895B-4B147272297A}" srcId="{BABCA95B-2DDD-4023-83BB-C547D3EE11A0}" destId="{A223B9DE-EDB1-43FB-9A55-02F852465939}" srcOrd="1" destOrd="0" parTransId="{5DB9BDCB-3790-4FF3-9553-2134E93A5DA9}" sibTransId="{42635D62-84CE-4E47-8A11-57C1CE0745AD}"/>
    <dgm:cxn modelId="{0B8B4044-6662-4765-8794-068E32A3A504}" type="presOf" srcId="{F5FE8A47-32DC-4E28-87C4-997F598B241D}" destId="{E9417FB0-54F7-4609-8C2D-945253D906BD}" srcOrd="0" destOrd="0" presId="urn:microsoft.com/office/officeart/2005/8/layout/orgChart1"/>
    <dgm:cxn modelId="{6E25C0CC-4524-41A9-B0AA-0BE7FE8C48B7}" type="presOf" srcId="{F9D3958B-3FE0-4EED-9A46-AAB2E1AEE002}" destId="{AC4B0412-0925-48EA-8A8B-FA256B21D8E6}" srcOrd="0" destOrd="0" presId="urn:microsoft.com/office/officeart/2005/8/layout/orgChart1"/>
    <dgm:cxn modelId="{C0608054-DB44-426F-A6FF-FDBACDDACDF2}" srcId="{F9D3958B-3FE0-4EED-9A46-AAB2E1AEE002}" destId="{CDB0310E-FE3C-4CDF-8775-2833F77032A4}" srcOrd="0" destOrd="0" parTransId="{24BE62A6-0F5A-438B-8470-E5CB60F4884D}" sibTransId="{649DAF72-C6ED-4100-83EF-79F2C4C54D51}"/>
    <dgm:cxn modelId="{3A5BD8B9-B96C-435F-8CC8-3D396E88BDCB}" type="presOf" srcId="{400E0F26-B6CF-4938-944C-57E0A143E1E8}" destId="{5BA131FE-3C80-44F1-930B-5DB859364324}" srcOrd="0" destOrd="0" presId="urn:microsoft.com/office/officeart/2005/8/layout/orgChart1"/>
    <dgm:cxn modelId="{022726AD-1A1B-46EB-86DC-22B8E77F91B9}" type="presOf" srcId="{CDB0310E-FE3C-4CDF-8775-2833F77032A4}" destId="{C0998B98-370C-4555-AB18-E31B4058C617}" srcOrd="1" destOrd="0" presId="urn:microsoft.com/office/officeart/2005/8/layout/orgChart1"/>
    <dgm:cxn modelId="{05A8D21B-E736-45B6-85C0-44769B64F672}" type="presOf" srcId="{88EE6FBF-7036-4D50-97AA-C030EAA0A823}" destId="{1ED7ABA4-A8D8-4C2D-B1FD-E452FBBA91CE}" srcOrd="0" destOrd="0" presId="urn:microsoft.com/office/officeart/2005/8/layout/orgChart1"/>
    <dgm:cxn modelId="{492A3AE6-A185-4701-8DC8-6B1267ED9D35}" type="presOf" srcId="{88EE6FBF-7036-4D50-97AA-C030EAA0A823}" destId="{19EFE334-ED31-45DC-8316-87A17B37B44E}" srcOrd="1" destOrd="0" presId="urn:microsoft.com/office/officeart/2005/8/layout/orgChart1"/>
    <dgm:cxn modelId="{9863DF61-51EC-4CA6-A680-E09B3AAAA489}" type="presOf" srcId="{BABCA95B-2DDD-4023-83BB-C547D3EE11A0}" destId="{C1A252AF-2DB0-4C3E-8614-0D3D5898404B}" srcOrd="1" destOrd="0" presId="urn:microsoft.com/office/officeart/2005/8/layout/orgChart1"/>
    <dgm:cxn modelId="{56D39B7F-33E0-4EA5-87A3-43E5E5579A5E}" srcId="{BABCA95B-2DDD-4023-83BB-C547D3EE11A0}" destId="{F9D3958B-3FE0-4EED-9A46-AAB2E1AEE002}" srcOrd="0" destOrd="0" parTransId="{400E0F26-B6CF-4938-944C-57E0A143E1E8}" sibTransId="{539E3FA5-06CB-4617-AEE9-A73F21845612}"/>
    <dgm:cxn modelId="{B4F1DD53-3F11-44F5-BCA4-780B2F9F7898}" type="presParOf" srcId="{E9417FB0-54F7-4609-8C2D-945253D906BD}" destId="{93FD282B-C3ED-4AE2-993A-F3B0308E8BC2}" srcOrd="0" destOrd="0" presId="urn:microsoft.com/office/officeart/2005/8/layout/orgChart1"/>
    <dgm:cxn modelId="{2464C8ED-2674-4ECD-9CE9-9BDE8CE6C9F4}" type="presParOf" srcId="{93FD282B-C3ED-4AE2-993A-F3B0308E8BC2}" destId="{1DA589F5-044E-428E-AF39-6B2D6F62A2EF}" srcOrd="0" destOrd="0" presId="urn:microsoft.com/office/officeart/2005/8/layout/orgChart1"/>
    <dgm:cxn modelId="{CE1C045C-F176-48AA-B6E3-417D9B979F1F}" type="presParOf" srcId="{1DA589F5-044E-428E-AF39-6B2D6F62A2EF}" destId="{5AA22CC8-7157-4335-9D8F-3FEACDCAD340}" srcOrd="0" destOrd="0" presId="urn:microsoft.com/office/officeart/2005/8/layout/orgChart1"/>
    <dgm:cxn modelId="{682A8FB4-A6F1-4844-BBDD-C1D8F26EFE04}" type="presParOf" srcId="{1DA589F5-044E-428E-AF39-6B2D6F62A2EF}" destId="{C1A252AF-2DB0-4C3E-8614-0D3D5898404B}" srcOrd="1" destOrd="0" presId="urn:microsoft.com/office/officeart/2005/8/layout/orgChart1"/>
    <dgm:cxn modelId="{4DA37677-CBB7-469B-B6F3-DA06E03F637E}" type="presParOf" srcId="{93FD282B-C3ED-4AE2-993A-F3B0308E8BC2}" destId="{734B75D6-89F7-4E52-9D07-E96E4CA23254}" srcOrd="1" destOrd="0" presId="urn:microsoft.com/office/officeart/2005/8/layout/orgChart1"/>
    <dgm:cxn modelId="{86363B0E-DFAA-4A74-92F8-197D2A1CDCCD}" type="presParOf" srcId="{734B75D6-89F7-4E52-9D07-E96E4CA23254}" destId="{5BA131FE-3C80-44F1-930B-5DB859364324}" srcOrd="0" destOrd="0" presId="urn:microsoft.com/office/officeart/2005/8/layout/orgChart1"/>
    <dgm:cxn modelId="{BFBE1F00-29AF-4E16-BA3C-5525823B2809}" type="presParOf" srcId="{734B75D6-89F7-4E52-9D07-E96E4CA23254}" destId="{8A0388CF-C816-440D-8E51-CD9CAEA76966}" srcOrd="1" destOrd="0" presId="urn:microsoft.com/office/officeart/2005/8/layout/orgChart1"/>
    <dgm:cxn modelId="{D1FF7459-7537-445F-BC53-B822EE05F470}" type="presParOf" srcId="{8A0388CF-C816-440D-8E51-CD9CAEA76966}" destId="{1F8F9B07-8CA1-4B47-9183-BFC153A82D82}" srcOrd="0" destOrd="0" presId="urn:microsoft.com/office/officeart/2005/8/layout/orgChart1"/>
    <dgm:cxn modelId="{CC1EDFE2-D90A-4979-BBE4-0C6E277B88C4}" type="presParOf" srcId="{1F8F9B07-8CA1-4B47-9183-BFC153A82D82}" destId="{AC4B0412-0925-48EA-8A8B-FA256B21D8E6}" srcOrd="0" destOrd="0" presId="urn:microsoft.com/office/officeart/2005/8/layout/orgChart1"/>
    <dgm:cxn modelId="{A3D38B8A-218F-4C97-93A1-9FD43DED9EE1}" type="presParOf" srcId="{1F8F9B07-8CA1-4B47-9183-BFC153A82D82}" destId="{B6AF5217-14FB-47B0-97C2-1551F6E71FC1}" srcOrd="1" destOrd="0" presId="urn:microsoft.com/office/officeart/2005/8/layout/orgChart1"/>
    <dgm:cxn modelId="{ABCCCEF1-4AAD-4618-883E-DE155F14378F}" type="presParOf" srcId="{8A0388CF-C816-440D-8E51-CD9CAEA76966}" destId="{7D615333-8D57-4357-A973-FE24BF5D39E2}" srcOrd="1" destOrd="0" presId="urn:microsoft.com/office/officeart/2005/8/layout/orgChart1"/>
    <dgm:cxn modelId="{83A182DF-6631-45A4-B02E-945511163F4F}" type="presParOf" srcId="{7D615333-8D57-4357-A973-FE24BF5D39E2}" destId="{CECB03B3-D660-4C5A-B3A2-5EC245A1D631}" srcOrd="0" destOrd="0" presId="urn:microsoft.com/office/officeart/2005/8/layout/orgChart1"/>
    <dgm:cxn modelId="{D9451141-F674-4DDE-AB18-F5D5A6AEBBAB}" type="presParOf" srcId="{7D615333-8D57-4357-A973-FE24BF5D39E2}" destId="{F0293663-90D6-4904-8B01-89DF7066C89C}" srcOrd="1" destOrd="0" presId="urn:microsoft.com/office/officeart/2005/8/layout/orgChart1"/>
    <dgm:cxn modelId="{58BB1554-F499-4D6E-8026-7056710FE576}" type="presParOf" srcId="{F0293663-90D6-4904-8B01-89DF7066C89C}" destId="{4B7A1340-F4EF-4B77-863A-52FB4C0FCE92}" srcOrd="0" destOrd="0" presId="urn:microsoft.com/office/officeart/2005/8/layout/orgChart1"/>
    <dgm:cxn modelId="{A7655EA3-AD37-42E3-8C8A-ACEB01286594}" type="presParOf" srcId="{4B7A1340-F4EF-4B77-863A-52FB4C0FCE92}" destId="{9D4C0703-34C7-4EE8-9BBA-78199404F79A}" srcOrd="0" destOrd="0" presId="urn:microsoft.com/office/officeart/2005/8/layout/orgChart1"/>
    <dgm:cxn modelId="{64BE5D9E-EB35-4199-98A1-11381AB66F21}" type="presParOf" srcId="{4B7A1340-F4EF-4B77-863A-52FB4C0FCE92}" destId="{C0998B98-370C-4555-AB18-E31B4058C617}" srcOrd="1" destOrd="0" presId="urn:microsoft.com/office/officeart/2005/8/layout/orgChart1"/>
    <dgm:cxn modelId="{514EAA59-EDE0-46E1-BC21-0AB27D4A9187}" type="presParOf" srcId="{F0293663-90D6-4904-8B01-89DF7066C89C}" destId="{951E46E3-1659-4B69-BAF5-AF7BEA1CC52A}" srcOrd="1" destOrd="0" presId="urn:microsoft.com/office/officeart/2005/8/layout/orgChart1"/>
    <dgm:cxn modelId="{AB797A01-DB6C-49A7-87A6-2C5F6522B31D}" type="presParOf" srcId="{F0293663-90D6-4904-8B01-89DF7066C89C}" destId="{CB7770F7-FC70-4B9F-A072-08F5CC789819}" srcOrd="2" destOrd="0" presId="urn:microsoft.com/office/officeart/2005/8/layout/orgChart1"/>
    <dgm:cxn modelId="{977E2252-0379-4607-BB92-49093F512548}" type="presParOf" srcId="{8A0388CF-C816-440D-8E51-CD9CAEA76966}" destId="{CF059ED2-272D-40CC-A542-284B6919A987}" srcOrd="2" destOrd="0" presId="urn:microsoft.com/office/officeart/2005/8/layout/orgChart1"/>
    <dgm:cxn modelId="{191BC1BE-F5F1-45BF-85F3-29F95FDAA4BE}" type="presParOf" srcId="{734B75D6-89F7-4E52-9D07-E96E4CA23254}" destId="{EF8C7FED-9815-4DCE-8900-18BA835C7A43}" srcOrd="2" destOrd="0" presId="urn:microsoft.com/office/officeart/2005/8/layout/orgChart1"/>
    <dgm:cxn modelId="{DAABC0EB-7ACF-410D-BEA1-8E991B32DC40}" type="presParOf" srcId="{734B75D6-89F7-4E52-9D07-E96E4CA23254}" destId="{1F1FCD3B-1914-48C2-902D-424E75B10E5F}" srcOrd="3" destOrd="0" presId="urn:microsoft.com/office/officeart/2005/8/layout/orgChart1"/>
    <dgm:cxn modelId="{0385F86B-4913-4EF9-9713-1D76DCAAD251}" type="presParOf" srcId="{1F1FCD3B-1914-48C2-902D-424E75B10E5F}" destId="{4969382D-7E29-49EB-8F2C-93FF1322436A}" srcOrd="0" destOrd="0" presId="urn:microsoft.com/office/officeart/2005/8/layout/orgChart1"/>
    <dgm:cxn modelId="{FB8CC972-78B0-4E95-A2B0-B1C33308CE74}" type="presParOf" srcId="{4969382D-7E29-49EB-8F2C-93FF1322436A}" destId="{0EACA857-D3C3-4D37-AE8A-6F704677A7AC}" srcOrd="0" destOrd="0" presId="urn:microsoft.com/office/officeart/2005/8/layout/orgChart1"/>
    <dgm:cxn modelId="{CE7C331B-B11F-4BFF-B1C0-26C2551998D0}" type="presParOf" srcId="{4969382D-7E29-49EB-8F2C-93FF1322436A}" destId="{1F49754A-E4B9-423C-983C-C91378064DA3}" srcOrd="1" destOrd="0" presId="urn:microsoft.com/office/officeart/2005/8/layout/orgChart1"/>
    <dgm:cxn modelId="{93763004-8369-4A6C-A5A7-4FE81FA416EB}" type="presParOf" srcId="{1F1FCD3B-1914-48C2-902D-424E75B10E5F}" destId="{DBAF316A-EBEF-4F8E-BCA4-4C813236FF70}" srcOrd="1" destOrd="0" presId="urn:microsoft.com/office/officeart/2005/8/layout/orgChart1"/>
    <dgm:cxn modelId="{7063DA22-C098-4AEF-8C9E-516CDC0D4961}" type="presParOf" srcId="{DBAF316A-EBEF-4F8E-BCA4-4C813236FF70}" destId="{46B33138-A8BF-4457-B491-8FE605340573}" srcOrd="0" destOrd="0" presId="urn:microsoft.com/office/officeart/2005/8/layout/orgChart1"/>
    <dgm:cxn modelId="{1A000D5C-3FC4-4DB7-A078-3515E7B5D5B0}" type="presParOf" srcId="{DBAF316A-EBEF-4F8E-BCA4-4C813236FF70}" destId="{17717C8F-4F8D-485C-AF4C-92EA18151C7C}" srcOrd="1" destOrd="0" presId="urn:microsoft.com/office/officeart/2005/8/layout/orgChart1"/>
    <dgm:cxn modelId="{D1E541D2-44CD-4FB0-BFBE-1265595E52C6}" type="presParOf" srcId="{17717C8F-4F8D-485C-AF4C-92EA18151C7C}" destId="{AAB6183D-8CD9-4A5F-AB9E-D4177753E112}" srcOrd="0" destOrd="0" presId="urn:microsoft.com/office/officeart/2005/8/layout/orgChart1"/>
    <dgm:cxn modelId="{78560EB7-1304-4C14-A25A-E46FC017E4B7}" type="presParOf" srcId="{AAB6183D-8CD9-4A5F-AB9E-D4177753E112}" destId="{1ED7ABA4-A8D8-4C2D-B1FD-E452FBBA91CE}" srcOrd="0" destOrd="0" presId="urn:microsoft.com/office/officeart/2005/8/layout/orgChart1"/>
    <dgm:cxn modelId="{BF616602-041D-40D6-B860-BDF2050174AB}" type="presParOf" srcId="{AAB6183D-8CD9-4A5F-AB9E-D4177753E112}" destId="{19EFE334-ED31-45DC-8316-87A17B37B44E}" srcOrd="1" destOrd="0" presId="urn:microsoft.com/office/officeart/2005/8/layout/orgChart1"/>
    <dgm:cxn modelId="{C96CEE83-C486-4AA1-B0B1-CEF07BE77C09}" type="presParOf" srcId="{17717C8F-4F8D-485C-AF4C-92EA18151C7C}" destId="{33AFFB58-68C1-4913-817C-D6EB13D4EC92}" srcOrd="1" destOrd="0" presId="urn:microsoft.com/office/officeart/2005/8/layout/orgChart1"/>
    <dgm:cxn modelId="{FB6044E6-B6CB-4621-B493-5AFDEEE89290}" type="presParOf" srcId="{17717C8F-4F8D-485C-AF4C-92EA18151C7C}" destId="{EC75B07E-AA11-4EAC-BE37-EB35B200D16A}" srcOrd="2" destOrd="0" presId="urn:microsoft.com/office/officeart/2005/8/layout/orgChart1"/>
    <dgm:cxn modelId="{BE3B27B2-23F9-43EB-83B0-3D842FB915E8}" type="presParOf" srcId="{1F1FCD3B-1914-48C2-902D-424E75B10E5F}" destId="{70D3A1BF-8646-4B9B-ACBB-CEAC18FF3A90}" srcOrd="2" destOrd="0" presId="urn:microsoft.com/office/officeart/2005/8/layout/orgChart1"/>
    <dgm:cxn modelId="{41F4DF06-402A-4D71-BF9F-AA25744625F6}" type="presParOf" srcId="{93FD282B-C3ED-4AE2-993A-F3B0308E8BC2}" destId="{BF3D1380-9CED-4535-B578-E91FBA30D13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B33138-A8BF-4457-B491-8FE605340573}">
      <dsp:nvSpPr>
        <dsp:cNvPr id="0" name=""/>
        <dsp:cNvSpPr/>
      </dsp:nvSpPr>
      <dsp:spPr>
        <a:xfrm>
          <a:off x="3834054" y="3248582"/>
          <a:ext cx="402289" cy="1233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3687"/>
              </a:lnTo>
              <a:lnTo>
                <a:pt x="402289" y="1233687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8C7FED-9815-4DCE-8900-18BA835C7A43}">
      <dsp:nvSpPr>
        <dsp:cNvPr id="0" name=""/>
        <dsp:cNvSpPr/>
      </dsp:nvSpPr>
      <dsp:spPr>
        <a:xfrm>
          <a:off x="3284258" y="1344412"/>
          <a:ext cx="1622567" cy="563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602"/>
              </a:lnTo>
              <a:lnTo>
                <a:pt x="1622567" y="281602"/>
              </a:lnTo>
              <a:lnTo>
                <a:pt x="1622567" y="56320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B03B3-D660-4C5A-B3A2-5EC245A1D631}">
      <dsp:nvSpPr>
        <dsp:cNvPr id="0" name=""/>
        <dsp:cNvSpPr/>
      </dsp:nvSpPr>
      <dsp:spPr>
        <a:xfrm>
          <a:off x="588919" y="3248582"/>
          <a:ext cx="402289" cy="1233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3687"/>
              </a:lnTo>
              <a:lnTo>
                <a:pt x="402289" y="1233687"/>
              </a:lnTo>
            </a:path>
          </a:pathLst>
        </a:custGeom>
        <a:noFill/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131FE-3C80-44F1-930B-5DB859364324}">
      <dsp:nvSpPr>
        <dsp:cNvPr id="0" name=""/>
        <dsp:cNvSpPr/>
      </dsp:nvSpPr>
      <dsp:spPr>
        <a:xfrm>
          <a:off x="1661691" y="1344412"/>
          <a:ext cx="1622567" cy="563205"/>
        </a:xfrm>
        <a:custGeom>
          <a:avLst/>
          <a:gdLst/>
          <a:ahLst/>
          <a:cxnLst/>
          <a:rect l="0" t="0" r="0" b="0"/>
          <a:pathLst>
            <a:path>
              <a:moveTo>
                <a:pt x="1622567" y="0"/>
              </a:moveTo>
              <a:lnTo>
                <a:pt x="1622567" y="281602"/>
              </a:lnTo>
              <a:lnTo>
                <a:pt x="0" y="281602"/>
              </a:lnTo>
              <a:lnTo>
                <a:pt x="0" y="56320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A22CC8-7157-4335-9D8F-3FEACDCAD340}">
      <dsp:nvSpPr>
        <dsp:cNvPr id="0" name=""/>
        <dsp:cNvSpPr/>
      </dsp:nvSpPr>
      <dsp:spPr>
        <a:xfrm>
          <a:off x="1943294" y="3447"/>
          <a:ext cx="2681929" cy="13409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Clock edge detection</a:t>
          </a:r>
          <a:endParaRPr lang="en-US" sz="2800" kern="1200" dirty="0"/>
        </a:p>
      </dsp:txBody>
      <dsp:txXfrm>
        <a:off x="1943294" y="3447"/>
        <a:ext cx="2681929" cy="1340964"/>
      </dsp:txXfrm>
    </dsp:sp>
    <dsp:sp modelId="{AC4B0412-0925-48EA-8A8B-FA256B21D8E6}">
      <dsp:nvSpPr>
        <dsp:cNvPr id="0" name=""/>
        <dsp:cNvSpPr/>
      </dsp:nvSpPr>
      <dsp:spPr>
        <a:xfrm>
          <a:off x="320726" y="1907617"/>
          <a:ext cx="2681929" cy="13409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Synchronous processes</a:t>
          </a:r>
          <a:endParaRPr lang="en-US" sz="2800" kern="1200" dirty="0"/>
        </a:p>
      </dsp:txBody>
      <dsp:txXfrm>
        <a:off x="320726" y="1907617"/>
        <a:ext cx="2681929" cy="1340964"/>
      </dsp:txXfrm>
    </dsp:sp>
    <dsp:sp modelId="{9D4C0703-34C7-4EE8-9BBA-78199404F79A}">
      <dsp:nvSpPr>
        <dsp:cNvPr id="0" name=""/>
        <dsp:cNvSpPr/>
      </dsp:nvSpPr>
      <dsp:spPr>
        <a:xfrm>
          <a:off x="991209" y="3811787"/>
          <a:ext cx="2681929" cy="13409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clock edge detection: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Use ‘Wait’ or ‘IF’</a:t>
          </a:r>
          <a:endParaRPr lang="en-US" sz="2800" kern="1200" dirty="0"/>
        </a:p>
      </dsp:txBody>
      <dsp:txXfrm>
        <a:off x="991209" y="3811787"/>
        <a:ext cx="2681929" cy="1340964"/>
      </dsp:txXfrm>
    </dsp:sp>
    <dsp:sp modelId="{0EACA857-D3C3-4D37-AE8A-6F704677A7AC}">
      <dsp:nvSpPr>
        <dsp:cNvPr id="0" name=""/>
        <dsp:cNvSpPr/>
      </dsp:nvSpPr>
      <dsp:spPr>
        <a:xfrm>
          <a:off x="3565861" y="1907617"/>
          <a:ext cx="2681929" cy="13409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Asynchronous  processes</a:t>
          </a:r>
          <a:endParaRPr lang="en-US" sz="2800" kern="1200" dirty="0"/>
        </a:p>
      </dsp:txBody>
      <dsp:txXfrm>
        <a:off x="3565861" y="1907617"/>
        <a:ext cx="2681929" cy="1340964"/>
      </dsp:txXfrm>
    </dsp:sp>
    <dsp:sp modelId="{1ED7ABA4-A8D8-4C2D-B1FD-E452FBBA91CE}">
      <dsp:nvSpPr>
        <dsp:cNvPr id="0" name=""/>
        <dsp:cNvSpPr/>
      </dsp:nvSpPr>
      <dsp:spPr>
        <a:xfrm>
          <a:off x="4236343" y="3811787"/>
          <a:ext cx="2681929" cy="13409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clock edge detection: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Use ‘IF’ only</a:t>
          </a:r>
          <a:endParaRPr lang="en-US" sz="2800" kern="1200" dirty="0"/>
        </a:p>
      </dsp:txBody>
      <dsp:txXfrm>
        <a:off x="4236343" y="3811787"/>
        <a:ext cx="2681929" cy="1340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47" cy="49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342" y="0"/>
            <a:ext cx="2946347" cy="49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2950"/>
            <a:ext cx="4951413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7" y="4704596"/>
            <a:ext cx="5439410" cy="445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7473"/>
            <a:ext cx="2946347" cy="49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42" y="9407473"/>
            <a:ext cx="2946347" cy="49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E8872855-248C-4EBE-A8AC-AB16B42013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9074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8872855-248C-4EBE-A8AC-AB16B420134E}" type="slidenum">
              <a:rPr lang="en-US" altLang="zh-TW" smtClean="0"/>
              <a:pPr>
                <a:defRPr/>
              </a:pPr>
              <a:t>36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5096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4E096-6B9E-43FE-9B23-172B97E31B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144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5EB16-7BDC-4AFA-A373-73DFF3F27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8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70869-05B4-49F1-AA16-27744D1E6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45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A91A9-55D8-4844-A610-D0FFF0868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DA9B3-ACA9-4F53-A7ED-D9AF7D0CD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8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4D4D5-56CE-4449-8FB3-FF0474534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81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46947-7F9E-48EE-9ABF-6D604E28DA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6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0E74E-EB12-46C6-A676-6CA4CCF10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68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B6B89-F0C3-4895-AA61-2FDE30828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13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873F4-C346-4E9C-9270-AB6FAECB9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1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76BCC-343A-4A52-B9AB-5753462B7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19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D30F1-AF34-477C-BBBA-E76D46E28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9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PMingLiU" pitchFamily="18" charset="-12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PMingLiU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ea typeface="新細明體" pitchFamily="18" charset="-120"/>
              </a:defRPr>
            </a:lvl1pPr>
          </a:lstStyle>
          <a:p>
            <a:pPr>
              <a:defRPr/>
            </a:pPr>
            <a:r>
              <a:rPr lang="en-US" smtClean="0"/>
              <a:t>VHDL 5. FSM ver.8a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FDC5429-66F5-4167-BBD7-8B827F0E2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16" r:id="rId2"/>
    <p:sldLayoutId id="2147483824" r:id="rId3"/>
    <p:sldLayoutId id="2147483817" r:id="rId4"/>
    <p:sldLayoutId id="2147483825" r:id="rId5"/>
    <p:sldLayoutId id="2147483818" r:id="rId6"/>
    <p:sldLayoutId id="2147483819" r:id="rId7"/>
    <p:sldLayoutId id="2147483826" r:id="rId8"/>
    <p:sldLayoutId id="2147483820" r:id="rId9"/>
    <p:sldLayoutId id="2147483821" r:id="rId10"/>
    <p:sldLayoutId id="2147483822" r:id="rId11"/>
    <p:sldLayoutId id="2147483827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Microsoft JhengHei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Microsoft JhengHei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Microsoft JhengHei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Microsoft JhengHei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Microsoft JhengHei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ea typeface="微軟正黑體" pitchFamily="34" charset="-12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icrosoft JhengHei" pitchFamily="34" charset="-120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Microsoft JhengHei" pitchFamily="34" charset="-120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Microsoft JhengHei" pitchFamily="34" charset="-120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Microsoft JhengHei" pitchFamily="34" charset="-120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Microsoft JhengHei" pitchFamily="34" charset="-120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2.bin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4.bin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7772400" cy="1143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3200" cap="none" smtClean="0">
                <a:ea typeface="PMingLiU" pitchFamily="18" charset="-120"/>
              </a:rPr>
              <a:t>VHDL 5</a:t>
            </a:r>
            <a:br>
              <a:rPr lang="en-US" altLang="zh-TW" sz="3200" cap="none" smtClean="0">
                <a:ea typeface="PMingLiU" pitchFamily="18" charset="-120"/>
              </a:rPr>
            </a:br>
            <a:r>
              <a:rPr lang="en-US" altLang="zh-TW" sz="3200" cap="none" smtClean="0">
                <a:ea typeface="PMingLiU" pitchFamily="18" charset="-120"/>
              </a:rPr>
              <a:t>FINITE STATE MACHINES (FSM)</a:t>
            </a:r>
            <a:endParaRPr lang="en-US" altLang="zh-TW" sz="1800" cap="none" smtClean="0">
              <a:ea typeface="PMingLiU" pitchFamily="18" charset="-12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8956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1700" b="1" dirty="0" smtClean="0">
                <a:solidFill>
                  <a:srgbClr val="57576E"/>
                </a:solidFill>
                <a:ea typeface="PMingLiU" pitchFamily="18" charset="-120"/>
              </a:rPr>
              <a:t>Some pictures are obtained from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 sz="1700" b="1" dirty="0" smtClean="0">
                <a:solidFill>
                  <a:srgbClr val="57576E"/>
                </a:solidFill>
                <a:ea typeface="PMingLiU" pitchFamily="18" charset="-120"/>
              </a:rPr>
              <a:t>FPGA Express V</a:t>
            </a:r>
            <a:r>
              <a:rPr lang="en-US" altLang="zh-TW" sz="1700" b="1" dirty="0" smtClean="0">
                <a:solidFill>
                  <a:srgbClr val="57576E"/>
                </a:solidFill>
                <a:latin typeface="Helvetica-Bold;Helvetica"/>
                <a:ea typeface="PMingLiU" pitchFamily="18" charset="-120"/>
              </a:rPr>
              <a:t>HDL Reference Manual, it is accessible from the machines in the lab at /programs/Xilinx foundation series/VDHL reference manual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l"/>
            </a:pPr>
            <a:r>
              <a:rPr lang="en-US" altLang="zh-TW" sz="1700" b="1" dirty="0" smtClean="0">
                <a:solidFill>
                  <a:srgbClr val="57576E"/>
                </a:solidFill>
                <a:latin typeface="Helvetica-Bold;Helvetica"/>
                <a:ea typeface="PMingLiU" pitchFamily="18" charset="-120"/>
              </a:rPr>
              <a:t>/programs/Xilinx foundation series/foundation project manager/foundation help content/XVDHL compiler help pages</a:t>
            </a:r>
            <a:endParaRPr lang="en-US" altLang="zh-TW" sz="2800" b="1" dirty="0" smtClean="0">
              <a:solidFill>
                <a:srgbClr val="57576E"/>
              </a:solidFill>
              <a:ea typeface="PMingLiU" pitchFamily="18" charset="-120"/>
            </a:endParaRPr>
          </a:p>
        </p:txBody>
      </p:sp>
      <p:sp>
        <p:nvSpPr>
          <p:cNvPr id="7172" name="Rectangle 10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7173" name="Rectangle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8336694B-E7D8-41EC-85E7-50CDF9429921}" type="slidenum">
              <a:rPr lang="en-US" altLang="en-US" smtClean="0">
                <a:solidFill>
                  <a:srgbClr val="FFFFFF"/>
                </a:solidFill>
              </a:rPr>
              <a:pPr/>
              <a:t>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Feedback 1 -- direct feedback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76213" y="1293018"/>
            <a:ext cx="7772400" cy="4119563"/>
          </a:xfrm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library IEEE</a:t>
            </a:r>
            <a:r>
              <a:rPr lang="en-US" altLang="zh-TW" sz="2000" b="1" dirty="0" smtClean="0">
                <a:ea typeface="PMingLiU" pitchFamily="18" charset="-120"/>
              </a:rPr>
              <a:t>;--(</a:t>
            </a:r>
            <a:r>
              <a:rPr lang="en-US" altLang="zh-TW" sz="2000" b="1" dirty="0">
                <a:ea typeface="新細明體" pitchFamily="18" charset="-120"/>
              </a:rPr>
              <a:t>ok </a:t>
            </a:r>
            <a:r>
              <a:rPr lang="en-US" altLang="zh-TW" sz="2000" b="1" dirty="0" err="1">
                <a:ea typeface="新細明體" pitchFamily="18" charset="-120"/>
              </a:rPr>
              <a:t>Vivado</a:t>
            </a:r>
            <a:r>
              <a:rPr lang="en-US" altLang="zh-TW" sz="2000" b="1" dirty="0">
                <a:ea typeface="新細明體" pitchFamily="18" charset="-120"/>
              </a:rPr>
              <a:t> 2014.4 &amp; ISE</a:t>
            </a:r>
            <a:r>
              <a:rPr lang="en-US" altLang="zh-TW" sz="2000" b="1" dirty="0" smtClean="0">
                <a:ea typeface="PMingLiU" pitchFamily="18" charset="-120"/>
              </a:rPr>
              <a:t>)</a:t>
            </a:r>
            <a:endParaRPr lang="en-US" altLang="zh-TW" sz="2000" b="1" dirty="0">
              <a:ea typeface="PMingLiU" pitchFamily="18" charset="-120"/>
            </a:endParaRP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use IEEE.STD_LOGIC_1164.ALL;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entity  </a:t>
            </a:r>
            <a:r>
              <a:rPr lang="en-US" altLang="zh-TW" sz="2000" b="1" dirty="0" err="1">
                <a:ea typeface="PMingLiU" pitchFamily="18" charset="-120"/>
              </a:rPr>
              <a:t>some_entity</a:t>
            </a:r>
            <a:r>
              <a:rPr lang="en-US" altLang="zh-TW" sz="2000" b="1" dirty="0">
                <a:ea typeface="PMingLiU" pitchFamily="18" charset="-120"/>
              </a:rPr>
              <a:t> is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port (a, </a:t>
            </a:r>
            <a:r>
              <a:rPr lang="en-US" altLang="zh-TW" sz="2000" b="1" dirty="0" err="1">
                <a:ea typeface="PMingLiU" pitchFamily="18" charset="-120"/>
              </a:rPr>
              <a:t>clk</a:t>
            </a:r>
            <a:r>
              <a:rPr lang="en-US" altLang="zh-TW" sz="2000" b="1" dirty="0">
                <a:ea typeface="PMingLiU" pitchFamily="18" charset="-120"/>
              </a:rPr>
              <a:t>, reset: in </a:t>
            </a:r>
            <a:r>
              <a:rPr lang="en-US" altLang="zh-TW" sz="2000" b="1" dirty="0" err="1">
                <a:ea typeface="PMingLiU" pitchFamily="18" charset="-120"/>
              </a:rPr>
              <a:t>std_logic</a:t>
            </a:r>
            <a:r>
              <a:rPr lang="en-US" altLang="zh-TW" sz="2000" b="1" dirty="0">
                <a:ea typeface="PMingLiU" pitchFamily="18" charset="-120"/>
              </a:rPr>
              <a:t>;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        c : buffer </a:t>
            </a:r>
            <a:r>
              <a:rPr lang="en-US" altLang="zh-TW" sz="2000" b="1" dirty="0" err="1">
                <a:ea typeface="PMingLiU" pitchFamily="18" charset="-120"/>
              </a:rPr>
              <a:t>std_logic</a:t>
            </a:r>
            <a:r>
              <a:rPr lang="en-US" altLang="zh-TW" sz="2000" b="1" dirty="0">
                <a:ea typeface="PMingLiU" pitchFamily="18" charset="-120"/>
              </a:rPr>
              <a:t>); -- or use </a:t>
            </a:r>
            <a:r>
              <a:rPr lang="en-US" altLang="zh-TW" sz="2000" b="1" dirty="0" err="1">
                <a:ea typeface="PMingLiU" pitchFamily="18" charset="-120"/>
              </a:rPr>
              <a:t>inout</a:t>
            </a:r>
            <a:endParaRPr lang="en-US" altLang="zh-TW" sz="2000" b="1" dirty="0">
              <a:ea typeface="PMingLiU" pitchFamily="18" charset="-120"/>
            </a:endParaRP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end </a:t>
            </a:r>
            <a:r>
              <a:rPr lang="en-US" altLang="zh-TW" sz="2000" b="1" dirty="0" err="1">
                <a:ea typeface="PMingLiU" pitchFamily="18" charset="-120"/>
              </a:rPr>
              <a:t>some_entity</a:t>
            </a:r>
            <a:r>
              <a:rPr lang="en-US" altLang="zh-TW" sz="2000" b="1" dirty="0">
                <a:ea typeface="PMingLiU" pitchFamily="18" charset="-120"/>
              </a:rPr>
              <a:t>;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-------------------------------------------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architecture example of </a:t>
            </a:r>
            <a:r>
              <a:rPr lang="en-US" altLang="zh-TW" sz="2000" b="1" dirty="0" err="1">
                <a:ea typeface="PMingLiU" pitchFamily="18" charset="-120"/>
              </a:rPr>
              <a:t>some_entity</a:t>
            </a:r>
            <a:r>
              <a:rPr lang="en-US" altLang="zh-TW" sz="2000" b="1" dirty="0">
                <a:ea typeface="PMingLiU" pitchFamily="18" charset="-120"/>
              </a:rPr>
              <a:t> is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begin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process(</a:t>
            </a:r>
            <a:r>
              <a:rPr lang="en-US" altLang="zh-TW" sz="2000" b="1" dirty="0" err="1">
                <a:ea typeface="PMingLiU" pitchFamily="18" charset="-120"/>
              </a:rPr>
              <a:t>clk,reset</a:t>
            </a:r>
            <a:r>
              <a:rPr lang="en-US" altLang="zh-TW" sz="2000" b="1" dirty="0">
                <a:ea typeface="PMingLiU" pitchFamily="18" charset="-120"/>
              </a:rPr>
              <a:t>)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begin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if reset = '1' then c &lt;= '0';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 err="1">
                <a:ea typeface="PMingLiU" pitchFamily="18" charset="-120"/>
              </a:rPr>
              <a:t>elsif</a:t>
            </a:r>
            <a:r>
              <a:rPr lang="en-US" altLang="zh-TW" sz="2000" b="1" dirty="0">
                <a:ea typeface="PMingLiU" pitchFamily="18" charset="-120"/>
              </a:rPr>
              <a:t> </a:t>
            </a:r>
            <a:r>
              <a:rPr lang="en-US" altLang="zh-TW" sz="2000" b="1" dirty="0" err="1">
                <a:ea typeface="PMingLiU" pitchFamily="18" charset="-120"/>
              </a:rPr>
              <a:t>rising_edge</a:t>
            </a:r>
            <a:r>
              <a:rPr lang="en-US" altLang="zh-TW" sz="2000" b="1" dirty="0">
                <a:ea typeface="PMingLiU" pitchFamily="18" charset="-120"/>
              </a:rPr>
              <a:t>(</a:t>
            </a:r>
            <a:r>
              <a:rPr lang="en-US" altLang="zh-TW" sz="2000" b="1" dirty="0" err="1">
                <a:ea typeface="PMingLiU" pitchFamily="18" charset="-120"/>
              </a:rPr>
              <a:t>clk</a:t>
            </a:r>
            <a:r>
              <a:rPr lang="en-US" altLang="zh-TW" sz="2000" b="1" dirty="0">
                <a:ea typeface="PMingLiU" pitchFamily="18" charset="-120"/>
              </a:rPr>
              <a:t>) 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     then    c&lt;= not(a and c);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	end if;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 end process;</a:t>
            </a:r>
          </a:p>
          <a:p>
            <a:pPr marL="342900" indent="-3429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000" b="1" dirty="0">
                <a:ea typeface="PMingLiU" pitchFamily="18" charset="-120"/>
              </a:rPr>
              <a:t>end example; -- synthesized ok </a:t>
            </a:r>
            <a:endParaRPr lang="en-US" altLang="zh-TW" sz="1600" b="1" dirty="0" smtClean="0">
              <a:ea typeface="PMingLiU" pitchFamily="18" charset="-120"/>
            </a:endParaRP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8C868BA5-CD32-4C11-9660-2A3CCDA877CB}" type="slidenum">
              <a:rPr lang="en-US" altLang="en-US" smtClean="0">
                <a:solidFill>
                  <a:srgbClr val="FFFFFF"/>
                </a:solidFill>
              </a:rPr>
              <a:pPr/>
              <a:t>10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6390" name="Rectangle 5" descr="Paper bag"/>
          <p:cNvSpPr>
            <a:spLocks noChangeArrowheads="1"/>
          </p:cNvSpPr>
          <p:nvPr/>
        </p:nvSpPr>
        <p:spPr bwMode="auto">
          <a:xfrm>
            <a:off x="6996113" y="2944429"/>
            <a:ext cx="14478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6391" name="Freeform 6" descr="Paper bag"/>
          <p:cNvSpPr>
            <a:spLocks/>
          </p:cNvSpPr>
          <p:nvPr/>
        </p:nvSpPr>
        <p:spPr bwMode="auto">
          <a:xfrm>
            <a:off x="6157913" y="3173029"/>
            <a:ext cx="469900" cy="482600"/>
          </a:xfrm>
          <a:custGeom>
            <a:avLst/>
            <a:gdLst>
              <a:gd name="T0" fmla="*/ 0 w 296"/>
              <a:gd name="T1" fmla="*/ 2147483647 h 304"/>
              <a:gd name="T2" fmla="*/ 2147483647 w 296"/>
              <a:gd name="T3" fmla="*/ 2147483647 h 304"/>
              <a:gd name="T4" fmla="*/ 2147483647 w 296"/>
              <a:gd name="T5" fmla="*/ 2147483647 h 304"/>
              <a:gd name="T6" fmla="*/ 2147483647 w 296"/>
              <a:gd name="T7" fmla="*/ 2147483647 h 304"/>
              <a:gd name="T8" fmla="*/ 0 w 296"/>
              <a:gd name="T9" fmla="*/ 2147483647 h 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6" h="304">
                <a:moveTo>
                  <a:pt x="0" y="16"/>
                </a:moveTo>
                <a:cubicBezTo>
                  <a:pt x="72" y="8"/>
                  <a:pt x="144" y="0"/>
                  <a:pt x="192" y="16"/>
                </a:cubicBezTo>
                <a:cubicBezTo>
                  <a:pt x="240" y="32"/>
                  <a:pt x="280" y="72"/>
                  <a:pt x="288" y="112"/>
                </a:cubicBezTo>
                <a:cubicBezTo>
                  <a:pt x="296" y="152"/>
                  <a:pt x="288" y="224"/>
                  <a:pt x="240" y="256"/>
                </a:cubicBezTo>
                <a:cubicBezTo>
                  <a:pt x="192" y="288"/>
                  <a:pt x="96" y="296"/>
                  <a:pt x="0" y="30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2" name="Line 7"/>
          <p:cNvSpPr>
            <a:spLocks noChangeShapeType="1"/>
          </p:cNvSpPr>
          <p:nvPr/>
        </p:nvSpPr>
        <p:spPr bwMode="auto">
          <a:xfrm>
            <a:off x="6157913" y="3173029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3" name="Oval 8" descr="Paper bag"/>
          <p:cNvSpPr>
            <a:spLocks noChangeArrowheads="1"/>
          </p:cNvSpPr>
          <p:nvPr/>
        </p:nvSpPr>
        <p:spPr bwMode="auto">
          <a:xfrm>
            <a:off x="6615113" y="3325429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6394" name="Line 9"/>
          <p:cNvSpPr>
            <a:spLocks noChangeShapeType="1"/>
          </p:cNvSpPr>
          <p:nvPr/>
        </p:nvSpPr>
        <p:spPr bwMode="auto">
          <a:xfrm>
            <a:off x="6767513" y="3401629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95" name="Freeform 10" descr="Paper bag"/>
          <p:cNvSpPr>
            <a:spLocks/>
          </p:cNvSpPr>
          <p:nvPr/>
        </p:nvSpPr>
        <p:spPr bwMode="auto">
          <a:xfrm>
            <a:off x="6005513" y="2715829"/>
            <a:ext cx="2743200" cy="609600"/>
          </a:xfrm>
          <a:custGeom>
            <a:avLst/>
            <a:gdLst>
              <a:gd name="T0" fmla="*/ 2147483647 w 1920"/>
              <a:gd name="T1" fmla="*/ 2147483647 h 384"/>
              <a:gd name="T2" fmla="*/ 0 w 1920"/>
              <a:gd name="T3" fmla="*/ 2147483647 h 384"/>
              <a:gd name="T4" fmla="*/ 0 w 1920"/>
              <a:gd name="T5" fmla="*/ 0 h 384"/>
              <a:gd name="T6" fmla="*/ 2147483647 w 1920"/>
              <a:gd name="T7" fmla="*/ 0 h 384"/>
              <a:gd name="T8" fmla="*/ 2147483647 w 1920"/>
              <a:gd name="T9" fmla="*/ 2147483647 h 384"/>
              <a:gd name="T10" fmla="*/ 2147483647 w 1920"/>
              <a:gd name="T11" fmla="*/ 2147483647 h 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0" h="384">
                <a:moveTo>
                  <a:pt x="96" y="384"/>
                </a:moveTo>
                <a:lnTo>
                  <a:pt x="0" y="384"/>
                </a:lnTo>
                <a:lnTo>
                  <a:pt x="0" y="0"/>
                </a:lnTo>
                <a:lnTo>
                  <a:pt x="1920" y="0"/>
                </a:lnTo>
                <a:lnTo>
                  <a:pt x="1920" y="288"/>
                </a:lnTo>
                <a:lnTo>
                  <a:pt x="1728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96" name="Text Box 11" descr="Paper bag"/>
          <p:cNvSpPr txBox="1">
            <a:spLocks noChangeArrowheads="1"/>
          </p:cNvSpPr>
          <p:nvPr/>
        </p:nvSpPr>
        <p:spPr bwMode="auto">
          <a:xfrm>
            <a:off x="5548313" y="3325429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a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6397" name="Line 12"/>
          <p:cNvSpPr>
            <a:spLocks noChangeShapeType="1"/>
          </p:cNvSpPr>
          <p:nvPr/>
        </p:nvSpPr>
        <p:spPr bwMode="auto">
          <a:xfrm>
            <a:off x="5853113" y="3554029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8" name="Line 13"/>
          <p:cNvSpPr>
            <a:spLocks noChangeShapeType="1"/>
          </p:cNvSpPr>
          <p:nvPr/>
        </p:nvSpPr>
        <p:spPr bwMode="auto">
          <a:xfrm>
            <a:off x="8443913" y="3173029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399" name="Text Box 14" descr="Paper bag"/>
          <p:cNvSpPr txBox="1">
            <a:spLocks noChangeArrowheads="1"/>
          </p:cNvSpPr>
          <p:nvPr/>
        </p:nvSpPr>
        <p:spPr bwMode="auto">
          <a:xfrm>
            <a:off x="8742363" y="3214304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6400" name="Line 15"/>
          <p:cNvSpPr>
            <a:spLocks noChangeShapeType="1"/>
          </p:cNvSpPr>
          <p:nvPr/>
        </p:nvSpPr>
        <p:spPr bwMode="auto">
          <a:xfrm>
            <a:off x="5853113" y="4392229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6401" name="Text Box 16" descr="Paper bag"/>
          <p:cNvSpPr txBox="1">
            <a:spLocks noChangeArrowheads="1"/>
          </p:cNvSpPr>
          <p:nvPr/>
        </p:nvSpPr>
        <p:spPr bwMode="auto">
          <a:xfrm>
            <a:off x="5432425" y="3976304"/>
            <a:ext cx="538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clk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6402" name="Freeform 17" descr="Paper bag"/>
          <p:cNvSpPr>
            <a:spLocks/>
          </p:cNvSpPr>
          <p:nvPr/>
        </p:nvSpPr>
        <p:spPr bwMode="auto">
          <a:xfrm>
            <a:off x="6870700" y="4697029"/>
            <a:ext cx="1039813" cy="269875"/>
          </a:xfrm>
          <a:custGeom>
            <a:avLst/>
            <a:gdLst>
              <a:gd name="T0" fmla="*/ 2147483647 w 1200"/>
              <a:gd name="T1" fmla="*/ 0 h 192"/>
              <a:gd name="T2" fmla="*/ 2147483647 w 1200"/>
              <a:gd name="T3" fmla="*/ 2147483647 h 192"/>
              <a:gd name="T4" fmla="*/ 0 w 1200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00" h="192">
                <a:moveTo>
                  <a:pt x="1200" y="0"/>
                </a:moveTo>
                <a:lnTo>
                  <a:pt x="1200" y="192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03" name="Text Box 18" descr="Paper bag"/>
          <p:cNvSpPr txBox="1">
            <a:spLocks noChangeArrowheads="1"/>
          </p:cNvSpPr>
          <p:nvPr/>
        </p:nvSpPr>
        <p:spPr bwMode="auto">
          <a:xfrm>
            <a:off x="5956300" y="4738304"/>
            <a:ext cx="776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reset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6404" name="Text Box 19" descr="Paper bag"/>
          <p:cNvSpPr txBox="1">
            <a:spLocks noChangeArrowheads="1"/>
          </p:cNvSpPr>
          <p:nvPr/>
        </p:nvSpPr>
        <p:spPr bwMode="auto">
          <a:xfrm>
            <a:off x="6946900" y="3138104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D</a:t>
            </a:r>
          </a:p>
        </p:txBody>
      </p:sp>
      <p:sp>
        <p:nvSpPr>
          <p:cNvPr id="16405" name="Text Box 20" descr="Paper bag"/>
          <p:cNvSpPr txBox="1">
            <a:spLocks noChangeArrowheads="1"/>
          </p:cNvSpPr>
          <p:nvPr/>
        </p:nvSpPr>
        <p:spPr bwMode="auto">
          <a:xfrm>
            <a:off x="7785100" y="2909504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Q</a:t>
            </a:r>
          </a:p>
        </p:txBody>
      </p:sp>
      <p:sp>
        <p:nvSpPr>
          <p:cNvPr id="16406" name="Text Box 21" descr="Paper bag"/>
          <p:cNvSpPr txBox="1">
            <a:spLocks noChangeArrowheads="1"/>
          </p:cNvSpPr>
          <p:nvPr/>
        </p:nvSpPr>
        <p:spPr bwMode="auto">
          <a:xfrm>
            <a:off x="6996113" y="3935029"/>
            <a:ext cx="91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Clock</a:t>
            </a:r>
          </a:p>
        </p:txBody>
      </p:sp>
      <p:sp>
        <p:nvSpPr>
          <p:cNvPr id="16407" name="Text Box 22" descr="Paper bag"/>
          <p:cNvSpPr txBox="1">
            <a:spLocks noChangeArrowheads="1"/>
          </p:cNvSpPr>
          <p:nvPr/>
        </p:nvSpPr>
        <p:spPr bwMode="auto">
          <a:xfrm>
            <a:off x="7381875" y="4281104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reset</a:t>
            </a:r>
          </a:p>
        </p:txBody>
      </p:sp>
      <p:sp>
        <p:nvSpPr>
          <p:cNvPr id="16408" name="Text Box 23" descr="Paper bag"/>
          <p:cNvSpPr txBox="1">
            <a:spLocks noChangeArrowheads="1"/>
          </p:cNvSpPr>
          <p:nvPr/>
        </p:nvSpPr>
        <p:spPr bwMode="auto">
          <a:xfrm>
            <a:off x="6691313" y="2868229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b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6409" name="Text Box 24" descr="Paper bag"/>
          <p:cNvSpPr txBox="1">
            <a:spLocks noChangeArrowheads="1"/>
          </p:cNvSpPr>
          <p:nvPr/>
        </p:nvSpPr>
        <p:spPr bwMode="auto">
          <a:xfrm>
            <a:off x="4284663" y="5257800"/>
            <a:ext cx="4768850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If </a:t>
            </a:r>
            <a:r>
              <a:rPr kumimoji="1" lang="en-US" altLang="zh-TW" sz="2400" i="1">
                <a:latin typeface="Times New Roman" pitchFamily="18" charset="0"/>
              </a:rPr>
              <a:t>C</a:t>
            </a:r>
            <a:r>
              <a:rPr kumimoji="1" lang="en-US" altLang="zh-TW" sz="2400">
                <a:latin typeface="Times New Roman" pitchFamily="18" charset="0"/>
              </a:rPr>
              <a:t> is an IO pin connected outside, it</a:t>
            </a:r>
          </a:p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must have type inout or buffer</a:t>
            </a:r>
          </a:p>
        </p:txBody>
      </p:sp>
      <p:sp>
        <p:nvSpPr>
          <p:cNvPr id="16410" name="Freeform 25" descr="Paper bag"/>
          <p:cNvSpPr>
            <a:spLocks/>
          </p:cNvSpPr>
          <p:nvPr/>
        </p:nvSpPr>
        <p:spPr bwMode="auto">
          <a:xfrm>
            <a:off x="8443913" y="3782629"/>
            <a:ext cx="546100" cy="1475171"/>
          </a:xfrm>
          <a:custGeom>
            <a:avLst/>
            <a:gdLst>
              <a:gd name="T0" fmla="*/ 0 w 392"/>
              <a:gd name="T1" fmla="*/ 2147483647 h 1008"/>
              <a:gd name="T2" fmla="*/ 2147483647 w 392"/>
              <a:gd name="T3" fmla="*/ 2147483647 h 1008"/>
              <a:gd name="T4" fmla="*/ 2147483647 w 392"/>
              <a:gd name="T5" fmla="*/ 0 h 10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92" h="1008">
                <a:moveTo>
                  <a:pt x="0" y="1008"/>
                </a:moveTo>
                <a:cubicBezTo>
                  <a:pt x="140" y="948"/>
                  <a:pt x="280" y="888"/>
                  <a:pt x="336" y="720"/>
                </a:cubicBezTo>
                <a:cubicBezTo>
                  <a:pt x="392" y="552"/>
                  <a:pt x="364" y="276"/>
                  <a:pt x="336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6411" name="Freeform 26" descr="Paper bag"/>
          <p:cNvSpPr>
            <a:spLocks/>
          </p:cNvSpPr>
          <p:nvPr/>
        </p:nvSpPr>
        <p:spPr bwMode="auto">
          <a:xfrm>
            <a:off x="7023100" y="4204904"/>
            <a:ext cx="152400" cy="381000"/>
          </a:xfrm>
          <a:custGeom>
            <a:avLst/>
            <a:gdLst>
              <a:gd name="T0" fmla="*/ 0 w 96"/>
              <a:gd name="T1" fmla="*/ 0 h 240"/>
              <a:gd name="T2" fmla="*/ 2147483647 w 96"/>
              <a:gd name="T3" fmla="*/ 2147483647 h 240"/>
              <a:gd name="T4" fmla="*/ 0 w 96"/>
              <a:gd name="T5" fmla="*/ 2147483647 h 2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" h="240">
                <a:moveTo>
                  <a:pt x="0" y="0"/>
                </a:moveTo>
                <a:lnTo>
                  <a:pt x="96" y="144"/>
                </a:lnTo>
                <a:lnTo>
                  <a:pt x="0" y="2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sz="3100" dirty="0" smtClean="0"/>
              <a:t>Concentrate on the following lines of </a:t>
            </a:r>
            <a:r>
              <a:rPr lang="en-US" altLang="zh-TW" sz="3100" dirty="0" smtClean="0">
                <a:ea typeface="PMingLiU" pitchFamily="18" charset="-120"/>
              </a:rPr>
              <a:t>Feedback 1 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Use of signals in a clocked process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b="1" u="sng" dirty="0" smtClean="0">
                <a:ea typeface="PMingLiU" pitchFamily="18" charset="-120"/>
              </a:rPr>
              <a:t>13)	</a:t>
            </a:r>
            <a:r>
              <a:rPr lang="en-US" altLang="zh-TW" b="1" u="sng" dirty="0" err="1" smtClean="0">
                <a:ea typeface="PMingLiU" pitchFamily="18" charset="-120"/>
              </a:rPr>
              <a:t>elsif</a:t>
            </a:r>
            <a:r>
              <a:rPr lang="en-US" altLang="zh-TW" b="1" u="sng" dirty="0" smtClean="0">
                <a:ea typeface="PMingLiU" pitchFamily="18" charset="-120"/>
              </a:rPr>
              <a:t> </a:t>
            </a:r>
            <a:r>
              <a:rPr lang="en-US" altLang="zh-TW" b="1" u="sng" dirty="0" err="1" smtClean="0">
                <a:ea typeface="PMingLiU" pitchFamily="18" charset="-120"/>
              </a:rPr>
              <a:t>rising_edge</a:t>
            </a:r>
            <a:r>
              <a:rPr lang="en-US" altLang="zh-TW" b="1" u="sng" dirty="0" smtClean="0">
                <a:ea typeface="PMingLiU" pitchFamily="18" charset="-120"/>
              </a:rPr>
              <a:t>(</a:t>
            </a:r>
            <a:r>
              <a:rPr lang="en-US" altLang="zh-TW" b="1" i="1" u="sng" dirty="0" err="1" smtClean="0">
                <a:ea typeface="PMingLiU" pitchFamily="18" charset="-120"/>
              </a:rPr>
              <a:t>clk</a:t>
            </a:r>
            <a:r>
              <a:rPr lang="en-US" altLang="zh-TW" b="1" u="sng" dirty="0" smtClean="0">
                <a:ea typeface="PMingLiU" pitchFamily="18" charset="-120"/>
              </a:rPr>
              <a:t>) </a:t>
            </a:r>
          </a:p>
          <a:p>
            <a:pPr eaLnBrk="1" hangingPunct="1"/>
            <a:r>
              <a:rPr lang="en-US" altLang="zh-TW" b="1" u="sng" dirty="0" smtClean="0">
                <a:ea typeface="PMingLiU" pitchFamily="18" charset="-120"/>
              </a:rPr>
              <a:t>14)      then    </a:t>
            </a:r>
            <a:r>
              <a:rPr lang="en-US" altLang="zh-TW" b="1" i="1" u="sng" dirty="0" smtClean="0">
                <a:ea typeface="PMingLiU" pitchFamily="18" charset="-120"/>
              </a:rPr>
              <a:t>c</a:t>
            </a:r>
            <a:r>
              <a:rPr lang="en-US" altLang="zh-TW" b="1" u="sng" dirty="0" smtClean="0">
                <a:ea typeface="PMingLiU" pitchFamily="18" charset="-120"/>
              </a:rPr>
              <a:t>&lt;= not(a and c);</a:t>
            </a:r>
            <a:endParaRPr lang="en-US" altLang="zh-TW" b="1" i="1" u="sng" dirty="0" smtClean="0">
              <a:ea typeface="PMingLiU" pitchFamily="18" charset="-120"/>
            </a:endParaRPr>
          </a:p>
          <a:p>
            <a:pPr eaLnBrk="1" hangingPunct="1"/>
            <a:r>
              <a:rPr lang="en-US" altLang="zh-TW" b="1" i="1" dirty="0" smtClean="0">
                <a:ea typeface="PMingLiU" pitchFamily="18" charset="-120"/>
              </a:rPr>
              <a:t>****************Note ***********</a:t>
            </a:r>
          </a:p>
          <a:p>
            <a:pPr lvl="1" eaLnBrk="1" hangingPunct="1"/>
            <a:r>
              <a:rPr lang="en-US" altLang="zh-TW" b="1" i="1" dirty="0" smtClean="0">
                <a:ea typeface="PMingLiU" pitchFamily="18" charset="-120"/>
              </a:rPr>
              <a:t>Current not(a and c) affects next b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558AB81E-F244-483D-B939-9D27AEC8CD31}" type="slidenum">
              <a:rPr lang="en-US" altLang="en-US" smtClean="0">
                <a:solidFill>
                  <a:srgbClr val="FFFFFF"/>
                </a:solidFill>
              </a:rPr>
              <a:pPr/>
              <a:t>11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46075" y="269875"/>
            <a:ext cx="8229600" cy="9906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HK" sz="3100" smtClean="0">
                <a:solidFill>
                  <a:srgbClr val="FF0000"/>
                </a:solidFill>
                <a:ea typeface="PMingLiU" pitchFamily="18" charset="-120"/>
              </a:rPr>
              <a:t/>
            </a:r>
            <a:br>
              <a:rPr lang="en-US" altLang="zh-HK" sz="3100" smtClean="0">
                <a:solidFill>
                  <a:srgbClr val="FF0000"/>
                </a:solidFill>
                <a:ea typeface="PMingLiU" pitchFamily="18" charset="-120"/>
              </a:rPr>
            </a:br>
            <a:r>
              <a:rPr lang="en-US" altLang="zh-HK" sz="3100" smtClean="0">
                <a:ea typeface="PMingLiU" pitchFamily="18" charset="-120"/>
              </a:rPr>
              <a:t>Worksheet </a:t>
            </a:r>
            <a:r>
              <a:rPr lang="en-US" altLang="zh-TW" sz="3100" smtClean="0">
                <a:ea typeface="PMingLiU" pitchFamily="18" charset="-120"/>
              </a:rPr>
              <a:t>5</a:t>
            </a:r>
            <a:r>
              <a:rPr lang="en-US" altLang="zh-HK" sz="3100" smtClean="0">
                <a:ea typeface="PMingLiU" pitchFamily="18" charset="-120"/>
              </a:rPr>
              <a:t>.1</a:t>
            </a:r>
            <a:endParaRPr lang="en-US" sz="31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HK" sz="2800" smtClean="0">
                <a:ea typeface="PMingLiU" pitchFamily="18" charset="-120"/>
              </a:rPr>
              <a:t>Initially c=0</a:t>
            </a:r>
          </a:p>
          <a:p>
            <a:pPr eaLnBrk="1" hangingPunct="1"/>
            <a:r>
              <a:rPr lang="en-US" altLang="zh-HK" sz="2800" smtClean="0">
                <a:ea typeface="PMingLiU" pitchFamily="18" charset="-120"/>
              </a:rPr>
              <a:t>Draw c</a:t>
            </a:r>
          </a:p>
          <a:p>
            <a:pPr eaLnBrk="1" hangingPunct="1"/>
            <a:endParaRPr lang="en-US" altLang="zh-HK" smtClean="0">
              <a:ea typeface="PMingLiU" pitchFamily="18" charset="-120"/>
            </a:endParaRPr>
          </a:p>
          <a:p>
            <a:pPr eaLnBrk="1" hangingPunct="1"/>
            <a:endParaRPr lang="en-US" altLang="en-US" smtClean="0"/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625557" y="422275"/>
            <a:ext cx="1066800" cy="328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BF132256-364F-4E07-AA9D-7BFA91AF8B00}" type="slidenum">
              <a:rPr lang="en-US" altLang="en-US" smtClean="0">
                <a:solidFill>
                  <a:srgbClr val="FFFFFF"/>
                </a:solidFill>
              </a:rPr>
              <a:pPr/>
              <a:t>12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8438" name="Rectangle 4" descr="Paper bag"/>
          <p:cNvSpPr>
            <a:spLocks noChangeArrowheads="1"/>
          </p:cNvSpPr>
          <p:nvPr/>
        </p:nvSpPr>
        <p:spPr bwMode="auto">
          <a:xfrm>
            <a:off x="6531769" y="742950"/>
            <a:ext cx="14478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8439" name="Freeform 5" descr="Paper bag"/>
          <p:cNvSpPr>
            <a:spLocks/>
          </p:cNvSpPr>
          <p:nvPr/>
        </p:nvSpPr>
        <p:spPr bwMode="auto">
          <a:xfrm>
            <a:off x="5693569" y="971550"/>
            <a:ext cx="469900" cy="482600"/>
          </a:xfrm>
          <a:custGeom>
            <a:avLst/>
            <a:gdLst>
              <a:gd name="T0" fmla="*/ 0 w 296"/>
              <a:gd name="T1" fmla="*/ 2147483647 h 304"/>
              <a:gd name="T2" fmla="*/ 2147483647 w 296"/>
              <a:gd name="T3" fmla="*/ 2147483647 h 304"/>
              <a:gd name="T4" fmla="*/ 2147483647 w 296"/>
              <a:gd name="T5" fmla="*/ 2147483647 h 304"/>
              <a:gd name="T6" fmla="*/ 2147483647 w 296"/>
              <a:gd name="T7" fmla="*/ 2147483647 h 304"/>
              <a:gd name="T8" fmla="*/ 0 w 296"/>
              <a:gd name="T9" fmla="*/ 2147483647 h 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6" h="304">
                <a:moveTo>
                  <a:pt x="0" y="16"/>
                </a:moveTo>
                <a:cubicBezTo>
                  <a:pt x="72" y="8"/>
                  <a:pt x="144" y="0"/>
                  <a:pt x="192" y="16"/>
                </a:cubicBezTo>
                <a:cubicBezTo>
                  <a:pt x="240" y="32"/>
                  <a:pt x="280" y="72"/>
                  <a:pt x="288" y="112"/>
                </a:cubicBezTo>
                <a:cubicBezTo>
                  <a:pt x="296" y="152"/>
                  <a:pt x="288" y="224"/>
                  <a:pt x="240" y="256"/>
                </a:cubicBezTo>
                <a:cubicBezTo>
                  <a:pt x="192" y="288"/>
                  <a:pt x="96" y="296"/>
                  <a:pt x="0" y="30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0" name="Line 6"/>
          <p:cNvSpPr>
            <a:spLocks noChangeShapeType="1"/>
          </p:cNvSpPr>
          <p:nvPr/>
        </p:nvSpPr>
        <p:spPr bwMode="auto">
          <a:xfrm>
            <a:off x="5693569" y="97155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1" name="Oval 7" descr="Paper bag"/>
          <p:cNvSpPr>
            <a:spLocks noChangeArrowheads="1"/>
          </p:cNvSpPr>
          <p:nvPr/>
        </p:nvSpPr>
        <p:spPr bwMode="auto">
          <a:xfrm>
            <a:off x="6150769" y="112395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8442" name="Line 8"/>
          <p:cNvSpPr>
            <a:spLocks noChangeShapeType="1"/>
          </p:cNvSpPr>
          <p:nvPr/>
        </p:nvSpPr>
        <p:spPr bwMode="auto">
          <a:xfrm>
            <a:off x="6303169" y="120015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3" name="Freeform 9" descr="Paper bag"/>
          <p:cNvSpPr>
            <a:spLocks/>
          </p:cNvSpPr>
          <p:nvPr/>
        </p:nvSpPr>
        <p:spPr bwMode="auto">
          <a:xfrm>
            <a:off x="5541169" y="514350"/>
            <a:ext cx="2743200" cy="609600"/>
          </a:xfrm>
          <a:custGeom>
            <a:avLst/>
            <a:gdLst>
              <a:gd name="T0" fmla="*/ 2147483647 w 1920"/>
              <a:gd name="T1" fmla="*/ 2147483647 h 384"/>
              <a:gd name="T2" fmla="*/ 0 w 1920"/>
              <a:gd name="T3" fmla="*/ 2147483647 h 384"/>
              <a:gd name="T4" fmla="*/ 0 w 1920"/>
              <a:gd name="T5" fmla="*/ 0 h 384"/>
              <a:gd name="T6" fmla="*/ 2147483647 w 1920"/>
              <a:gd name="T7" fmla="*/ 0 h 384"/>
              <a:gd name="T8" fmla="*/ 2147483647 w 1920"/>
              <a:gd name="T9" fmla="*/ 2147483647 h 384"/>
              <a:gd name="T10" fmla="*/ 2147483647 w 1920"/>
              <a:gd name="T11" fmla="*/ 2147483647 h 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0" h="384">
                <a:moveTo>
                  <a:pt x="96" y="384"/>
                </a:moveTo>
                <a:lnTo>
                  <a:pt x="0" y="384"/>
                </a:lnTo>
                <a:lnTo>
                  <a:pt x="0" y="0"/>
                </a:lnTo>
                <a:lnTo>
                  <a:pt x="1920" y="0"/>
                </a:lnTo>
                <a:lnTo>
                  <a:pt x="1920" y="288"/>
                </a:lnTo>
                <a:lnTo>
                  <a:pt x="1728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44" name="Text Box 10" descr="Paper bag"/>
          <p:cNvSpPr txBox="1">
            <a:spLocks noChangeArrowheads="1"/>
          </p:cNvSpPr>
          <p:nvPr/>
        </p:nvSpPr>
        <p:spPr bwMode="auto">
          <a:xfrm>
            <a:off x="5083969" y="11239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a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8445" name="Line 11"/>
          <p:cNvSpPr>
            <a:spLocks noChangeShapeType="1"/>
          </p:cNvSpPr>
          <p:nvPr/>
        </p:nvSpPr>
        <p:spPr bwMode="auto">
          <a:xfrm>
            <a:off x="5388769" y="13525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6" name="Line 12"/>
          <p:cNvSpPr>
            <a:spLocks noChangeShapeType="1"/>
          </p:cNvSpPr>
          <p:nvPr/>
        </p:nvSpPr>
        <p:spPr bwMode="auto">
          <a:xfrm>
            <a:off x="7979569" y="9715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7" name="Text Box 13" descr="Paper bag"/>
          <p:cNvSpPr txBox="1">
            <a:spLocks noChangeArrowheads="1"/>
          </p:cNvSpPr>
          <p:nvPr/>
        </p:nvSpPr>
        <p:spPr bwMode="auto">
          <a:xfrm>
            <a:off x="8278019" y="1012825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8448" name="Line 14"/>
          <p:cNvSpPr>
            <a:spLocks noChangeShapeType="1"/>
          </p:cNvSpPr>
          <p:nvPr/>
        </p:nvSpPr>
        <p:spPr bwMode="auto">
          <a:xfrm>
            <a:off x="5388769" y="219075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49" name="Text Box 15" descr="Paper bag"/>
          <p:cNvSpPr txBox="1">
            <a:spLocks noChangeArrowheads="1"/>
          </p:cNvSpPr>
          <p:nvPr/>
        </p:nvSpPr>
        <p:spPr bwMode="auto">
          <a:xfrm>
            <a:off x="4968082" y="1774825"/>
            <a:ext cx="538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clk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8450" name="Freeform 16" descr="Paper bag"/>
          <p:cNvSpPr>
            <a:spLocks/>
          </p:cNvSpPr>
          <p:nvPr/>
        </p:nvSpPr>
        <p:spPr bwMode="auto">
          <a:xfrm>
            <a:off x="6406357" y="2495550"/>
            <a:ext cx="1039812" cy="269875"/>
          </a:xfrm>
          <a:custGeom>
            <a:avLst/>
            <a:gdLst>
              <a:gd name="T0" fmla="*/ 2147483647 w 1200"/>
              <a:gd name="T1" fmla="*/ 0 h 192"/>
              <a:gd name="T2" fmla="*/ 2147483647 w 1200"/>
              <a:gd name="T3" fmla="*/ 2147483647 h 192"/>
              <a:gd name="T4" fmla="*/ 0 w 1200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00" h="192">
                <a:moveTo>
                  <a:pt x="1200" y="0"/>
                </a:moveTo>
                <a:lnTo>
                  <a:pt x="1200" y="192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451" name="Text Box 17" descr="Paper bag"/>
          <p:cNvSpPr txBox="1">
            <a:spLocks noChangeArrowheads="1"/>
          </p:cNvSpPr>
          <p:nvPr/>
        </p:nvSpPr>
        <p:spPr bwMode="auto">
          <a:xfrm>
            <a:off x="5791200" y="2438400"/>
            <a:ext cx="776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 dirty="0">
                <a:latin typeface="Times New Roman" pitchFamily="18" charset="0"/>
              </a:rPr>
              <a:t>reset</a:t>
            </a:r>
            <a:endParaRPr kumimoji="1" lang="en-US" altLang="zh-TW" sz="2400" dirty="0">
              <a:latin typeface="Times New Roman" pitchFamily="18" charset="0"/>
            </a:endParaRPr>
          </a:p>
        </p:txBody>
      </p:sp>
      <p:sp>
        <p:nvSpPr>
          <p:cNvPr id="18452" name="Text Box 18" descr="Paper bag"/>
          <p:cNvSpPr txBox="1">
            <a:spLocks noChangeArrowheads="1"/>
          </p:cNvSpPr>
          <p:nvPr/>
        </p:nvSpPr>
        <p:spPr bwMode="auto">
          <a:xfrm>
            <a:off x="6482557" y="93662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D</a:t>
            </a:r>
          </a:p>
        </p:txBody>
      </p:sp>
      <p:sp>
        <p:nvSpPr>
          <p:cNvPr id="18453" name="Text Box 19" descr="Paper bag"/>
          <p:cNvSpPr txBox="1">
            <a:spLocks noChangeArrowheads="1"/>
          </p:cNvSpPr>
          <p:nvPr/>
        </p:nvSpPr>
        <p:spPr bwMode="auto">
          <a:xfrm>
            <a:off x="7320757" y="70802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Q</a:t>
            </a:r>
          </a:p>
        </p:txBody>
      </p:sp>
      <p:sp>
        <p:nvSpPr>
          <p:cNvPr id="18454" name="Text Box 20" descr="Paper bag"/>
          <p:cNvSpPr txBox="1">
            <a:spLocks noChangeArrowheads="1"/>
          </p:cNvSpPr>
          <p:nvPr/>
        </p:nvSpPr>
        <p:spPr bwMode="auto">
          <a:xfrm>
            <a:off x="6531769" y="1733550"/>
            <a:ext cx="91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Clock</a:t>
            </a:r>
          </a:p>
        </p:txBody>
      </p:sp>
      <p:sp>
        <p:nvSpPr>
          <p:cNvPr id="18455" name="Text Box 21" descr="Paper bag"/>
          <p:cNvSpPr txBox="1">
            <a:spLocks noChangeArrowheads="1"/>
          </p:cNvSpPr>
          <p:nvPr/>
        </p:nvSpPr>
        <p:spPr bwMode="auto">
          <a:xfrm>
            <a:off x="6917532" y="2079625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reset</a:t>
            </a:r>
          </a:p>
        </p:txBody>
      </p:sp>
      <p:sp>
        <p:nvSpPr>
          <p:cNvPr id="18456" name="Text Box 22" descr="Paper bag"/>
          <p:cNvSpPr txBox="1">
            <a:spLocks noChangeArrowheads="1"/>
          </p:cNvSpPr>
          <p:nvPr/>
        </p:nvSpPr>
        <p:spPr bwMode="auto">
          <a:xfrm>
            <a:off x="6226969" y="6667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b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8457" name="Freeform 23" descr="Paper bag"/>
          <p:cNvSpPr>
            <a:spLocks/>
          </p:cNvSpPr>
          <p:nvPr/>
        </p:nvSpPr>
        <p:spPr bwMode="auto">
          <a:xfrm>
            <a:off x="6558757" y="2003425"/>
            <a:ext cx="152400" cy="381000"/>
          </a:xfrm>
          <a:custGeom>
            <a:avLst/>
            <a:gdLst>
              <a:gd name="T0" fmla="*/ 0 w 96"/>
              <a:gd name="T1" fmla="*/ 0 h 240"/>
              <a:gd name="T2" fmla="*/ 2147483647 w 96"/>
              <a:gd name="T3" fmla="*/ 2147483647 h 240"/>
              <a:gd name="T4" fmla="*/ 0 w 96"/>
              <a:gd name="T5" fmla="*/ 2147483647 h 2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" h="240">
                <a:moveTo>
                  <a:pt x="0" y="0"/>
                </a:moveTo>
                <a:lnTo>
                  <a:pt x="96" y="144"/>
                </a:lnTo>
                <a:lnTo>
                  <a:pt x="0" y="2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58" name="Text Box 24"/>
          <p:cNvSpPr txBox="1">
            <a:spLocks noChangeArrowheads="1"/>
          </p:cNvSpPr>
          <p:nvPr/>
        </p:nvSpPr>
        <p:spPr bwMode="auto">
          <a:xfrm>
            <a:off x="60325" y="2020888"/>
            <a:ext cx="1235075" cy="475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eaLnBrk="1" hangingPunct="1"/>
            <a:endParaRPr kumimoji="1" lang="en-US" altLang="zh-HK"/>
          </a:p>
          <a:p>
            <a:pPr eaLnBrk="1" hangingPunct="1"/>
            <a:endParaRPr kumimoji="1" lang="en-US" altLang="zh-HK"/>
          </a:p>
          <a:p>
            <a:pPr eaLnBrk="1" hangingPunct="1"/>
            <a:endParaRPr kumimoji="1" lang="en-US" altLang="zh-HK"/>
          </a:p>
          <a:p>
            <a:pPr eaLnBrk="1" hangingPunct="1"/>
            <a:r>
              <a:rPr kumimoji="1" lang="en-US" altLang="zh-HK" sz="2800"/>
              <a:t>Clock</a:t>
            </a:r>
          </a:p>
          <a:p>
            <a:pPr eaLnBrk="1" hangingPunct="1"/>
            <a:endParaRPr kumimoji="1" lang="en-US" altLang="zh-HK" sz="2800"/>
          </a:p>
          <a:p>
            <a:pPr eaLnBrk="1" hangingPunct="1"/>
            <a:endParaRPr kumimoji="1" lang="en-US" altLang="zh-HK" sz="2800"/>
          </a:p>
          <a:p>
            <a:pPr eaLnBrk="1" hangingPunct="1"/>
            <a:r>
              <a:rPr kumimoji="1" lang="en-US" altLang="zh-HK" sz="2800"/>
              <a:t>Reset</a:t>
            </a:r>
          </a:p>
          <a:p>
            <a:pPr eaLnBrk="1" hangingPunct="1"/>
            <a:endParaRPr kumimoji="1" lang="en-US" altLang="zh-HK" sz="2800"/>
          </a:p>
          <a:p>
            <a:pPr eaLnBrk="1" hangingPunct="1"/>
            <a:r>
              <a:rPr kumimoji="1" lang="en-US" altLang="zh-HK" sz="2800"/>
              <a:t>a</a:t>
            </a:r>
          </a:p>
          <a:p>
            <a:pPr eaLnBrk="1" hangingPunct="1"/>
            <a:endParaRPr kumimoji="1" lang="en-US" altLang="zh-HK" sz="2800"/>
          </a:p>
          <a:p>
            <a:pPr eaLnBrk="1" hangingPunct="1"/>
            <a:r>
              <a:rPr kumimoji="1" lang="en-US" altLang="zh-HK" sz="2800"/>
              <a:t>c</a:t>
            </a:r>
          </a:p>
          <a:p>
            <a:pPr eaLnBrk="1" hangingPunct="1"/>
            <a:endParaRPr kumimoji="1" lang="en-US" altLang="en-US" sz="2800"/>
          </a:p>
        </p:txBody>
      </p:sp>
      <p:sp>
        <p:nvSpPr>
          <p:cNvPr id="18459" name="Line 25"/>
          <p:cNvSpPr>
            <a:spLocks noChangeShapeType="1"/>
          </p:cNvSpPr>
          <p:nvPr/>
        </p:nvSpPr>
        <p:spPr bwMode="auto">
          <a:xfrm>
            <a:off x="2590800" y="35814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Line 26"/>
          <p:cNvSpPr>
            <a:spLocks noChangeShapeType="1"/>
          </p:cNvSpPr>
          <p:nvPr/>
        </p:nvSpPr>
        <p:spPr bwMode="auto">
          <a:xfrm>
            <a:off x="3048000" y="35814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1" name="Line 27"/>
          <p:cNvSpPr>
            <a:spLocks noChangeShapeType="1"/>
          </p:cNvSpPr>
          <p:nvPr/>
        </p:nvSpPr>
        <p:spPr bwMode="auto">
          <a:xfrm>
            <a:off x="35052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2" name="Line 28"/>
          <p:cNvSpPr>
            <a:spLocks noChangeShapeType="1"/>
          </p:cNvSpPr>
          <p:nvPr/>
        </p:nvSpPr>
        <p:spPr bwMode="auto">
          <a:xfrm>
            <a:off x="39624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3" name="Line 29"/>
          <p:cNvSpPr>
            <a:spLocks noChangeShapeType="1"/>
          </p:cNvSpPr>
          <p:nvPr/>
        </p:nvSpPr>
        <p:spPr bwMode="auto">
          <a:xfrm>
            <a:off x="67056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4" name="Line 30"/>
          <p:cNvSpPr>
            <a:spLocks noChangeShapeType="1"/>
          </p:cNvSpPr>
          <p:nvPr/>
        </p:nvSpPr>
        <p:spPr bwMode="auto">
          <a:xfrm>
            <a:off x="76200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5" name="Freeform 31"/>
          <p:cNvSpPr>
            <a:spLocks/>
          </p:cNvSpPr>
          <p:nvPr/>
        </p:nvSpPr>
        <p:spPr bwMode="auto">
          <a:xfrm>
            <a:off x="990600" y="28956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6" name="Freeform 32"/>
          <p:cNvSpPr>
            <a:spLocks/>
          </p:cNvSpPr>
          <p:nvPr/>
        </p:nvSpPr>
        <p:spPr bwMode="auto">
          <a:xfrm>
            <a:off x="3276600" y="28956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7" name="Freeform 33"/>
          <p:cNvSpPr>
            <a:spLocks/>
          </p:cNvSpPr>
          <p:nvPr/>
        </p:nvSpPr>
        <p:spPr bwMode="auto">
          <a:xfrm>
            <a:off x="5562600" y="28956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8" name="Freeform 34"/>
          <p:cNvSpPr>
            <a:spLocks/>
          </p:cNvSpPr>
          <p:nvPr/>
        </p:nvSpPr>
        <p:spPr bwMode="auto">
          <a:xfrm>
            <a:off x="1143000" y="4191000"/>
            <a:ext cx="7696200" cy="304800"/>
          </a:xfrm>
          <a:custGeom>
            <a:avLst/>
            <a:gdLst>
              <a:gd name="T0" fmla="*/ 0 w 4848"/>
              <a:gd name="T1" fmla="*/ 0 h 192"/>
              <a:gd name="T2" fmla="*/ 2147483647 w 4848"/>
              <a:gd name="T3" fmla="*/ 0 h 192"/>
              <a:gd name="T4" fmla="*/ 2147483647 w 4848"/>
              <a:gd name="T5" fmla="*/ 2147483647 h 192"/>
              <a:gd name="T6" fmla="*/ 2147483647 w 4848"/>
              <a:gd name="T7" fmla="*/ 2147483647 h 1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848" h="192">
                <a:moveTo>
                  <a:pt x="0" y="0"/>
                </a:moveTo>
                <a:lnTo>
                  <a:pt x="768" y="0"/>
                </a:lnTo>
                <a:lnTo>
                  <a:pt x="768" y="192"/>
                </a:lnTo>
                <a:lnTo>
                  <a:pt x="4848" y="19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9" name="Freeform 35"/>
          <p:cNvSpPr>
            <a:spLocks/>
          </p:cNvSpPr>
          <p:nvPr/>
        </p:nvSpPr>
        <p:spPr bwMode="auto">
          <a:xfrm>
            <a:off x="990600" y="4800600"/>
            <a:ext cx="7924800" cy="457200"/>
          </a:xfrm>
          <a:custGeom>
            <a:avLst/>
            <a:gdLst>
              <a:gd name="T0" fmla="*/ 0 w 4992"/>
              <a:gd name="T1" fmla="*/ 2147483647 h 288"/>
              <a:gd name="T2" fmla="*/ 2147483647 w 4992"/>
              <a:gd name="T3" fmla="*/ 2147483647 h 288"/>
              <a:gd name="T4" fmla="*/ 2147483647 w 4992"/>
              <a:gd name="T5" fmla="*/ 0 h 288"/>
              <a:gd name="T6" fmla="*/ 2147483647 w 4992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2" h="288">
                <a:moveTo>
                  <a:pt x="0" y="288"/>
                </a:moveTo>
                <a:lnTo>
                  <a:pt x="960" y="288"/>
                </a:lnTo>
                <a:lnTo>
                  <a:pt x="960" y="0"/>
                </a:lnTo>
                <a:lnTo>
                  <a:pt x="499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0" name="Freeform 36"/>
          <p:cNvSpPr>
            <a:spLocks/>
          </p:cNvSpPr>
          <p:nvPr/>
        </p:nvSpPr>
        <p:spPr bwMode="auto">
          <a:xfrm>
            <a:off x="1447800" y="28956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1" name="Line 37"/>
          <p:cNvSpPr>
            <a:spLocks noChangeShapeType="1"/>
          </p:cNvSpPr>
          <p:nvPr/>
        </p:nvSpPr>
        <p:spPr bwMode="auto">
          <a:xfrm>
            <a:off x="44196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2" name="Line 38"/>
          <p:cNvSpPr>
            <a:spLocks noChangeShapeType="1"/>
          </p:cNvSpPr>
          <p:nvPr/>
        </p:nvSpPr>
        <p:spPr bwMode="auto">
          <a:xfrm>
            <a:off x="48768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3" name="Line 39"/>
          <p:cNvSpPr>
            <a:spLocks noChangeShapeType="1"/>
          </p:cNvSpPr>
          <p:nvPr/>
        </p:nvSpPr>
        <p:spPr bwMode="auto">
          <a:xfrm>
            <a:off x="53340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4" name="Line 40"/>
          <p:cNvSpPr>
            <a:spLocks noChangeShapeType="1"/>
          </p:cNvSpPr>
          <p:nvPr/>
        </p:nvSpPr>
        <p:spPr bwMode="auto">
          <a:xfrm>
            <a:off x="57912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5" name="Line 41"/>
          <p:cNvSpPr>
            <a:spLocks noChangeShapeType="1"/>
          </p:cNvSpPr>
          <p:nvPr/>
        </p:nvSpPr>
        <p:spPr bwMode="auto">
          <a:xfrm>
            <a:off x="6248400" y="37338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6" name="Line 42"/>
          <p:cNvSpPr>
            <a:spLocks noChangeShapeType="1"/>
          </p:cNvSpPr>
          <p:nvPr/>
        </p:nvSpPr>
        <p:spPr bwMode="auto">
          <a:xfrm>
            <a:off x="71628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7" name="Line 43"/>
          <p:cNvSpPr>
            <a:spLocks noChangeShapeType="1"/>
          </p:cNvSpPr>
          <p:nvPr/>
        </p:nvSpPr>
        <p:spPr bwMode="auto">
          <a:xfrm>
            <a:off x="80772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8" name="Freeform 44"/>
          <p:cNvSpPr>
            <a:spLocks/>
          </p:cNvSpPr>
          <p:nvPr/>
        </p:nvSpPr>
        <p:spPr bwMode="auto">
          <a:xfrm>
            <a:off x="7848600" y="2895600"/>
            <a:ext cx="1143000" cy="838200"/>
          </a:xfrm>
          <a:custGeom>
            <a:avLst/>
            <a:gdLst>
              <a:gd name="T0" fmla="*/ 0 w 720"/>
              <a:gd name="T1" fmla="*/ 2147483647 h 528"/>
              <a:gd name="T2" fmla="*/ 2147483647 w 720"/>
              <a:gd name="T3" fmla="*/ 2147483647 h 528"/>
              <a:gd name="T4" fmla="*/ 2147483647 w 720"/>
              <a:gd name="T5" fmla="*/ 0 h 528"/>
              <a:gd name="T6" fmla="*/ 2147483647 w 720"/>
              <a:gd name="T7" fmla="*/ 0 h 528"/>
              <a:gd name="T8" fmla="*/ 2147483647 w 720"/>
              <a:gd name="T9" fmla="*/ 2147483647 h 528"/>
              <a:gd name="T10" fmla="*/ 2147483647 w 720"/>
              <a:gd name="T11" fmla="*/ 2147483647 h 528"/>
              <a:gd name="T12" fmla="*/ 2147483647 w 720"/>
              <a:gd name="T13" fmla="*/ 0 h 528"/>
              <a:gd name="T14" fmla="*/ 2147483647 w 720"/>
              <a:gd name="T15" fmla="*/ 0 h 52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2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80" y="528"/>
                </a:lnTo>
                <a:lnTo>
                  <a:pt x="480" y="0"/>
                </a:lnTo>
                <a:lnTo>
                  <a:pt x="72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9" name="Line 45"/>
          <p:cNvSpPr>
            <a:spLocks noChangeShapeType="1"/>
          </p:cNvSpPr>
          <p:nvPr/>
        </p:nvSpPr>
        <p:spPr bwMode="auto">
          <a:xfrm>
            <a:off x="8610600" y="37338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0799" y="304800"/>
            <a:ext cx="4257401" cy="990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2400" dirty="0">
                <a:ea typeface="新細明體" pitchFamily="18" charset="-120"/>
              </a:rPr>
              <a:t>Feedback 2 -- using signals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43697" y="1135117"/>
            <a:ext cx="7772400" cy="5715000"/>
          </a:xfrm>
        </p:spPr>
        <p:txBody>
          <a:bodyPr rtlCol="0">
            <a:normAutofit fontScale="77500" lnSpcReduction="20000"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library IEEE</a:t>
            </a:r>
            <a:r>
              <a:rPr lang="en-US" altLang="zh-TW" b="1" dirty="0" smtClean="0">
                <a:ea typeface="新細明體" pitchFamily="18" charset="-120"/>
              </a:rPr>
              <a:t>;--(</a:t>
            </a:r>
            <a:r>
              <a:rPr lang="en-US" altLang="zh-TW" b="1" dirty="0">
                <a:ea typeface="新細明體" pitchFamily="18" charset="-120"/>
              </a:rPr>
              <a:t>ok </a:t>
            </a:r>
            <a:r>
              <a:rPr lang="en-US" altLang="zh-TW" b="1" dirty="0" err="1">
                <a:ea typeface="新細明體" pitchFamily="18" charset="-120"/>
              </a:rPr>
              <a:t>Vivado</a:t>
            </a:r>
            <a:r>
              <a:rPr lang="en-US" altLang="zh-TW" b="1" dirty="0">
                <a:ea typeface="新細明體" pitchFamily="18" charset="-120"/>
              </a:rPr>
              <a:t> 2014.4 </a:t>
            </a:r>
            <a:r>
              <a:rPr lang="en-US" altLang="zh-TW" b="1" dirty="0" smtClean="0">
                <a:ea typeface="新細明體" pitchFamily="18" charset="-120"/>
              </a:rPr>
              <a:t>&amp; </a:t>
            </a:r>
            <a:r>
              <a:rPr lang="en-US" altLang="zh-TW" b="1" dirty="0">
                <a:ea typeface="新細明體" pitchFamily="18" charset="-120"/>
              </a:rPr>
              <a:t>ISE</a:t>
            </a:r>
            <a:r>
              <a:rPr lang="en-US" altLang="zh-TW" b="1" dirty="0" smtClean="0">
                <a:ea typeface="新細明體" pitchFamily="18" charset="-120"/>
              </a:rPr>
              <a:t>)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 smtClean="0">
                <a:ea typeface="新細明體" pitchFamily="18" charset="-120"/>
              </a:rPr>
              <a:t>use </a:t>
            </a:r>
            <a:r>
              <a:rPr lang="en-US" altLang="zh-TW" b="1" dirty="0">
                <a:ea typeface="新細明體" pitchFamily="18" charset="-120"/>
              </a:rPr>
              <a:t>IEEE.STD_LOGIC_1164.ALL;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entity  </a:t>
            </a:r>
            <a:r>
              <a:rPr lang="en-US" altLang="zh-TW" b="1" dirty="0" err="1">
                <a:ea typeface="新細明體" pitchFamily="18" charset="-120"/>
              </a:rPr>
              <a:t>some_entity</a:t>
            </a:r>
            <a:r>
              <a:rPr lang="en-US" altLang="zh-TW" b="1" dirty="0">
                <a:ea typeface="新細明體" pitchFamily="18" charset="-120"/>
              </a:rPr>
              <a:t> is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port (a</a:t>
            </a:r>
            <a:r>
              <a:rPr lang="en-US" altLang="zh-TW" b="1" dirty="0" smtClean="0">
                <a:ea typeface="新細明體" pitchFamily="18" charset="-120"/>
              </a:rPr>
              <a:t>, </a:t>
            </a:r>
            <a:r>
              <a:rPr lang="en-US" altLang="zh-TW" b="1" dirty="0" err="1">
                <a:ea typeface="新細明體" pitchFamily="18" charset="-120"/>
              </a:rPr>
              <a:t>clk</a:t>
            </a:r>
            <a:r>
              <a:rPr lang="en-US" altLang="zh-TW" b="1" dirty="0">
                <a:ea typeface="新細明體" pitchFamily="18" charset="-120"/>
              </a:rPr>
              <a:t>, reset: in </a:t>
            </a:r>
            <a:r>
              <a:rPr lang="en-US" altLang="zh-TW" b="1" dirty="0" err="1">
                <a:ea typeface="新細明體" pitchFamily="18" charset="-120"/>
              </a:rPr>
              <a:t>std_logic</a:t>
            </a:r>
            <a:r>
              <a:rPr lang="en-US" altLang="zh-TW" b="1" dirty="0">
                <a:ea typeface="新細明體" pitchFamily="18" charset="-120"/>
              </a:rPr>
              <a:t>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   </a:t>
            </a:r>
            <a:r>
              <a:rPr lang="en-US" altLang="zh-TW" b="1" dirty="0" smtClean="0">
                <a:ea typeface="新細明體" pitchFamily="18" charset="-120"/>
              </a:rPr>
              <a:t>c </a:t>
            </a:r>
            <a:r>
              <a:rPr lang="en-US" altLang="zh-TW" b="1" dirty="0">
                <a:ea typeface="新細明體" pitchFamily="18" charset="-120"/>
              </a:rPr>
              <a:t>: </a:t>
            </a:r>
            <a:r>
              <a:rPr lang="en-US" altLang="zh-TW" b="1" dirty="0" err="1">
                <a:ea typeface="新細明體" pitchFamily="18" charset="-120"/>
              </a:rPr>
              <a:t>inout</a:t>
            </a:r>
            <a:r>
              <a:rPr lang="en-US" altLang="zh-TW" b="1" dirty="0">
                <a:ea typeface="新細明體" pitchFamily="18" charset="-120"/>
              </a:rPr>
              <a:t> </a:t>
            </a:r>
            <a:r>
              <a:rPr lang="en-US" altLang="zh-TW" b="1" dirty="0" err="1">
                <a:ea typeface="新細明體" pitchFamily="18" charset="-120"/>
              </a:rPr>
              <a:t>std_logic</a:t>
            </a:r>
            <a:r>
              <a:rPr lang="en-US" altLang="zh-TW" b="1" dirty="0">
                <a:ea typeface="新細明體" pitchFamily="18" charset="-120"/>
              </a:rPr>
              <a:t>); -- or use </a:t>
            </a:r>
            <a:r>
              <a:rPr lang="en-US" altLang="zh-TW" b="1" dirty="0" err="1">
                <a:ea typeface="新細明體" pitchFamily="18" charset="-120"/>
              </a:rPr>
              <a:t>inout</a:t>
            </a:r>
            <a:endParaRPr lang="en-US" altLang="zh-TW" b="1" dirty="0">
              <a:ea typeface="新細明體" pitchFamily="18" charset="-120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end </a:t>
            </a:r>
            <a:r>
              <a:rPr lang="en-US" altLang="zh-TW" b="1" dirty="0" err="1">
                <a:ea typeface="新細明體" pitchFamily="18" charset="-120"/>
              </a:rPr>
              <a:t>some_entity</a:t>
            </a:r>
            <a:r>
              <a:rPr lang="en-US" altLang="zh-TW" b="1" dirty="0">
                <a:ea typeface="新細明體" pitchFamily="18" charset="-120"/>
              </a:rPr>
              <a:t>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-------------------------------------------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architecture example of </a:t>
            </a:r>
            <a:r>
              <a:rPr lang="en-US" altLang="zh-TW" b="1" dirty="0" err="1">
                <a:ea typeface="新細明體" pitchFamily="18" charset="-120"/>
              </a:rPr>
              <a:t>some_entity</a:t>
            </a:r>
            <a:r>
              <a:rPr lang="en-US" altLang="zh-TW" b="1" dirty="0">
                <a:ea typeface="新細明體" pitchFamily="18" charset="-120"/>
              </a:rPr>
              <a:t> is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signal b: </a:t>
            </a:r>
            <a:r>
              <a:rPr lang="en-US" altLang="zh-TW" b="1" dirty="0" err="1">
                <a:ea typeface="新細明體" pitchFamily="18" charset="-120"/>
              </a:rPr>
              <a:t>std_logic</a:t>
            </a:r>
            <a:r>
              <a:rPr lang="en-US" altLang="zh-TW" b="1" dirty="0">
                <a:ea typeface="新細明體" pitchFamily="18" charset="-120"/>
              </a:rPr>
              <a:t>; -- </a:t>
            </a:r>
            <a:r>
              <a:rPr lang="en-US" altLang="zh-TW" b="1" dirty="0" smtClean="0">
                <a:ea typeface="新細明體" pitchFamily="18" charset="-120"/>
              </a:rPr>
              <a:t>internal signal b </a:t>
            </a:r>
            <a:r>
              <a:rPr lang="en-US" altLang="zh-TW" b="1" dirty="0">
                <a:ea typeface="新細明體" pitchFamily="18" charset="-120"/>
              </a:rPr>
              <a:t>is global, 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begin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process(</a:t>
            </a:r>
            <a:r>
              <a:rPr lang="en-US" altLang="zh-TW" b="1" dirty="0" err="1">
                <a:ea typeface="新細明體" pitchFamily="18" charset="-120"/>
              </a:rPr>
              <a:t>clk,reset</a:t>
            </a:r>
            <a:r>
              <a:rPr lang="en-US" altLang="zh-TW" b="1" dirty="0">
                <a:ea typeface="新細明體" pitchFamily="18" charset="-120"/>
              </a:rPr>
              <a:t>)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begin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	if reset = '1' then c &lt;= '0';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	</a:t>
            </a:r>
            <a:r>
              <a:rPr lang="en-US" altLang="zh-TW" b="1" dirty="0" err="1">
                <a:ea typeface="新細明體" pitchFamily="18" charset="-120"/>
              </a:rPr>
              <a:t>elsif</a:t>
            </a:r>
            <a:r>
              <a:rPr lang="en-US" altLang="zh-TW" b="1" dirty="0">
                <a:ea typeface="新細明體" pitchFamily="18" charset="-120"/>
              </a:rPr>
              <a:t> </a:t>
            </a:r>
            <a:r>
              <a:rPr lang="en-US" altLang="zh-TW" b="1" dirty="0" err="1">
                <a:ea typeface="新細明體" pitchFamily="18" charset="-120"/>
              </a:rPr>
              <a:t>rising_edge</a:t>
            </a:r>
            <a:r>
              <a:rPr lang="en-US" altLang="zh-TW" b="1" dirty="0">
                <a:ea typeface="新細明體" pitchFamily="18" charset="-120"/>
              </a:rPr>
              <a:t>(</a:t>
            </a:r>
            <a:r>
              <a:rPr lang="en-US" altLang="zh-TW" b="1" dirty="0" err="1">
                <a:ea typeface="新細明體" pitchFamily="18" charset="-120"/>
              </a:rPr>
              <a:t>clk</a:t>
            </a:r>
            <a:r>
              <a:rPr lang="en-US" altLang="zh-TW" b="1" dirty="0">
                <a:ea typeface="新細明體" pitchFamily="18" charset="-120"/>
              </a:rPr>
              <a:t>) 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      then    b&lt;= not(a and c);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		c &lt;= b;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	end if;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 end process;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b="1" dirty="0">
                <a:ea typeface="新細明體" pitchFamily="18" charset="-120"/>
              </a:rPr>
              <a:t>end example; -- synthesized ok 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29E959DD-E0CA-4A2D-8F44-9890CD8A0F8C}" type="slidenum">
              <a:rPr lang="en-US" altLang="en-US" smtClean="0">
                <a:solidFill>
                  <a:srgbClr val="FFFFFF"/>
                </a:solidFill>
              </a:rPr>
              <a:pPr/>
              <a:t>13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9462" name="Rectangle 5" descr="Paper bag"/>
          <p:cNvSpPr>
            <a:spLocks noChangeArrowheads="1"/>
          </p:cNvSpPr>
          <p:nvPr/>
        </p:nvSpPr>
        <p:spPr bwMode="auto">
          <a:xfrm>
            <a:off x="7099299" y="988740"/>
            <a:ext cx="14478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9463" name="Freeform 6" descr="Paper bag"/>
          <p:cNvSpPr>
            <a:spLocks/>
          </p:cNvSpPr>
          <p:nvPr/>
        </p:nvSpPr>
        <p:spPr bwMode="auto">
          <a:xfrm>
            <a:off x="5449886" y="1182415"/>
            <a:ext cx="469900" cy="482600"/>
          </a:xfrm>
          <a:custGeom>
            <a:avLst/>
            <a:gdLst>
              <a:gd name="T0" fmla="*/ 0 w 296"/>
              <a:gd name="T1" fmla="*/ 2147483647 h 304"/>
              <a:gd name="T2" fmla="*/ 2147483647 w 296"/>
              <a:gd name="T3" fmla="*/ 2147483647 h 304"/>
              <a:gd name="T4" fmla="*/ 2147483647 w 296"/>
              <a:gd name="T5" fmla="*/ 2147483647 h 304"/>
              <a:gd name="T6" fmla="*/ 2147483647 w 296"/>
              <a:gd name="T7" fmla="*/ 2147483647 h 304"/>
              <a:gd name="T8" fmla="*/ 0 w 296"/>
              <a:gd name="T9" fmla="*/ 2147483647 h 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6" h="304">
                <a:moveTo>
                  <a:pt x="0" y="16"/>
                </a:moveTo>
                <a:cubicBezTo>
                  <a:pt x="72" y="8"/>
                  <a:pt x="144" y="0"/>
                  <a:pt x="192" y="16"/>
                </a:cubicBezTo>
                <a:cubicBezTo>
                  <a:pt x="240" y="32"/>
                  <a:pt x="280" y="72"/>
                  <a:pt x="288" y="112"/>
                </a:cubicBezTo>
                <a:cubicBezTo>
                  <a:pt x="296" y="152"/>
                  <a:pt x="288" y="224"/>
                  <a:pt x="240" y="256"/>
                </a:cubicBezTo>
                <a:cubicBezTo>
                  <a:pt x="192" y="288"/>
                  <a:pt x="96" y="296"/>
                  <a:pt x="0" y="30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4" name="Line 7"/>
          <p:cNvSpPr>
            <a:spLocks noChangeShapeType="1"/>
          </p:cNvSpPr>
          <p:nvPr/>
        </p:nvSpPr>
        <p:spPr bwMode="auto">
          <a:xfrm>
            <a:off x="5449886" y="118241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65" name="Oval 8" descr="Paper bag"/>
          <p:cNvSpPr>
            <a:spLocks noChangeArrowheads="1"/>
          </p:cNvSpPr>
          <p:nvPr/>
        </p:nvSpPr>
        <p:spPr bwMode="auto">
          <a:xfrm>
            <a:off x="5907086" y="1411015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9466" name="Line 9"/>
          <p:cNvSpPr>
            <a:spLocks noChangeShapeType="1"/>
          </p:cNvSpPr>
          <p:nvPr/>
        </p:nvSpPr>
        <p:spPr bwMode="auto">
          <a:xfrm flipV="1">
            <a:off x="6745286" y="141101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467" name="Freeform 10" descr="Paper bag"/>
          <p:cNvSpPr>
            <a:spLocks/>
          </p:cNvSpPr>
          <p:nvPr/>
        </p:nvSpPr>
        <p:spPr bwMode="auto">
          <a:xfrm>
            <a:off x="5297486" y="760140"/>
            <a:ext cx="3554413" cy="609600"/>
          </a:xfrm>
          <a:custGeom>
            <a:avLst/>
            <a:gdLst>
              <a:gd name="T0" fmla="*/ 2147483647 w 1920"/>
              <a:gd name="T1" fmla="*/ 2147483647 h 384"/>
              <a:gd name="T2" fmla="*/ 0 w 1920"/>
              <a:gd name="T3" fmla="*/ 2147483647 h 384"/>
              <a:gd name="T4" fmla="*/ 0 w 1920"/>
              <a:gd name="T5" fmla="*/ 0 h 384"/>
              <a:gd name="T6" fmla="*/ 2147483647 w 1920"/>
              <a:gd name="T7" fmla="*/ 0 h 384"/>
              <a:gd name="T8" fmla="*/ 2147483647 w 1920"/>
              <a:gd name="T9" fmla="*/ 2147483647 h 384"/>
              <a:gd name="T10" fmla="*/ 2147483647 w 1920"/>
              <a:gd name="T11" fmla="*/ 2147483647 h 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0" h="384">
                <a:moveTo>
                  <a:pt x="96" y="384"/>
                </a:moveTo>
                <a:lnTo>
                  <a:pt x="0" y="384"/>
                </a:lnTo>
                <a:lnTo>
                  <a:pt x="0" y="0"/>
                </a:lnTo>
                <a:lnTo>
                  <a:pt x="1920" y="0"/>
                </a:lnTo>
                <a:lnTo>
                  <a:pt x="1920" y="288"/>
                </a:lnTo>
                <a:lnTo>
                  <a:pt x="1728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468" name="Text Box 11" descr="Paper bag"/>
          <p:cNvSpPr txBox="1">
            <a:spLocks noChangeArrowheads="1"/>
          </p:cNvSpPr>
          <p:nvPr/>
        </p:nvSpPr>
        <p:spPr bwMode="auto">
          <a:xfrm>
            <a:off x="4764086" y="125861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a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9469" name="Line 12"/>
          <p:cNvSpPr>
            <a:spLocks noChangeShapeType="1"/>
          </p:cNvSpPr>
          <p:nvPr/>
        </p:nvSpPr>
        <p:spPr bwMode="auto">
          <a:xfrm>
            <a:off x="5068886" y="148721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470" name="Line 13"/>
          <p:cNvSpPr>
            <a:spLocks noChangeShapeType="1"/>
          </p:cNvSpPr>
          <p:nvPr/>
        </p:nvSpPr>
        <p:spPr bwMode="auto">
          <a:xfrm>
            <a:off x="8547099" y="121734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71" name="Text Box 14" descr="Paper bag"/>
          <p:cNvSpPr txBox="1">
            <a:spLocks noChangeArrowheads="1"/>
          </p:cNvSpPr>
          <p:nvPr/>
        </p:nvSpPr>
        <p:spPr bwMode="auto">
          <a:xfrm>
            <a:off x="8845549" y="1258615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 dirty="0">
                <a:latin typeface="Times New Roman" pitchFamily="18" charset="0"/>
              </a:rPr>
              <a:t>c</a:t>
            </a:r>
            <a:endParaRPr kumimoji="1" lang="en-US" altLang="zh-TW" sz="2400" dirty="0">
              <a:latin typeface="Times New Roman" pitchFamily="18" charset="0"/>
            </a:endParaRPr>
          </a:p>
        </p:txBody>
      </p:sp>
      <p:sp>
        <p:nvSpPr>
          <p:cNvPr id="19472" name="Line 15"/>
          <p:cNvSpPr>
            <a:spLocks noChangeShapeType="1"/>
          </p:cNvSpPr>
          <p:nvPr/>
        </p:nvSpPr>
        <p:spPr bwMode="auto">
          <a:xfrm>
            <a:off x="5956299" y="243654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73" name="Text Box 16" descr="Paper bag"/>
          <p:cNvSpPr txBox="1">
            <a:spLocks noChangeArrowheads="1"/>
          </p:cNvSpPr>
          <p:nvPr/>
        </p:nvSpPr>
        <p:spPr bwMode="auto">
          <a:xfrm>
            <a:off x="5535611" y="2020615"/>
            <a:ext cx="538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clk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9474" name="Freeform 17" descr="Paper bag"/>
          <p:cNvSpPr>
            <a:spLocks/>
          </p:cNvSpPr>
          <p:nvPr/>
        </p:nvSpPr>
        <p:spPr bwMode="auto">
          <a:xfrm>
            <a:off x="6108699" y="2741340"/>
            <a:ext cx="1905000" cy="304800"/>
          </a:xfrm>
          <a:custGeom>
            <a:avLst/>
            <a:gdLst>
              <a:gd name="T0" fmla="*/ 2147483647 w 1200"/>
              <a:gd name="T1" fmla="*/ 0 h 192"/>
              <a:gd name="T2" fmla="*/ 2147483647 w 1200"/>
              <a:gd name="T3" fmla="*/ 2147483647 h 192"/>
              <a:gd name="T4" fmla="*/ 0 w 1200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00" h="192">
                <a:moveTo>
                  <a:pt x="1200" y="0"/>
                </a:moveTo>
                <a:lnTo>
                  <a:pt x="1200" y="192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75" name="Text Box 18" descr="Paper bag"/>
          <p:cNvSpPr txBox="1">
            <a:spLocks noChangeArrowheads="1"/>
          </p:cNvSpPr>
          <p:nvPr/>
        </p:nvSpPr>
        <p:spPr bwMode="auto">
          <a:xfrm>
            <a:off x="5526086" y="2858815"/>
            <a:ext cx="776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reset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9476" name="Text Box 19" descr="Paper bag"/>
          <p:cNvSpPr txBox="1">
            <a:spLocks noChangeArrowheads="1"/>
          </p:cNvSpPr>
          <p:nvPr/>
        </p:nvSpPr>
        <p:spPr bwMode="auto">
          <a:xfrm>
            <a:off x="7050086" y="118241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D</a:t>
            </a:r>
          </a:p>
        </p:txBody>
      </p:sp>
      <p:sp>
        <p:nvSpPr>
          <p:cNvPr id="19477" name="Text Box 20" descr="Paper bag"/>
          <p:cNvSpPr txBox="1">
            <a:spLocks noChangeArrowheads="1"/>
          </p:cNvSpPr>
          <p:nvPr/>
        </p:nvSpPr>
        <p:spPr bwMode="auto">
          <a:xfrm>
            <a:off x="7921624" y="95381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q</a:t>
            </a:r>
          </a:p>
        </p:txBody>
      </p:sp>
      <p:sp>
        <p:nvSpPr>
          <p:cNvPr id="19478" name="Text Box 21" descr="Paper bag"/>
          <p:cNvSpPr txBox="1">
            <a:spLocks noChangeArrowheads="1"/>
          </p:cNvSpPr>
          <p:nvPr/>
        </p:nvSpPr>
        <p:spPr bwMode="auto">
          <a:xfrm>
            <a:off x="7099299" y="1979340"/>
            <a:ext cx="91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Clock</a:t>
            </a:r>
          </a:p>
        </p:txBody>
      </p:sp>
      <p:sp>
        <p:nvSpPr>
          <p:cNvPr id="19479" name="Text Box 22" descr="Paper bag"/>
          <p:cNvSpPr txBox="1">
            <a:spLocks noChangeArrowheads="1"/>
          </p:cNvSpPr>
          <p:nvPr/>
        </p:nvSpPr>
        <p:spPr bwMode="auto">
          <a:xfrm>
            <a:off x="7485061" y="2325415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reset</a:t>
            </a:r>
          </a:p>
        </p:txBody>
      </p:sp>
      <p:sp>
        <p:nvSpPr>
          <p:cNvPr id="19480" name="Text Box 23" descr="Paper bag"/>
          <p:cNvSpPr txBox="1">
            <a:spLocks noChangeArrowheads="1"/>
          </p:cNvSpPr>
          <p:nvPr/>
        </p:nvSpPr>
        <p:spPr bwMode="auto">
          <a:xfrm>
            <a:off x="5830886" y="95381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b</a:t>
            </a:r>
            <a:r>
              <a:rPr kumimoji="1" lang="en-US" altLang="zh-HK" sz="2400" i="1">
                <a:latin typeface="Times New Roman" pitchFamily="18" charset="0"/>
              </a:rPr>
              <a:t>1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19481" name="Text Box 25" descr="Paper bag"/>
          <p:cNvSpPr txBox="1">
            <a:spLocks noChangeArrowheads="1"/>
          </p:cNvSpPr>
          <p:nvPr/>
        </p:nvSpPr>
        <p:spPr bwMode="auto">
          <a:xfrm>
            <a:off x="4236242" y="4648200"/>
            <a:ext cx="4768850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If </a:t>
            </a:r>
            <a:r>
              <a:rPr kumimoji="1" lang="en-US" altLang="zh-TW" sz="2400" i="1">
                <a:latin typeface="Times New Roman" pitchFamily="18" charset="0"/>
              </a:rPr>
              <a:t>C</a:t>
            </a:r>
            <a:r>
              <a:rPr kumimoji="1" lang="en-US" altLang="zh-TW" sz="2400">
                <a:latin typeface="Times New Roman" pitchFamily="18" charset="0"/>
              </a:rPr>
              <a:t> is an IO pin connected outside, it</a:t>
            </a:r>
          </a:p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must have type inout or buffer</a:t>
            </a:r>
          </a:p>
        </p:txBody>
      </p:sp>
      <p:sp>
        <p:nvSpPr>
          <p:cNvPr id="19482" name="Freeform 26" descr="Paper bag"/>
          <p:cNvSpPr>
            <a:spLocks/>
          </p:cNvSpPr>
          <p:nvPr/>
        </p:nvSpPr>
        <p:spPr bwMode="auto">
          <a:xfrm>
            <a:off x="8258173" y="1826940"/>
            <a:ext cx="606425" cy="2821260"/>
          </a:xfrm>
          <a:custGeom>
            <a:avLst/>
            <a:gdLst>
              <a:gd name="T0" fmla="*/ 0 w 392"/>
              <a:gd name="T1" fmla="*/ 2147483647 h 1008"/>
              <a:gd name="T2" fmla="*/ 2147483647 w 392"/>
              <a:gd name="T3" fmla="*/ 2147483647 h 1008"/>
              <a:gd name="T4" fmla="*/ 2147483647 w 392"/>
              <a:gd name="T5" fmla="*/ 0 h 10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92" h="1008">
                <a:moveTo>
                  <a:pt x="0" y="1008"/>
                </a:moveTo>
                <a:cubicBezTo>
                  <a:pt x="140" y="948"/>
                  <a:pt x="280" y="888"/>
                  <a:pt x="336" y="720"/>
                </a:cubicBezTo>
                <a:cubicBezTo>
                  <a:pt x="392" y="552"/>
                  <a:pt x="364" y="276"/>
                  <a:pt x="336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9483" name="Rectangle 27" descr="Paper bag"/>
          <p:cNvSpPr>
            <a:spLocks noChangeArrowheads="1"/>
          </p:cNvSpPr>
          <p:nvPr/>
        </p:nvSpPr>
        <p:spPr bwMode="auto">
          <a:xfrm>
            <a:off x="6211886" y="1182415"/>
            <a:ext cx="533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 flipV="1">
            <a:off x="6516686" y="186821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485" name="Freeform 29" descr="Paper bag"/>
          <p:cNvSpPr>
            <a:spLocks/>
          </p:cNvSpPr>
          <p:nvPr/>
        </p:nvSpPr>
        <p:spPr bwMode="auto">
          <a:xfrm>
            <a:off x="6364286" y="1792015"/>
            <a:ext cx="228600" cy="76200"/>
          </a:xfrm>
          <a:custGeom>
            <a:avLst/>
            <a:gdLst>
              <a:gd name="T0" fmla="*/ 0 w 144"/>
              <a:gd name="T1" fmla="*/ 2147483647 h 48"/>
              <a:gd name="T2" fmla="*/ 2147483647 w 144"/>
              <a:gd name="T3" fmla="*/ 0 h 48"/>
              <a:gd name="T4" fmla="*/ 2147483647 w 144"/>
              <a:gd name="T5" fmla="*/ 2147483647 h 4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4" h="48">
                <a:moveTo>
                  <a:pt x="0" y="48"/>
                </a:moveTo>
                <a:lnTo>
                  <a:pt x="96" y="0"/>
                </a:lnTo>
                <a:lnTo>
                  <a:pt x="144" y="4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>
            <a:off x="6059486" y="148721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87" name="Freeform 31" descr="Paper bag"/>
          <p:cNvSpPr>
            <a:spLocks/>
          </p:cNvSpPr>
          <p:nvPr/>
        </p:nvSpPr>
        <p:spPr bwMode="auto">
          <a:xfrm>
            <a:off x="7126286" y="2249215"/>
            <a:ext cx="228600" cy="304800"/>
          </a:xfrm>
          <a:custGeom>
            <a:avLst/>
            <a:gdLst>
              <a:gd name="T0" fmla="*/ 0 w 144"/>
              <a:gd name="T1" fmla="*/ 0 h 192"/>
              <a:gd name="T2" fmla="*/ 2147483647 w 144"/>
              <a:gd name="T3" fmla="*/ 2147483647 h 192"/>
              <a:gd name="T4" fmla="*/ 0 w 144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4" h="192">
                <a:moveTo>
                  <a:pt x="0" y="0"/>
                </a:moveTo>
                <a:lnTo>
                  <a:pt x="144" y="96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88" name="Text Box 32" descr="Paper bag"/>
          <p:cNvSpPr txBox="1">
            <a:spLocks noChangeArrowheads="1"/>
          </p:cNvSpPr>
          <p:nvPr/>
        </p:nvSpPr>
        <p:spPr bwMode="auto">
          <a:xfrm>
            <a:off x="6135686" y="1182415"/>
            <a:ext cx="633413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dirty="0">
                <a:latin typeface="Times New Roman" pitchFamily="18" charset="0"/>
              </a:rPr>
              <a:t>D q</a:t>
            </a:r>
          </a:p>
        </p:txBody>
      </p:sp>
      <p:sp>
        <p:nvSpPr>
          <p:cNvPr id="19489" name="Oval 33"/>
          <p:cNvSpPr>
            <a:spLocks noChangeArrowheads="1"/>
          </p:cNvSpPr>
          <p:nvPr/>
        </p:nvSpPr>
        <p:spPr bwMode="auto">
          <a:xfrm>
            <a:off x="6440486" y="2325415"/>
            <a:ext cx="1524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19490" name="Text Box 35" descr="Paper bag"/>
          <p:cNvSpPr txBox="1">
            <a:spLocks noChangeArrowheads="1"/>
          </p:cNvSpPr>
          <p:nvPr/>
        </p:nvSpPr>
        <p:spPr bwMode="auto">
          <a:xfrm>
            <a:off x="6669086" y="87761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b</a:t>
            </a:r>
            <a:r>
              <a:rPr kumimoji="1" lang="en-US" altLang="zh-HK" sz="2400" i="1">
                <a:latin typeface="Times New Roman" pitchFamily="18" charset="0"/>
              </a:rPr>
              <a:t>2</a:t>
            </a:r>
            <a:endParaRPr kumimoji="1" lang="en-US" altLang="zh-TW" sz="24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>
                <a:ea typeface="+mj-ea"/>
              </a:rPr>
              <a:t>Concentrate on </a:t>
            </a:r>
            <a:r>
              <a:rPr lang="en-US" sz="3600" dirty="0"/>
              <a:t>the following lines </a:t>
            </a:r>
            <a:r>
              <a:rPr lang="en-US" sz="3400" dirty="0" smtClean="0">
                <a:ea typeface="+mj-ea"/>
              </a:rPr>
              <a:t>of </a:t>
            </a:r>
            <a:r>
              <a:rPr lang="en-US" sz="3400" dirty="0">
                <a:ea typeface="+mj-ea"/>
              </a:rPr>
              <a:t>feedback 2</a:t>
            </a:r>
            <a:br>
              <a:rPr lang="en-US" sz="3400" dirty="0">
                <a:ea typeface="+mj-ea"/>
              </a:rPr>
            </a:br>
            <a:r>
              <a:rPr lang="en-US" sz="3400" dirty="0">
                <a:ea typeface="+mj-ea"/>
              </a:rPr>
              <a:t>Use of signals in a clocked process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b="1" u="sng" dirty="0" smtClean="0">
                <a:ea typeface="PMingLiU" pitchFamily="18" charset="-120"/>
              </a:rPr>
              <a:t>15)      then    </a:t>
            </a:r>
            <a:r>
              <a:rPr lang="en-US" altLang="zh-TW" b="1" i="1" u="sng" dirty="0" smtClean="0">
                <a:ea typeface="PMingLiU" pitchFamily="18" charset="-120"/>
              </a:rPr>
              <a:t>b</a:t>
            </a:r>
            <a:r>
              <a:rPr lang="en-US" altLang="zh-TW" b="1" u="sng" dirty="0" smtClean="0">
                <a:ea typeface="PMingLiU" pitchFamily="18" charset="-120"/>
              </a:rPr>
              <a:t>&lt;= not(a and c);</a:t>
            </a:r>
          </a:p>
          <a:p>
            <a:pPr eaLnBrk="1" hangingPunct="1"/>
            <a:r>
              <a:rPr lang="en-US" altLang="zh-TW" b="1" u="sng" dirty="0" smtClean="0">
                <a:ea typeface="PMingLiU" pitchFamily="18" charset="-120"/>
              </a:rPr>
              <a:t>16)		</a:t>
            </a:r>
            <a:r>
              <a:rPr lang="en-US" altLang="zh-TW" b="1" i="1" u="sng" dirty="0" smtClean="0">
                <a:ea typeface="PMingLiU" pitchFamily="18" charset="-120"/>
              </a:rPr>
              <a:t>c</a:t>
            </a:r>
            <a:r>
              <a:rPr lang="en-US" altLang="zh-TW" b="1" u="sng" dirty="0" smtClean="0">
                <a:ea typeface="PMingLiU" pitchFamily="18" charset="-120"/>
              </a:rPr>
              <a:t> &lt;= </a:t>
            </a:r>
            <a:r>
              <a:rPr lang="en-US" altLang="zh-TW" b="1" i="1" u="sng" dirty="0" smtClean="0">
                <a:ea typeface="PMingLiU" pitchFamily="18" charset="-120"/>
              </a:rPr>
              <a:t>b</a:t>
            </a:r>
            <a:r>
              <a:rPr lang="en-US" altLang="zh-TW" b="1" u="sng" dirty="0" smtClean="0">
                <a:ea typeface="PMingLiU" pitchFamily="18" charset="-120"/>
              </a:rPr>
              <a:t>;</a:t>
            </a:r>
          </a:p>
          <a:p>
            <a:pPr eaLnBrk="1" hangingPunct="1"/>
            <a:r>
              <a:rPr lang="en-US" altLang="zh-TW" b="1" i="1" dirty="0" smtClean="0">
                <a:ea typeface="PMingLiU" pitchFamily="18" charset="-120"/>
              </a:rPr>
              <a:t>****************Note ***********</a:t>
            </a:r>
          </a:p>
          <a:p>
            <a:pPr lvl="1" eaLnBrk="1" hangingPunct="1"/>
            <a:r>
              <a:rPr lang="en-US" altLang="zh-TW" b="1" i="1" dirty="0" smtClean="0">
                <a:ea typeface="PMingLiU" pitchFamily="18" charset="-120"/>
              </a:rPr>
              <a:t>Current {not (a and c)} affects next b</a:t>
            </a:r>
          </a:p>
          <a:p>
            <a:pPr lvl="1" eaLnBrk="1" hangingPunct="1"/>
            <a:r>
              <a:rPr lang="en-US" altLang="en-US" b="1" i="1" dirty="0" smtClean="0"/>
              <a:t>Previous (before 8 is executed) b affects c</a:t>
            </a:r>
          </a:p>
          <a:p>
            <a:pPr lvl="1" eaLnBrk="1" hangingPunct="1"/>
            <a:r>
              <a:rPr lang="en-US" altLang="en-US" b="1" i="1" dirty="0" smtClean="0"/>
              <a:t>The two b’s in the process have different states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5083CE60-708C-4C67-AB60-23BBAC722F98}" type="slidenum">
              <a:rPr lang="en-US" altLang="en-US" smtClean="0">
                <a:solidFill>
                  <a:srgbClr val="FFFFFF"/>
                </a:solidFill>
              </a:rPr>
              <a:pPr/>
              <a:t>14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HK" smtClean="0">
                <a:ea typeface="PMingLiU" pitchFamily="18" charset="-120"/>
              </a:rPr>
              <a:t>Exercise 5.2</a:t>
            </a:r>
            <a:endParaRPr lang="en-US" smtClean="0">
              <a:ea typeface="PMingLiU" pitchFamily="18" charset="-12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HK" sz="2800" smtClean="0">
                <a:ea typeface="PMingLiU" pitchFamily="18" charset="-120"/>
              </a:rPr>
              <a:t>Initially c=0,b1=1,b2=1</a:t>
            </a:r>
          </a:p>
          <a:p>
            <a:pPr eaLnBrk="1" hangingPunct="1"/>
            <a:r>
              <a:rPr lang="en-US" altLang="zh-HK" sz="2800" smtClean="0">
                <a:ea typeface="PMingLiU" pitchFamily="18" charset="-120"/>
              </a:rPr>
              <a:t>Draw b2,c</a:t>
            </a:r>
            <a:endParaRPr lang="en-US" altLang="zh-HK" smtClean="0">
              <a:ea typeface="PMingLiU" pitchFamily="18" charset="-120"/>
            </a:endParaRPr>
          </a:p>
          <a:p>
            <a:pPr eaLnBrk="1" hangingPunct="1"/>
            <a:endParaRPr lang="en-US" altLang="en-US" smtClean="0"/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440113" y="139700"/>
            <a:ext cx="4114800" cy="328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631113" y="139700"/>
            <a:ext cx="1066800" cy="328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F8D4F64D-E477-4742-BC34-55CB1480D7AD}" type="slidenum">
              <a:rPr lang="en-US" altLang="en-US" smtClean="0">
                <a:solidFill>
                  <a:srgbClr val="FFFFFF"/>
                </a:solidFill>
              </a:rPr>
              <a:pPr/>
              <a:t>15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1510" name="Text Box 24"/>
          <p:cNvSpPr txBox="1">
            <a:spLocks noChangeArrowheads="1"/>
          </p:cNvSpPr>
          <p:nvPr/>
        </p:nvSpPr>
        <p:spPr bwMode="auto">
          <a:xfrm>
            <a:off x="60325" y="2020888"/>
            <a:ext cx="1235075" cy="475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eaLnBrk="1" hangingPunct="1"/>
            <a:endParaRPr kumimoji="1" lang="en-US" altLang="zh-HK"/>
          </a:p>
          <a:p>
            <a:pPr eaLnBrk="1" hangingPunct="1"/>
            <a:endParaRPr kumimoji="1" lang="en-US" altLang="zh-HK"/>
          </a:p>
          <a:p>
            <a:pPr eaLnBrk="1" hangingPunct="1"/>
            <a:endParaRPr kumimoji="1" lang="en-US" altLang="zh-HK"/>
          </a:p>
          <a:p>
            <a:pPr eaLnBrk="1" hangingPunct="1"/>
            <a:r>
              <a:rPr kumimoji="1" lang="en-US" altLang="zh-HK" sz="2800"/>
              <a:t>Clock</a:t>
            </a:r>
          </a:p>
          <a:p>
            <a:pPr eaLnBrk="1" hangingPunct="1"/>
            <a:r>
              <a:rPr kumimoji="1" lang="en-US" altLang="zh-HK" sz="2800"/>
              <a:t>reset</a:t>
            </a:r>
          </a:p>
          <a:p>
            <a:pPr eaLnBrk="1" hangingPunct="1"/>
            <a:endParaRPr kumimoji="1" lang="en-US" altLang="zh-HK" sz="2800"/>
          </a:p>
          <a:p>
            <a:pPr eaLnBrk="1" hangingPunct="1"/>
            <a:r>
              <a:rPr kumimoji="1" lang="en-US" altLang="zh-HK" sz="2800"/>
              <a:t>a</a:t>
            </a:r>
          </a:p>
          <a:p>
            <a:pPr eaLnBrk="1" hangingPunct="1"/>
            <a:endParaRPr kumimoji="1" lang="en-US" altLang="zh-HK" sz="2800"/>
          </a:p>
          <a:p>
            <a:pPr eaLnBrk="1" hangingPunct="1"/>
            <a:r>
              <a:rPr kumimoji="1" lang="en-US" altLang="zh-TW" sz="2800"/>
              <a:t>b1</a:t>
            </a:r>
          </a:p>
          <a:p>
            <a:pPr eaLnBrk="1" hangingPunct="1"/>
            <a:r>
              <a:rPr kumimoji="1" lang="en-US" altLang="zh-HK" sz="2800"/>
              <a:t>b2</a:t>
            </a:r>
          </a:p>
          <a:p>
            <a:pPr eaLnBrk="1" hangingPunct="1"/>
            <a:r>
              <a:rPr kumimoji="1" lang="en-US" altLang="zh-HK" sz="2800"/>
              <a:t>c</a:t>
            </a:r>
          </a:p>
          <a:p>
            <a:pPr eaLnBrk="1" hangingPunct="1"/>
            <a:endParaRPr kumimoji="1" lang="en-US" altLang="en-US" sz="2800"/>
          </a:p>
        </p:txBody>
      </p:sp>
      <p:sp>
        <p:nvSpPr>
          <p:cNvPr id="21511" name="Line 25"/>
          <p:cNvSpPr>
            <a:spLocks noChangeShapeType="1"/>
          </p:cNvSpPr>
          <p:nvPr/>
        </p:nvSpPr>
        <p:spPr bwMode="auto">
          <a:xfrm>
            <a:off x="2590800" y="35814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2" name="Line 26"/>
          <p:cNvSpPr>
            <a:spLocks noChangeShapeType="1"/>
          </p:cNvSpPr>
          <p:nvPr/>
        </p:nvSpPr>
        <p:spPr bwMode="auto">
          <a:xfrm>
            <a:off x="3048000" y="35814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Line 27"/>
          <p:cNvSpPr>
            <a:spLocks noChangeShapeType="1"/>
          </p:cNvSpPr>
          <p:nvPr/>
        </p:nvSpPr>
        <p:spPr bwMode="auto">
          <a:xfrm>
            <a:off x="35052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28"/>
          <p:cNvSpPr>
            <a:spLocks noChangeShapeType="1"/>
          </p:cNvSpPr>
          <p:nvPr/>
        </p:nvSpPr>
        <p:spPr bwMode="auto">
          <a:xfrm>
            <a:off x="39624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29"/>
          <p:cNvSpPr>
            <a:spLocks noChangeShapeType="1"/>
          </p:cNvSpPr>
          <p:nvPr/>
        </p:nvSpPr>
        <p:spPr bwMode="auto">
          <a:xfrm>
            <a:off x="67056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30"/>
          <p:cNvSpPr>
            <a:spLocks noChangeShapeType="1"/>
          </p:cNvSpPr>
          <p:nvPr/>
        </p:nvSpPr>
        <p:spPr bwMode="auto">
          <a:xfrm>
            <a:off x="76200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Freeform 32"/>
          <p:cNvSpPr>
            <a:spLocks/>
          </p:cNvSpPr>
          <p:nvPr/>
        </p:nvSpPr>
        <p:spPr bwMode="auto">
          <a:xfrm>
            <a:off x="3276600" y="2895600"/>
            <a:ext cx="2286000" cy="5334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Freeform 33"/>
          <p:cNvSpPr>
            <a:spLocks/>
          </p:cNvSpPr>
          <p:nvPr/>
        </p:nvSpPr>
        <p:spPr bwMode="auto">
          <a:xfrm>
            <a:off x="5562600" y="2895600"/>
            <a:ext cx="2286000" cy="5334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Freeform 34"/>
          <p:cNvSpPr>
            <a:spLocks/>
          </p:cNvSpPr>
          <p:nvPr/>
        </p:nvSpPr>
        <p:spPr bwMode="auto">
          <a:xfrm>
            <a:off x="1219200" y="3733800"/>
            <a:ext cx="7696200" cy="304800"/>
          </a:xfrm>
          <a:custGeom>
            <a:avLst/>
            <a:gdLst>
              <a:gd name="T0" fmla="*/ 0 w 4848"/>
              <a:gd name="T1" fmla="*/ 0 h 192"/>
              <a:gd name="T2" fmla="*/ 2147483647 w 4848"/>
              <a:gd name="T3" fmla="*/ 0 h 192"/>
              <a:gd name="T4" fmla="*/ 2147483647 w 4848"/>
              <a:gd name="T5" fmla="*/ 2147483647 h 192"/>
              <a:gd name="T6" fmla="*/ 2147483647 w 4848"/>
              <a:gd name="T7" fmla="*/ 2147483647 h 1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848" h="192">
                <a:moveTo>
                  <a:pt x="0" y="0"/>
                </a:moveTo>
                <a:lnTo>
                  <a:pt x="768" y="0"/>
                </a:lnTo>
                <a:lnTo>
                  <a:pt x="768" y="192"/>
                </a:lnTo>
                <a:lnTo>
                  <a:pt x="4848" y="19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Freeform 35"/>
          <p:cNvSpPr>
            <a:spLocks/>
          </p:cNvSpPr>
          <p:nvPr/>
        </p:nvSpPr>
        <p:spPr bwMode="auto">
          <a:xfrm>
            <a:off x="990600" y="4191000"/>
            <a:ext cx="7924800" cy="457200"/>
          </a:xfrm>
          <a:custGeom>
            <a:avLst/>
            <a:gdLst>
              <a:gd name="T0" fmla="*/ 0 w 4992"/>
              <a:gd name="T1" fmla="*/ 2147483647 h 288"/>
              <a:gd name="T2" fmla="*/ 2147483647 w 4992"/>
              <a:gd name="T3" fmla="*/ 2147483647 h 288"/>
              <a:gd name="T4" fmla="*/ 2147483647 w 4992"/>
              <a:gd name="T5" fmla="*/ 0 h 288"/>
              <a:gd name="T6" fmla="*/ 2147483647 w 4992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2" h="288">
                <a:moveTo>
                  <a:pt x="0" y="288"/>
                </a:moveTo>
                <a:lnTo>
                  <a:pt x="960" y="288"/>
                </a:lnTo>
                <a:lnTo>
                  <a:pt x="960" y="0"/>
                </a:lnTo>
                <a:lnTo>
                  <a:pt x="499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Freeform 36"/>
          <p:cNvSpPr>
            <a:spLocks/>
          </p:cNvSpPr>
          <p:nvPr/>
        </p:nvSpPr>
        <p:spPr bwMode="auto">
          <a:xfrm>
            <a:off x="1447800" y="2895600"/>
            <a:ext cx="2286000" cy="5334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37"/>
          <p:cNvSpPr>
            <a:spLocks noChangeShapeType="1"/>
          </p:cNvSpPr>
          <p:nvPr/>
        </p:nvSpPr>
        <p:spPr bwMode="auto">
          <a:xfrm>
            <a:off x="44196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38"/>
          <p:cNvSpPr>
            <a:spLocks noChangeShapeType="1"/>
          </p:cNvSpPr>
          <p:nvPr/>
        </p:nvSpPr>
        <p:spPr bwMode="auto">
          <a:xfrm>
            <a:off x="48768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39"/>
          <p:cNvSpPr>
            <a:spLocks noChangeShapeType="1"/>
          </p:cNvSpPr>
          <p:nvPr/>
        </p:nvSpPr>
        <p:spPr bwMode="auto">
          <a:xfrm>
            <a:off x="53340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Line 40"/>
          <p:cNvSpPr>
            <a:spLocks noChangeShapeType="1"/>
          </p:cNvSpPr>
          <p:nvPr/>
        </p:nvSpPr>
        <p:spPr bwMode="auto">
          <a:xfrm>
            <a:off x="57912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6" name="Line 41"/>
          <p:cNvSpPr>
            <a:spLocks noChangeShapeType="1"/>
          </p:cNvSpPr>
          <p:nvPr/>
        </p:nvSpPr>
        <p:spPr bwMode="auto">
          <a:xfrm>
            <a:off x="6248400" y="37338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Line 42"/>
          <p:cNvSpPr>
            <a:spLocks noChangeShapeType="1"/>
          </p:cNvSpPr>
          <p:nvPr/>
        </p:nvSpPr>
        <p:spPr bwMode="auto">
          <a:xfrm>
            <a:off x="71628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Line 43"/>
          <p:cNvSpPr>
            <a:spLocks noChangeShapeType="1"/>
          </p:cNvSpPr>
          <p:nvPr/>
        </p:nvSpPr>
        <p:spPr bwMode="auto">
          <a:xfrm>
            <a:off x="80772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Freeform 44"/>
          <p:cNvSpPr>
            <a:spLocks/>
          </p:cNvSpPr>
          <p:nvPr/>
        </p:nvSpPr>
        <p:spPr bwMode="auto">
          <a:xfrm>
            <a:off x="7848600" y="2895600"/>
            <a:ext cx="1143000" cy="533400"/>
          </a:xfrm>
          <a:custGeom>
            <a:avLst/>
            <a:gdLst>
              <a:gd name="T0" fmla="*/ 0 w 720"/>
              <a:gd name="T1" fmla="*/ 2147483647 h 528"/>
              <a:gd name="T2" fmla="*/ 2147483647 w 720"/>
              <a:gd name="T3" fmla="*/ 2147483647 h 528"/>
              <a:gd name="T4" fmla="*/ 2147483647 w 720"/>
              <a:gd name="T5" fmla="*/ 0 h 528"/>
              <a:gd name="T6" fmla="*/ 2147483647 w 720"/>
              <a:gd name="T7" fmla="*/ 0 h 528"/>
              <a:gd name="T8" fmla="*/ 2147483647 w 720"/>
              <a:gd name="T9" fmla="*/ 2147483647 h 528"/>
              <a:gd name="T10" fmla="*/ 2147483647 w 720"/>
              <a:gd name="T11" fmla="*/ 2147483647 h 528"/>
              <a:gd name="T12" fmla="*/ 2147483647 w 720"/>
              <a:gd name="T13" fmla="*/ 0 h 528"/>
              <a:gd name="T14" fmla="*/ 2147483647 w 720"/>
              <a:gd name="T15" fmla="*/ 0 h 52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2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80" y="528"/>
                </a:lnTo>
                <a:lnTo>
                  <a:pt x="480" y="0"/>
                </a:lnTo>
                <a:lnTo>
                  <a:pt x="72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Line 45"/>
          <p:cNvSpPr>
            <a:spLocks noChangeShapeType="1"/>
          </p:cNvSpPr>
          <p:nvPr/>
        </p:nvSpPr>
        <p:spPr bwMode="auto">
          <a:xfrm>
            <a:off x="8610600" y="37338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1" name="Text Box 60" descr="Paper bag"/>
          <p:cNvSpPr txBox="1">
            <a:spLocks noChangeArrowheads="1"/>
          </p:cNvSpPr>
          <p:nvPr/>
        </p:nvSpPr>
        <p:spPr bwMode="auto">
          <a:xfrm>
            <a:off x="5295900" y="2371725"/>
            <a:ext cx="776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reset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1532" name="Rectangle 75" descr="Paper bag"/>
          <p:cNvSpPr>
            <a:spLocks noChangeArrowheads="1"/>
          </p:cNvSpPr>
          <p:nvPr/>
        </p:nvSpPr>
        <p:spPr bwMode="auto">
          <a:xfrm>
            <a:off x="6842125" y="536575"/>
            <a:ext cx="14478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1533" name="Freeform 76" descr="Paper bag"/>
          <p:cNvSpPr>
            <a:spLocks/>
          </p:cNvSpPr>
          <p:nvPr/>
        </p:nvSpPr>
        <p:spPr bwMode="auto">
          <a:xfrm>
            <a:off x="4767263" y="755650"/>
            <a:ext cx="469900" cy="482600"/>
          </a:xfrm>
          <a:custGeom>
            <a:avLst/>
            <a:gdLst>
              <a:gd name="T0" fmla="*/ 0 w 296"/>
              <a:gd name="T1" fmla="*/ 2147483647 h 304"/>
              <a:gd name="T2" fmla="*/ 2147483647 w 296"/>
              <a:gd name="T3" fmla="*/ 2147483647 h 304"/>
              <a:gd name="T4" fmla="*/ 2147483647 w 296"/>
              <a:gd name="T5" fmla="*/ 2147483647 h 304"/>
              <a:gd name="T6" fmla="*/ 2147483647 w 296"/>
              <a:gd name="T7" fmla="*/ 2147483647 h 304"/>
              <a:gd name="T8" fmla="*/ 0 w 296"/>
              <a:gd name="T9" fmla="*/ 2147483647 h 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6" h="304">
                <a:moveTo>
                  <a:pt x="0" y="16"/>
                </a:moveTo>
                <a:cubicBezTo>
                  <a:pt x="72" y="8"/>
                  <a:pt x="144" y="0"/>
                  <a:pt x="192" y="16"/>
                </a:cubicBezTo>
                <a:cubicBezTo>
                  <a:pt x="240" y="32"/>
                  <a:pt x="280" y="72"/>
                  <a:pt x="288" y="112"/>
                </a:cubicBezTo>
                <a:cubicBezTo>
                  <a:pt x="296" y="152"/>
                  <a:pt x="288" y="224"/>
                  <a:pt x="240" y="256"/>
                </a:cubicBezTo>
                <a:cubicBezTo>
                  <a:pt x="192" y="288"/>
                  <a:pt x="96" y="296"/>
                  <a:pt x="0" y="304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34" name="Line 77"/>
          <p:cNvSpPr>
            <a:spLocks noChangeShapeType="1"/>
          </p:cNvSpPr>
          <p:nvPr/>
        </p:nvSpPr>
        <p:spPr bwMode="auto">
          <a:xfrm>
            <a:off x="4767263" y="75565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35" name="Oval 78" descr="Paper bag"/>
          <p:cNvSpPr>
            <a:spLocks noChangeArrowheads="1"/>
          </p:cNvSpPr>
          <p:nvPr/>
        </p:nvSpPr>
        <p:spPr bwMode="auto">
          <a:xfrm>
            <a:off x="5219700" y="92075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1536" name="Line 79"/>
          <p:cNvSpPr>
            <a:spLocks noChangeShapeType="1"/>
          </p:cNvSpPr>
          <p:nvPr/>
        </p:nvSpPr>
        <p:spPr bwMode="auto">
          <a:xfrm flipV="1">
            <a:off x="6488113" y="95885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37" name="Freeform 80" descr="Paper bag"/>
          <p:cNvSpPr>
            <a:spLocks/>
          </p:cNvSpPr>
          <p:nvPr/>
        </p:nvSpPr>
        <p:spPr bwMode="auto">
          <a:xfrm>
            <a:off x="4565650" y="427038"/>
            <a:ext cx="4059238" cy="503237"/>
          </a:xfrm>
          <a:custGeom>
            <a:avLst/>
            <a:gdLst>
              <a:gd name="T0" fmla="*/ 2147483647 w 1920"/>
              <a:gd name="T1" fmla="*/ 2147483647 h 384"/>
              <a:gd name="T2" fmla="*/ 0 w 1920"/>
              <a:gd name="T3" fmla="*/ 2147483647 h 384"/>
              <a:gd name="T4" fmla="*/ 0 w 1920"/>
              <a:gd name="T5" fmla="*/ 0 h 384"/>
              <a:gd name="T6" fmla="*/ 2147483647 w 1920"/>
              <a:gd name="T7" fmla="*/ 0 h 384"/>
              <a:gd name="T8" fmla="*/ 2147483647 w 1920"/>
              <a:gd name="T9" fmla="*/ 2147483647 h 384"/>
              <a:gd name="T10" fmla="*/ 2147483647 w 1920"/>
              <a:gd name="T11" fmla="*/ 2147483647 h 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0" h="384">
                <a:moveTo>
                  <a:pt x="96" y="384"/>
                </a:moveTo>
                <a:lnTo>
                  <a:pt x="0" y="384"/>
                </a:lnTo>
                <a:lnTo>
                  <a:pt x="0" y="0"/>
                </a:lnTo>
                <a:lnTo>
                  <a:pt x="1920" y="0"/>
                </a:lnTo>
                <a:lnTo>
                  <a:pt x="1920" y="288"/>
                </a:lnTo>
                <a:lnTo>
                  <a:pt x="1728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38" name="Text Box 81" descr="Paper bag"/>
          <p:cNvSpPr txBox="1">
            <a:spLocks noChangeArrowheads="1"/>
          </p:cNvSpPr>
          <p:nvPr/>
        </p:nvSpPr>
        <p:spPr bwMode="auto">
          <a:xfrm>
            <a:off x="4094163" y="7937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a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1539" name="Line 82"/>
          <p:cNvSpPr>
            <a:spLocks noChangeShapeType="1"/>
          </p:cNvSpPr>
          <p:nvPr/>
        </p:nvSpPr>
        <p:spPr bwMode="auto">
          <a:xfrm>
            <a:off x="4386263" y="106045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40" name="Line 83"/>
          <p:cNvSpPr>
            <a:spLocks noChangeShapeType="1"/>
          </p:cNvSpPr>
          <p:nvPr/>
        </p:nvSpPr>
        <p:spPr bwMode="auto">
          <a:xfrm>
            <a:off x="8320088" y="7937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41" name="Text Box 84" descr="Paper bag"/>
          <p:cNvSpPr txBox="1">
            <a:spLocks noChangeArrowheads="1"/>
          </p:cNvSpPr>
          <p:nvPr/>
        </p:nvSpPr>
        <p:spPr bwMode="auto">
          <a:xfrm>
            <a:off x="8610600" y="73025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1542" name="Line 85"/>
          <p:cNvSpPr>
            <a:spLocks noChangeShapeType="1"/>
          </p:cNvSpPr>
          <p:nvPr/>
        </p:nvSpPr>
        <p:spPr bwMode="auto">
          <a:xfrm>
            <a:off x="5699125" y="1984375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43" name="Text Box 86" descr="Paper bag"/>
          <p:cNvSpPr txBox="1">
            <a:spLocks noChangeArrowheads="1"/>
          </p:cNvSpPr>
          <p:nvPr/>
        </p:nvSpPr>
        <p:spPr bwMode="auto">
          <a:xfrm>
            <a:off x="5278438" y="1568450"/>
            <a:ext cx="538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clk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1544" name="Freeform 87" descr="Paper bag"/>
          <p:cNvSpPr>
            <a:spLocks/>
          </p:cNvSpPr>
          <p:nvPr/>
        </p:nvSpPr>
        <p:spPr bwMode="auto">
          <a:xfrm>
            <a:off x="5851525" y="2289175"/>
            <a:ext cx="1905000" cy="304800"/>
          </a:xfrm>
          <a:custGeom>
            <a:avLst/>
            <a:gdLst>
              <a:gd name="T0" fmla="*/ 2147483647 w 1200"/>
              <a:gd name="T1" fmla="*/ 0 h 192"/>
              <a:gd name="T2" fmla="*/ 2147483647 w 1200"/>
              <a:gd name="T3" fmla="*/ 2147483647 h 192"/>
              <a:gd name="T4" fmla="*/ 0 w 1200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00" h="192">
                <a:moveTo>
                  <a:pt x="1200" y="0"/>
                </a:moveTo>
                <a:lnTo>
                  <a:pt x="1200" y="192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45" name="Text Box 89" descr="Paper bag"/>
          <p:cNvSpPr txBox="1">
            <a:spLocks noChangeArrowheads="1"/>
          </p:cNvSpPr>
          <p:nvPr/>
        </p:nvSpPr>
        <p:spPr bwMode="auto">
          <a:xfrm>
            <a:off x="6792913" y="730250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D</a:t>
            </a:r>
          </a:p>
        </p:txBody>
      </p:sp>
      <p:sp>
        <p:nvSpPr>
          <p:cNvPr id="21546" name="Text Box 90" descr="Paper bag"/>
          <p:cNvSpPr txBox="1">
            <a:spLocks noChangeArrowheads="1"/>
          </p:cNvSpPr>
          <p:nvPr/>
        </p:nvSpPr>
        <p:spPr bwMode="auto">
          <a:xfrm>
            <a:off x="7664450" y="50165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q</a:t>
            </a:r>
          </a:p>
        </p:txBody>
      </p:sp>
      <p:sp>
        <p:nvSpPr>
          <p:cNvPr id="21547" name="Text Box 91" descr="Paper bag"/>
          <p:cNvSpPr txBox="1">
            <a:spLocks noChangeArrowheads="1"/>
          </p:cNvSpPr>
          <p:nvPr/>
        </p:nvSpPr>
        <p:spPr bwMode="auto">
          <a:xfrm>
            <a:off x="6842125" y="1527175"/>
            <a:ext cx="91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Clock</a:t>
            </a:r>
          </a:p>
        </p:txBody>
      </p:sp>
      <p:sp>
        <p:nvSpPr>
          <p:cNvPr id="21548" name="Text Box 92" descr="Paper bag"/>
          <p:cNvSpPr txBox="1">
            <a:spLocks noChangeArrowheads="1"/>
          </p:cNvSpPr>
          <p:nvPr/>
        </p:nvSpPr>
        <p:spPr bwMode="auto">
          <a:xfrm>
            <a:off x="7227888" y="1873250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reset</a:t>
            </a:r>
          </a:p>
        </p:txBody>
      </p:sp>
      <p:sp>
        <p:nvSpPr>
          <p:cNvPr id="21549" name="Text Box 93" descr="Paper bag"/>
          <p:cNvSpPr txBox="1">
            <a:spLocks noChangeArrowheads="1"/>
          </p:cNvSpPr>
          <p:nvPr/>
        </p:nvSpPr>
        <p:spPr bwMode="auto">
          <a:xfrm>
            <a:off x="5573713" y="5016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b</a:t>
            </a:r>
            <a:r>
              <a:rPr kumimoji="1" lang="en-US" altLang="zh-HK" sz="2400" i="1">
                <a:latin typeface="Times New Roman" pitchFamily="18" charset="0"/>
              </a:rPr>
              <a:t>1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1550" name="Rectangle 94" descr="Paper bag"/>
          <p:cNvSpPr>
            <a:spLocks noChangeArrowheads="1"/>
          </p:cNvSpPr>
          <p:nvPr/>
        </p:nvSpPr>
        <p:spPr bwMode="auto">
          <a:xfrm>
            <a:off x="5954713" y="730250"/>
            <a:ext cx="5334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1551" name="Line 95"/>
          <p:cNvSpPr>
            <a:spLocks noChangeShapeType="1"/>
          </p:cNvSpPr>
          <p:nvPr/>
        </p:nvSpPr>
        <p:spPr bwMode="auto">
          <a:xfrm flipV="1">
            <a:off x="6259513" y="141605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52" name="Freeform 96" descr="Paper bag"/>
          <p:cNvSpPr>
            <a:spLocks/>
          </p:cNvSpPr>
          <p:nvPr/>
        </p:nvSpPr>
        <p:spPr bwMode="auto">
          <a:xfrm>
            <a:off x="6107113" y="1339850"/>
            <a:ext cx="228600" cy="76200"/>
          </a:xfrm>
          <a:custGeom>
            <a:avLst/>
            <a:gdLst>
              <a:gd name="T0" fmla="*/ 0 w 144"/>
              <a:gd name="T1" fmla="*/ 2147483647 h 48"/>
              <a:gd name="T2" fmla="*/ 2147483647 w 144"/>
              <a:gd name="T3" fmla="*/ 0 h 48"/>
              <a:gd name="T4" fmla="*/ 2147483647 w 144"/>
              <a:gd name="T5" fmla="*/ 2147483647 h 4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4" h="48">
                <a:moveTo>
                  <a:pt x="0" y="48"/>
                </a:moveTo>
                <a:lnTo>
                  <a:pt x="96" y="0"/>
                </a:lnTo>
                <a:lnTo>
                  <a:pt x="144" y="4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53" name="Line 97"/>
          <p:cNvSpPr>
            <a:spLocks noChangeShapeType="1"/>
          </p:cNvSpPr>
          <p:nvPr/>
        </p:nvSpPr>
        <p:spPr bwMode="auto">
          <a:xfrm>
            <a:off x="5372100" y="1035050"/>
            <a:ext cx="5826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54" name="Freeform 98" descr="Paper bag"/>
          <p:cNvSpPr>
            <a:spLocks/>
          </p:cNvSpPr>
          <p:nvPr/>
        </p:nvSpPr>
        <p:spPr bwMode="auto">
          <a:xfrm>
            <a:off x="6869113" y="1797050"/>
            <a:ext cx="228600" cy="304800"/>
          </a:xfrm>
          <a:custGeom>
            <a:avLst/>
            <a:gdLst>
              <a:gd name="T0" fmla="*/ 0 w 144"/>
              <a:gd name="T1" fmla="*/ 0 h 192"/>
              <a:gd name="T2" fmla="*/ 2147483647 w 144"/>
              <a:gd name="T3" fmla="*/ 2147483647 h 192"/>
              <a:gd name="T4" fmla="*/ 0 w 144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4" h="192">
                <a:moveTo>
                  <a:pt x="0" y="0"/>
                </a:moveTo>
                <a:lnTo>
                  <a:pt x="144" y="96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55" name="Text Box 99" descr="Paper bag"/>
          <p:cNvSpPr txBox="1">
            <a:spLocks noChangeArrowheads="1"/>
          </p:cNvSpPr>
          <p:nvPr/>
        </p:nvSpPr>
        <p:spPr bwMode="auto">
          <a:xfrm>
            <a:off x="5878513" y="730250"/>
            <a:ext cx="633412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D q</a:t>
            </a:r>
          </a:p>
        </p:txBody>
      </p:sp>
      <p:sp>
        <p:nvSpPr>
          <p:cNvPr id="21556" name="Oval 100"/>
          <p:cNvSpPr>
            <a:spLocks noChangeArrowheads="1"/>
          </p:cNvSpPr>
          <p:nvPr/>
        </p:nvSpPr>
        <p:spPr bwMode="auto">
          <a:xfrm>
            <a:off x="6183313" y="1873250"/>
            <a:ext cx="1524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1557" name="Text Box 101" descr="Paper bag"/>
          <p:cNvSpPr txBox="1">
            <a:spLocks noChangeArrowheads="1"/>
          </p:cNvSpPr>
          <p:nvPr/>
        </p:nvSpPr>
        <p:spPr bwMode="auto">
          <a:xfrm>
            <a:off x="6411913" y="42545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b</a:t>
            </a:r>
            <a:r>
              <a:rPr kumimoji="1" lang="en-US" altLang="zh-HK" sz="2400" i="1">
                <a:latin typeface="Times New Roman" pitchFamily="18" charset="0"/>
              </a:rPr>
              <a:t>2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1558" name="Line 107"/>
          <p:cNvSpPr>
            <a:spLocks noChangeShapeType="1"/>
          </p:cNvSpPr>
          <p:nvPr/>
        </p:nvSpPr>
        <p:spPr bwMode="auto">
          <a:xfrm>
            <a:off x="762000" y="6248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9" name="Line 108"/>
          <p:cNvSpPr>
            <a:spLocks noChangeShapeType="1"/>
          </p:cNvSpPr>
          <p:nvPr/>
        </p:nvSpPr>
        <p:spPr bwMode="auto">
          <a:xfrm>
            <a:off x="838200" y="51816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0" name="Line 109"/>
          <p:cNvSpPr>
            <a:spLocks noChangeShapeType="1"/>
          </p:cNvSpPr>
          <p:nvPr/>
        </p:nvSpPr>
        <p:spPr bwMode="auto">
          <a:xfrm>
            <a:off x="838200" y="55626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693738" y="5170488"/>
            <a:ext cx="1908175" cy="220662"/>
          </a:xfrm>
          <a:custGeom>
            <a:avLst/>
            <a:gdLst>
              <a:gd name="connsiteX0" fmla="*/ 0 w 1907627"/>
              <a:gd name="connsiteY0" fmla="*/ 220717 h 220717"/>
              <a:gd name="connsiteX1" fmla="*/ 118241 w 1907627"/>
              <a:gd name="connsiteY1" fmla="*/ 220717 h 220717"/>
              <a:gd name="connsiteX2" fmla="*/ 134007 w 1907627"/>
              <a:gd name="connsiteY2" fmla="*/ 0 h 220717"/>
              <a:gd name="connsiteX3" fmla="*/ 1907627 w 1907627"/>
              <a:gd name="connsiteY3" fmla="*/ 7882 h 220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7627" h="220717">
                <a:moveTo>
                  <a:pt x="0" y="220717"/>
                </a:moveTo>
                <a:lnTo>
                  <a:pt x="118241" y="220717"/>
                </a:lnTo>
                <a:lnTo>
                  <a:pt x="134007" y="0"/>
                </a:lnTo>
                <a:lnTo>
                  <a:pt x="1907627" y="788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682625" y="5562600"/>
            <a:ext cx="1908175" cy="220663"/>
          </a:xfrm>
          <a:custGeom>
            <a:avLst/>
            <a:gdLst>
              <a:gd name="connsiteX0" fmla="*/ 0 w 1907627"/>
              <a:gd name="connsiteY0" fmla="*/ 220717 h 220717"/>
              <a:gd name="connsiteX1" fmla="*/ 118241 w 1907627"/>
              <a:gd name="connsiteY1" fmla="*/ 220717 h 220717"/>
              <a:gd name="connsiteX2" fmla="*/ 134007 w 1907627"/>
              <a:gd name="connsiteY2" fmla="*/ 0 h 220717"/>
              <a:gd name="connsiteX3" fmla="*/ 1907627 w 1907627"/>
              <a:gd name="connsiteY3" fmla="*/ 7882 h 220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7627" h="220717">
                <a:moveTo>
                  <a:pt x="0" y="220717"/>
                </a:moveTo>
                <a:lnTo>
                  <a:pt x="118241" y="220717"/>
                </a:lnTo>
                <a:lnTo>
                  <a:pt x="134007" y="0"/>
                </a:lnTo>
                <a:lnTo>
                  <a:pt x="1907627" y="788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677863" y="6038850"/>
            <a:ext cx="1908175" cy="212725"/>
          </a:xfrm>
          <a:custGeom>
            <a:avLst/>
            <a:gdLst>
              <a:gd name="connsiteX0" fmla="*/ 0 w 1907628"/>
              <a:gd name="connsiteY0" fmla="*/ 0 h 212835"/>
              <a:gd name="connsiteX1" fmla="*/ 110359 w 1907628"/>
              <a:gd name="connsiteY1" fmla="*/ 7883 h 212835"/>
              <a:gd name="connsiteX2" fmla="*/ 102476 w 1907628"/>
              <a:gd name="connsiteY2" fmla="*/ 212835 h 212835"/>
              <a:gd name="connsiteX3" fmla="*/ 1907628 w 1907628"/>
              <a:gd name="connsiteY3" fmla="*/ 212835 h 212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7628" h="212835">
                <a:moveTo>
                  <a:pt x="0" y="0"/>
                </a:moveTo>
                <a:lnTo>
                  <a:pt x="110359" y="7883"/>
                </a:lnTo>
                <a:lnTo>
                  <a:pt x="102476" y="212835"/>
                </a:lnTo>
                <a:lnTo>
                  <a:pt x="1907628" y="21283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Arrow Connector 5"/>
          <p:cNvCxnSpPr>
            <a:stCxn id="21555" idx="1"/>
            <a:endCxn id="21555" idx="1"/>
          </p:cNvCxnSpPr>
          <p:nvPr/>
        </p:nvCxnSpPr>
        <p:spPr>
          <a:xfrm>
            <a:off x="5878513" y="95885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21555" idx="1"/>
            <a:endCxn id="21555" idx="1"/>
          </p:cNvCxnSpPr>
          <p:nvPr/>
        </p:nvCxnSpPr>
        <p:spPr>
          <a:xfrm>
            <a:off x="5878513" y="95885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Feedback 3 -- using variables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57300"/>
            <a:ext cx="8229600" cy="544830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>
                <a:ea typeface="PMingLiU" pitchFamily="18" charset="-120"/>
              </a:rPr>
              <a:t>library IEEE;--(ok </a:t>
            </a:r>
            <a:r>
              <a:rPr lang="en-US" altLang="zh-TW" sz="1800" b="1" dirty="0" err="1">
                <a:ea typeface="PMingLiU" pitchFamily="18" charset="-120"/>
              </a:rPr>
              <a:t>Vivado</a:t>
            </a:r>
            <a:r>
              <a:rPr lang="en-US" altLang="zh-TW" sz="1800" b="1" dirty="0">
                <a:ea typeface="PMingLiU" pitchFamily="18" charset="-120"/>
              </a:rPr>
              <a:t> 2014.4 &amp; ISE)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>
                <a:ea typeface="PMingLiU" pitchFamily="18" charset="-120"/>
              </a:rPr>
              <a:t>use IEEE.STD_LOGIC_1164.ALL;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>
                <a:ea typeface="PMingLiU" pitchFamily="18" charset="-120"/>
              </a:rPr>
              <a:t>entity  </a:t>
            </a:r>
            <a:r>
              <a:rPr lang="en-US" altLang="zh-TW" sz="1800" b="1" dirty="0" err="1">
                <a:ea typeface="PMingLiU" pitchFamily="18" charset="-120"/>
              </a:rPr>
              <a:t>some_entity</a:t>
            </a:r>
            <a:r>
              <a:rPr lang="en-US" altLang="zh-TW" sz="1800" b="1" dirty="0">
                <a:ea typeface="PMingLiU" pitchFamily="18" charset="-120"/>
              </a:rPr>
              <a:t> is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>
                <a:ea typeface="PMingLiU" pitchFamily="18" charset="-120"/>
              </a:rPr>
              <a:t>port (a, </a:t>
            </a:r>
            <a:r>
              <a:rPr lang="en-US" altLang="zh-TW" sz="1800" b="1" dirty="0" err="1">
                <a:ea typeface="PMingLiU" pitchFamily="18" charset="-120"/>
              </a:rPr>
              <a:t>clk</a:t>
            </a:r>
            <a:r>
              <a:rPr lang="en-US" altLang="zh-TW" sz="1800" b="1" dirty="0">
                <a:ea typeface="PMingLiU" pitchFamily="18" charset="-120"/>
              </a:rPr>
              <a:t>, reset: in </a:t>
            </a:r>
            <a:r>
              <a:rPr lang="en-US" altLang="zh-TW" sz="1800" b="1" dirty="0" err="1">
                <a:ea typeface="PMingLiU" pitchFamily="18" charset="-120"/>
              </a:rPr>
              <a:t>std_logic</a:t>
            </a:r>
            <a:r>
              <a:rPr lang="en-US" altLang="zh-TW" sz="1800" b="1" dirty="0">
                <a:ea typeface="PMingLiU" pitchFamily="18" charset="-120"/>
              </a:rPr>
              <a:t>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>
                <a:ea typeface="PMingLiU" pitchFamily="18" charset="-120"/>
              </a:rPr>
              <a:t>        c : buffer </a:t>
            </a:r>
            <a:r>
              <a:rPr lang="en-US" altLang="zh-TW" sz="1800" b="1" dirty="0" err="1">
                <a:ea typeface="PMingLiU" pitchFamily="18" charset="-120"/>
              </a:rPr>
              <a:t>std_logic</a:t>
            </a:r>
            <a:r>
              <a:rPr lang="en-US" altLang="zh-TW" sz="1800" b="1" dirty="0">
                <a:ea typeface="PMingLiU" pitchFamily="18" charset="-120"/>
              </a:rPr>
              <a:t>); -- or use </a:t>
            </a:r>
            <a:r>
              <a:rPr lang="en-US" altLang="zh-TW" sz="1800" b="1" dirty="0" err="1">
                <a:ea typeface="PMingLiU" pitchFamily="18" charset="-120"/>
              </a:rPr>
              <a:t>inout</a:t>
            </a:r>
            <a:endParaRPr lang="en-US" altLang="zh-TW" sz="1800" b="1" dirty="0">
              <a:ea typeface="PMingLiU" pitchFamily="18" charset="-120"/>
            </a:endParaRP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>
                <a:ea typeface="PMingLiU" pitchFamily="18" charset="-120"/>
              </a:rPr>
              <a:t>end </a:t>
            </a:r>
            <a:r>
              <a:rPr lang="en-US" altLang="zh-TW" sz="1800" b="1" dirty="0" err="1">
                <a:ea typeface="PMingLiU" pitchFamily="18" charset="-120"/>
              </a:rPr>
              <a:t>some_entity</a:t>
            </a:r>
            <a:r>
              <a:rPr lang="en-US" altLang="zh-TW" sz="1800" b="1" dirty="0">
                <a:ea typeface="PMingLiU" pitchFamily="18" charset="-120"/>
              </a:rPr>
              <a:t>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>
                <a:ea typeface="PMingLiU" pitchFamily="18" charset="-120"/>
              </a:rPr>
              <a:t>-------------------------------------------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>
                <a:ea typeface="PMingLiU" pitchFamily="18" charset="-120"/>
              </a:rPr>
              <a:t>architecture example of </a:t>
            </a:r>
            <a:r>
              <a:rPr lang="en-US" altLang="zh-TW" sz="1800" b="1" dirty="0" err="1">
                <a:ea typeface="PMingLiU" pitchFamily="18" charset="-120"/>
              </a:rPr>
              <a:t>some_entity</a:t>
            </a:r>
            <a:r>
              <a:rPr lang="en-US" altLang="zh-TW" sz="1800" b="1" dirty="0">
                <a:ea typeface="PMingLiU" pitchFamily="18" charset="-120"/>
              </a:rPr>
              <a:t> is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>
                <a:ea typeface="PMingLiU" pitchFamily="18" charset="-120"/>
              </a:rPr>
              <a:t>begin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>
                <a:ea typeface="PMingLiU" pitchFamily="18" charset="-120"/>
              </a:rPr>
              <a:t>Process -- no sensitivity list for 'wait unit'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 smtClean="0">
                <a:ea typeface="PMingLiU" pitchFamily="18" charset="-120"/>
              </a:rPr>
              <a:t>variable </a:t>
            </a:r>
            <a:r>
              <a:rPr lang="en-US" altLang="zh-TW" sz="1800" b="1" dirty="0">
                <a:ea typeface="PMingLiU" pitchFamily="18" charset="-120"/>
              </a:rPr>
              <a:t>v: </a:t>
            </a:r>
            <a:r>
              <a:rPr lang="en-US" altLang="zh-TW" sz="1800" b="1" dirty="0" err="1">
                <a:ea typeface="PMingLiU" pitchFamily="18" charset="-120"/>
              </a:rPr>
              <a:t>std_logic</a:t>
            </a:r>
            <a:r>
              <a:rPr lang="en-US" altLang="zh-TW" sz="1800" b="1" dirty="0">
                <a:ea typeface="PMingLiU" pitchFamily="18" charset="-120"/>
              </a:rPr>
              <a:t>; --v is local 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 smtClean="0">
                <a:ea typeface="PMingLiU" pitchFamily="18" charset="-120"/>
              </a:rPr>
              <a:t>begin</a:t>
            </a:r>
            <a:endParaRPr lang="en-US" altLang="zh-TW" sz="1800" b="1" dirty="0">
              <a:ea typeface="PMingLiU" pitchFamily="18" charset="-120"/>
            </a:endParaRP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 smtClean="0">
                <a:ea typeface="PMingLiU" pitchFamily="18" charset="-120"/>
              </a:rPr>
              <a:t> </a:t>
            </a:r>
            <a:r>
              <a:rPr lang="en-US" altLang="zh-TW" sz="1800" b="1" dirty="0">
                <a:ea typeface="PMingLiU" pitchFamily="18" charset="-120"/>
              </a:rPr>
              <a:t>	wait until </a:t>
            </a:r>
            <a:r>
              <a:rPr lang="en-US" altLang="zh-TW" sz="1800" b="1" dirty="0" err="1">
                <a:ea typeface="PMingLiU" pitchFamily="18" charset="-120"/>
              </a:rPr>
              <a:t>clk</a:t>
            </a:r>
            <a:r>
              <a:rPr lang="en-US" altLang="zh-TW" sz="1800" b="1" dirty="0">
                <a:ea typeface="PMingLiU" pitchFamily="18" charset="-120"/>
              </a:rPr>
              <a:t> = '1'; 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>
                <a:ea typeface="PMingLiU" pitchFamily="18" charset="-120"/>
              </a:rPr>
              <a:t>	if reset = '1' then v := '0';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 smtClean="0">
                <a:ea typeface="PMingLiU" pitchFamily="18" charset="-120"/>
              </a:rPr>
              <a:t>       </a:t>
            </a:r>
            <a:r>
              <a:rPr lang="en-US" altLang="zh-TW" sz="1800" b="1" dirty="0">
                <a:ea typeface="PMingLiU" pitchFamily="18" charset="-120"/>
              </a:rPr>
              <a:t>else v := not (a and c);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 smtClean="0">
                <a:ea typeface="PMingLiU" pitchFamily="18" charset="-120"/>
              </a:rPr>
              <a:t>       </a:t>
            </a:r>
            <a:r>
              <a:rPr lang="en-US" altLang="zh-TW" sz="1800" b="1" dirty="0">
                <a:ea typeface="PMingLiU" pitchFamily="18" charset="-120"/>
              </a:rPr>
              <a:t>c &lt;= v;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 smtClean="0">
                <a:ea typeface="PMingLiU" pitchFamily="18" charset="-120"/>
              </a:rPr>
              <a:t>end </a:t>
            </a:r>
            <a:r>
              <a:rPr lang="en-US" altLang="zh-TW" sz="1800" b="1" dirty="0">
                <a:ea typeface="PMingLiU" pitchFamily="18" charset="-120"/>
              </a:rPr>
              <a:t>if;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800" b="1" dirty="0" smtClean="0">
                <a:ea typeface="PMingLiU" pitchFamily="18" charset="-120"/>
              </a:rPr>
              <a:t>end </a:t>
            </a:r>
            <a:r>
              <a:rPr lang="en-US" altLang="zh-TW" sz="1800" b="1" dirty="0">
                <a:ea typeface="PMingLiU" pitchFamily="18" charset="-120"/>
              </a:rPr>
              <a:t>process;</a:t>
            </a:r>
            <a:endParaRPr lang="en-US" altLang="zh-TW" sz="1600" dirty="0" smtClean="0">
              <a:ea typeface="PMingLiU" pitchFamily="18" charset="-120"/>
            </a:endParaRP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8156C4F0-2BD1-4B75-A2AF-6EC19EDBF2C4}" type="slidenum">
              <a:rPr lang="en-US" altLang="en-US" smtClean="0">
                <a:solidFill>
                  <a:srgbClr val="FFFFFF"/>
                </a:solidFill>
              </a:rPr>
              <a:pPr/>
              <a:t>16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2534" name="Rectangle 4" descr="Paper bag"/>
          <p:cNvSpPr>
            <a:spLocks noChangeArrowheads="1"/>
          </p:cNvSpPr>
          <p:nvPr/>
        </p:nvSpPr>
        <p:spPr bwMode="auto">
          <a:xfrm>
            <a:off x="7048500" y="3200400"/>
            <a:ext cx="14478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2535" name="Line 5"/>
          <p:cNvSpPr>
            <a:spLocks noChangeShapeType="1"/>
          </p:cNvSpPr>
          <p:nvPr/>
        </p:nvSpPr>
        <p:spPr bwMode="auto">
          <a:xfrm>
            <a:off x="6248400" y="3429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6" name="Oval 6" descr="Paper bag"/>
          <p:cNvSpPr>
            <a:spLocks noChangeArrowheads="1"/>
          </p:cNvSpPr>
          <p:nvPr/>
        </p:nvSpPr>
        <p:spPr bwMode="auto">
          <a:xfrm>
            <a:off x="6667500" y="3581400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2537" name="Line 7"/>
          <p:cNvSpPr>
            <a:spLocks noChangeShapeType="1"/>
          </p:cNvSpPr>
          <p:nvPr/>
        </p:nvSpPr>
        <p:spPr bwMode="auto">
          <a:xfrm>
            <a:off x="6819900" y="3657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8" name="Freeform 8" descr="Paper bag"/>
          <p:cNvSpPr>
            <a:spLocks/>
          </p:cNvSpPr>
          <p:nvPr/>
        </p:nvSpPr>
        <p:spPr bwMode="auto">
          <a:xfrm>
            <a:off x="6096000" y="2971800"/>
            <a:ext cx="2705100" cy="609600"/>
          </a:xfrm>
          <a:custGeom>
            <a:avLst/>
            <a:gdLst>
              <a:gd name="T0" fmla="*/ 2147483647 w 1920"/>
              <a:gd name="T1" fmla="*/ 2147483647 h 384"/>
              <a:gd name="T2" fmla="*/ 0 w 1920"/>
              <a:gd name="T3" fmla="*/ 2147483647 h 384"/>
              <a:gd name="T4" fmla="*/ 0 w 1920"/>
              <a:gd name="T5" fmla="*/ 0 h 384"/>
              <a:gd name="T6" fmla="*/ 2147483647 w 1920"/>
              <a:gd name="T7" fmla="*/ 0 h 384"/>
              <a:gd name="T8" fmla="*/ 2147483647 w 1920"/>
              <a:gd name="T9" fmla="*/ 2147483647 h 384"/>
              <a:gd name="T10" fmla="*/ 2147483647 w 1920"/>
              <a:gd name="T11" fmla="*/ 2147483647 h 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0" h="384">
                <a:moveTo>
                  <a:pt x="96" y="384"/>
                </a:moveTo>
                <a:lnTo>
                  <a:pt x="0" y="384"/>
                </a:lnTo>
                <a:lnTo>
                  <a:pt x="0" y="0"/>
                </a:lnTo>
                <a:lnTo>
                  <a:pt x="1920" y="0"/>
                </a:lnTo>
                <a:lnTo>
                  <a:pt x="1920" y="288"/>
                </a:lnTo>
                <a:lnTo>
                  <a:pt x="1728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39" name="Line 9"/>
          <p:cNvSpPr>
            <a:spLocks noChangeShapeType="1"/>
          </p:cNvSpPr>
          <p:nvPr/>
        </p:nvSpPr>
        <p:spPr bwMode="auto">
          <a:xfrm>
            <a:off x="8496300" y="3429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0" name="Text Box 10" descr="Paper bag"/>
          <p:cNvSpPr txBox="1">
            <a:spLocks noChangeArrowheads="1"/>
          </p:cNvSpPr>
          <p:nvPr/>
        </p:nvSpPr>
        <p:spPr bwMode="auto">
          <a:xfrm>
            <a:off x="8724900" y="34290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b="1" i="1">
                <a:latin typeface="Times New Roman" pitchFamily="18" charset="0"/>
              </a:rPr>
              <a:t>c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2541" name="Line 11"/>
          <p:cNvSpPr>
            <a:spLocks noChangeShapeType="1"/>
          </p:cNvSpPr>
          <p:nvPr/>
        </p:nvSpPr>
        <p:spPr bwMode="auto">
          <a:xfrm>
            <a:off x="5905500" y="4648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2" name="Text Box 12" descr="Paper bag"/>
          <p:cNvSpPr txBox="1">
            <a:spLocks noChangeArrowheads="1"/>
          </p:cNvSpPr>
          <p:nvPr/>
        </p:nvSpPr>
        <p:spPr bwMode="auto">
          <a:xfrm>
            <a:off x="5484813" y="4232275"/>
            <a:ext cx="538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clk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2543" name="Freeform 13" descr="Paper bag"/>
          <p:cNvSpPr>
            <a:spLocks/>
          </p:cNvSpPr>
          <p:nvPr/>
        </p:nvSpPr>
        <p:spPr bwMode="auto">
          <a:xfrm>
            <a:off x="6057900" y="4953000"/>
            <a:ext cx="1905000" cy="304800"/>
          </a:xfrm>
          <a:custGeom>
            <a:avLst/>
            <a:gdLst>
              <a:gd name="T0" fmla="*/ 2147483647 w 1200"/>
              <a:gd name="T1" fmla="*/ 0 h 192"/>
              <a:gd name="T2" fmla="*/ 2147483647 w 1200"/>
              <a:gd name="T3" fmla="*/ 2147483647 h 192"/>
              <a:gd name="T4" fmla="*/ 0 w 1200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00" h="192">
                <a:moveTo>
                  <a:pt x="1200" y="0"/>
                </a:moveTo>
                <a:lnTo>
                  <a:pt x="1200" y="192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44" name="Text Box 14" descr="Paper bag"/>
          <p:cNvSpPr txBox="1">
            <a:spLocks noChangeArrowheads="1"/>
          </p:cNvSpPr>
          <p:nvPr/>
        </p:nvSpPr>
        <p:spPr bwMode="auto">
          <a:xfrm>
            <a:off x="5486400" y="4800600"/>
            <a:ext cx="776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reset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2545" name="Text Box 15" descr="Paper bag"/>
          <p:cNvSpPr txBox="1">
            <a:spLocks noChangeArrowheads="1"/>
          </p:cNvSpPr>
          <p:nvPr/>
        </p:nvSpPr>
        <p:spPr bwMode="auto">
          <a:xfrm>
            <a:off x="6999288" y="339407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D</a:t>
            </a:r>
          </a:p>
        </p:txBody>
      </p:sp>
      <p:sp>
        <p:nvSpPr>
          <p:cNvPr id="22546" name="Text Box 16" descr="Paper bag"/>
          <p:cNvSpPr txBox="1">
            <a:spLocks noChangeArrowheads="1"/>
          </p:cNvSpPr>
          <p:nvPr/>
        </p:nvSpPr>
        <p:spPr bwMode="auto">
          <a:xfrm>
            <a:off x="7837488" y="316547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Q</a:t>
            </a:r>
          </a:p>
        </p:txBody>
      </p:sp>
      <p:sp>
        <p:nvSpPr>
          <p:cNvPr id="22547" name="Text Box 17" descr="Paper bag"/>
          <p:cNvSpPr txBox="1">
            <a:spLocks noChangeArrowheads="1"/>
          </p:cNvSpPr>
          <p:nvPr/>
        </p:nvSpPr>
        <p:spPr bwMode="auto">
          <a:xfrm>
            <a:off x="7048500" y="4191000"/>
            <a:ext cx="91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Clock</a:t>
            </a:r>
          </a:p>
        </p:txBody>
      </p:sp>
      <p:sp>
        <p:nvSpPr>
          <p:cNvPr id="22548" name="Text Box 18" descr="Paper bag"/>
          <p:cNvSpPr txBox="1">
            <a:spLocks noChangeArrowheads="1"/>
          </p:cNvSpPr>
          <p:nvPr/>
        </p:nvSpPr>
        <p:spPr bwMode="auto">
          <a:xfrm>
            <a:off x="7434263" y="4537075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reset</a:t>
            </a:r>
          </a:p>
        </p:txBody>
      </p:sp>
      <p:sp>
        <p:nvSpPr>
          <p:cNvPr id="22549" name="Text Box 20" descr="Paper bag"/>
          <p:cNvSpPr txBox="1">
            <a:spLocks noChangeArrowheads="1"/>
          </p:cNvSpPr>
          <p:nvPr/>
        </p:nvSpPr>
        <p:spPr bwMode="auto">
          <a:xfrm>
            <a:off x="6753225" y="31242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v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2550" name="Text Box 21" descr="Paper bag"/>
          <p:cNvSpPr txBox="1">
            <a:spLocks noChangeArrowheads="1"/>
          </p:cNvSpPr>
          <p:nvPr/>
        </p:nvSpPr>
        <p:spPr bwMode="auto">
          <a:xfrm>
            <a:off x="4283075" y="5334000"/>
            <a:ext cx="4768850" cy="83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If </a:t>
            </a:r>
            <a:r>
              <a:rPr kumimoji="1" lang="en-US" altLang="zh-TW" sz="2400" i="1">
                <a:latin typeface="Times New Roman" pitchFamily="18" charset="0"/>
              </a:rPr>
              <a:t>C</a:t>
            </a:r>
            <a:r>
              <a:rPr kumimoji="1" lang="en-US" altLang="zh-TW" sz="2400">
                <a:latin typeface="Times New Roman" pitchFamily="18" charset="0"/>
              </a:rPr>
              <a:t> is an IO pin connected outside, it</a:t>
            </a:r>
          </a:p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must have type inout or buffer</a:t>
            </a:r>
          </a:p>
        </p:txBody>
      </p:sp>
      <p:sp>
        <p:nvSpPr>
          <p:cNvPr id="22551" name="Freeform 22" descr="Paper bag"/>
          <p:cNvSpPr>
            <a:spLocks/>
          </p:cNvSpPr>
          <p:nvPr/>
        </p:nvSpPr>
        <p:spPr bwMode="auto">
          <a:xfrm>
            <a:off x="8343900" y="4038600"/>
            <a:ext cx="647700" cy="1295400"/>
          </a:xfrm>
          <a:custGeom>
            <a:avLst/>
            <a:gdLst>
              <a:gd name="T0" fmla="*/ 0 w 504"/>
              <a:gd name="T1" fmla="*/ 2147483647 h 1008"/>
              <a:gd name="T2" fmla="*/ 2147483647 w 504"/>
              <a:gd name="T3" fmla="*/ 2147483647 h 1008"/>
              <a:gd name="T4" fmla="*/ 2147483647 w 504"/>
              <a:gd name="T5" fmla="*/ 0 h 10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04" h="1008">
                <a:moveTo>
                  <a:pt x="0" y="1008"/>
                </a:moveTo>
                <a:cubicBezTo>
                  <a:pt x="180" y="996"/>
                  <a:pt x="360" y="984"/>
                  <a:pt x="432" y="816"/>
                </a:cubicBezTo>
                <a:cubicBezTo>
                  <a:pt x="504" y="648"/>
                  <a:pt x="468" y="324"/>
                  <a:pt x="432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52" name="Freeform 24" descr="Paper bag"/>
          <p:cNvSpPr>
            <a:spLocks/>
          </p:cNvSpPr>
          <p:nvPr/>
        </p:nvSpPr>
        <p:spPr bwMode="auto">
          <a:xfrm>
            <a:off x="7010400" y="4495800"/>
            <a:ext cx="152400" cy="304800"/>
          </a:xfrm>
          <a:custGeom>
            <a:avLst/>
            <a:gdLst>
              <a:gd name="T0" fmla="*/ 0 w 96"/>
              <a:gd name="T1" fmla="*/ 0 h 192"/>
              <a:gd name="T2" fmla="*/ 2147483647 w 96"/>
              <a:gd name="T3" fmla="*/ 2147483647 h 192"/>
              <a:gd name="T4" fmla="*/ 0 w 96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" h="192">
                <a:moveTo>
                  <a:pt x="0" y="0"/>
                </a:moveTo>
                <a:lnTo>
                  <a:pt x="96" y="96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53" name="Freeform 26"/>
          <p:cNvSpPr>
            <a:spLocks/>
          </p:cNvSpPr>
          <p:nvPr/>
        </p:nvSpPr>
        <p:spPr bwMode="auto">
          <a:xfrm>
            <a:off x="6248400" y="3479800"/>
            <a:ext cx="393700" cy="355600"/>
          </a:xfrm>
          <a:custGeom>
            <a:avLst/>
            <a:gdLst>
              <a:gd name="T0" fmla="*/ 0 w 248"/>
              <a:gd name="T1" fmla="*/ 2147483647 h 224"/>
              <a:gd name="T2" fmla="*/ 2147483647 w 248"/>
              <a:gd name="T3" fmla="*/ 2147483647 h 224"/>
              <a:gd name="T4" fmla="*/ 2147483647 w 248"/>
              <a:gd name="T5" fmla="*/ 2147483647 h 224"/>
              <a:gd name="T6" fmla="*/ 2147483647 w 248"/>
              <a:gd name="T7" fmla="*/ 2147483647 h 224"/>
              <a:gd name="T8" fmla="*/ 2147483647 w 248"/>
              <a:gd name="T9" fmla="*/ 2147483647 h 224"/>
              <a:gd name="T10" fmla="*/ 0 w 248"/>
              <a:gd name="T11" fmla="*/ 2147483647 h 22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224">
                <a:moveTo>
                  <a:pt x="0" y="16"/>
                </a:moveTo>
                <a:cubicBezTo>
                  <a:pt x="52" y="8"/>
                  <a:pt x="104" y="0"/>
                  <a:pt x="144" y="16"/>
                </a:cubicBezTo>
                <a:cubicBezTo>
                  <a:pt x="184" y="32"/>
                  <a:pt x="232" y="80"/>
                  <a:pt x="240" y="112"/>
                </a:cubicBezTo>
                <a:cubicBezTo>
                  <a:pt x="248" y="144"/>
                  <a:pt x="224" y="192"/>
                  <a:pt x="192" y="208"/>
                </a:cubicBezTo>
                <a:cubicBezTo>
                  <a:pt x="160" y="224"/>
                  <a:pt x="80" y="208"/>
                  <a:pt x="48" y="208"/>
                </a:cubicBezTo>
                <a:cubicBezTo>
                  <a:pt x="16" y="208"/>
                  <a:pt x="8" y="208"/>
                  <a:pt x="0" y="2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4" name="Line 27"/>
          <p:cNvSpPr>
            <a:spLocks noChangeShapeType="1"/>
          </p:cNvSpPr>
          <p:nvPr/>
        </p:nvSpPr>
        <p:spPr bwMode="auto">
          <a:xfrm>
            <a:off x="5867400" y="3733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Text Box 28"/>
          <p:cNvSpPr txBox="1">
            <a:spLocks noChangeArrowheads="1"/>
          </p:cNvSpPr>
          <p:nvPr/>
        </p:nvSpPr>
        <p:spPr bwMode="auto">
          <a:xfrm>
            <a:off x="5470525" y="33893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eaLnBrk="1" hangingPunct="1"/>
            <a:r>
              <a:rPr kumimoji="1" lang="en-US" altLang="zh-HK"/>
              <a:t>a</a:t>
            </a:r>
            <a:endParaRPr kumimoji="1"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>
                <a:ea typeface="+mj-ea"/>
              </a:rPr>
              <a:t>Concentrate on </a:t>
            </a:r>
            <a:r>
              <a:rPr lang="en-US" sz="3600" dirty="0"/>
              <a:t>the following lines </a:t>
            </a:r>
            <a:r>
              <a:rPr lang="en-US" sz="3400" dirty="0" smtClean="0">
                <a:ea typeface="+mj-ea"/>
              </a:rPr>
              <a:t>of </a:t>
            </a:r>
            <a:r>
              <a:rPr lang="en-US" sz="3400" dirty="0">
                <a:ea typeface="+mj-ea"/>
              </a:rPr>
              <a:t>feedback 3</a:t>
            </a:r>
            <a:br>
              <a:rPr lang="en-US" sz="3400" dirty="0">
                <a:ea typeface="+mj-ea"/>
              </a:rPr>
            </a:br>
            <a:r>
              <a:rPr lang="en-US" sz="3400" dirty="0">
                <a:ea typeface="+mj-ea"/>
              </a:rPr>
              <a:t>Use of signals in a clocked process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b="1" u="sng" dirty="0" smtClean="0">
                <a:ea typeface="PMingLiU" pitchFamily="18" charset="-120"/>
              </a:rPr>
              <a:t>15)       else </a:t>
            </a:r>
            <a:r>
              <a:rPr lang="en-US" altLang="zh-TW" b="1" i="1" u="sng" dirty="0" smtClean="0">
                <a:ea typeface="PMingLiU" pitchFamily="18" charset="-120"/>
              </a:rPr>
              <a:t>v </a:t>
            </a:r>
            <a:r>
              <a:rPr lang="en-US" altLang="zh-TW" b="1" u="sng" dirty="0" smtClean="0">
                <a:ea typeface="PMingLiU" pitchFamily="18" charset="-120"/>
              </a:rPr>
              <a:t>:= </a:t>
            </a:r>
            <a:r>
              <a:rPr lang="en-US" altLang="zh-HK" b="1" u="sng" dirty="0" smtClean="0">
                <a:ea typeface="PMingLiU" pitchFamily="18" charset="-120"/>
              </a:rPr>
              <a:t>not (a and c)</a:t>
            </a:r>
            <a:r>
              <a:rPr lang="en-US" altLang="zh-TW" b="1" u="sng" dirty="0" smtClean="0">
                <a:ea typeface="PMingLiU" pitchFamily="18" charset="-120"/>
              </a:rPr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b="1" u="sng" dirty="0" smtClean="0">
                <a:ea typeface="PMingLiU" pitchFamily="18" charset="-120"/>
              </a:rPr>
              <a:t>16)       </a:t>
            </a:r>
            <a:r>
              <a:rPr lang="en-US" altLang="zh-TW" b="1" i="1" u="sng" dirty="0" smtClean="0">
                <a:ea typeface="PMingLiU" pitchFamily="18" charset="-120"/>
              </a:rPr>
              <a:t>c</a:t>
            </a:r>
            <a:r>
              <a:rPr lang="en-US" altLang="zh-TW" b="1" u="sng" dirty="0" smtClean="0">
                <a:ea typeface="PMingLiU" pitchFamily="18" charset="-120"/>
              </a:rPr>
              <a:t> &lt;= </a:t>
            </a:r>
            <a:r>
              <a:rPr lang="en-US" altLang="zh-TW" b="1" i="1" u="sng" dirty="0" smtClean="0">
                <a:ea typeface="PMingLiU" pitchFamily="18" charset="-120"/>
              </a:rPr>
              <a:t>v</a:t>
            </a:r>
            <a:r>
              <a:rPr lang="en-US" altLang="zh-TW" b="1" u="sng" dirty="0" smtClean="0">
                <a:ea typeface="PMingLiU" pitchFamily="18" charset="-120"/>
              </a:rPr>
              <a:t>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b="1" i="1" dirty="0" smtClean="0">
                <a:ea typeface="PMingLiU" pitchFamily="18" charset="-120"/>
              </a:rPr>
              <a:t>****************Note ***********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b="1" i="1" dirty="0" smtClean="0">
                <a:ea typeface="PMingLiU" pitchFamily="18" charset="-120"/>
              </a:rPr>
              <a:t>Current not(a and c) affects next variable v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i="1" dirty="0" smtClean="0"/>
              <a:t>The new variable (after line6 is executed) v affects 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 i="1" dirty="0" smtClean="0"/>
              <a:t>This is the main difference between signal and variable in a clocked process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b="1" i="1" u="sng" dirty="0" smtClean="0"/>
              <a:t>Signals do not change immediately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b="1" i="1" u="sng" dirty="0" smtClean="0"/>
              <a:t>Variables change immediately 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DA0A47E4-E7E8-4EBD-8457-D44288CE7B5C}" type="slidenum">
              <a:rPr lang="en-US" altLang="en-US" smtClean="0">
                <a:solidFill>
                  <a:srgbClr val="FFFFFF"/>
                </a:solidFill>
              </a:rPr>
              <a:pPr/>
              <a:t>17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HK" smtClean="0">
                <a:ea typeface="PMingLiU" pitchFamily="18" charset="-120"/>
              </a:rPr>
              <a:t>Exercise 5.3</a:t>
            </a:r>
            <a:endParaRPr lang="en-US" smtClean="0">
              <a:ea typeface="PMingLiU" pitchFamily="18" charset="-12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HK" sz="2800" smtClean="0">
                <a:ea typeface="PMingLiU" pitchFamily="18" charset="-120"/>
              </a:rPr>
              <a:t>Initially c=0</a:t>
            </a:r>
          </a:p>
          <a:p>
            <a:pPr eaLnBrk="1" hangingPunct="1"/>
            <a:r>
              <a:rPr lang="en-US" altLang="zh-HK" sz="2800" smtClean="0">
                <a:ea typeface="PMingLiU" pitchFamily="18" charset="-120"/>
              </a:rPr>
              <a:t>Draw c</a:t>
            </a:r>
          </a:p>
          <a:p>
            <a:pPr eaLnBrk="1" hangingPunct="1"/>
            <a:endParaRPr lang="en-US" altLang="zh-HK" smtClean="0">
              <a:ea typeface="PMingLiU" pitchFamily="18" charset="-120"/>
            </a:endParaRPr>
          </a:p>
          <a:p>
            <a:pPr eaLnBrk="1" hangingPunct="1"/>
            <a:endParaRPr lang="en-US" altLang="en-US" smtClean="0"/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7F042AC8-A0F9-4ED3-99D7-E2F696BF3DEA}" type="slidenum">
              <a:rPr lang="en-US" altLang="en-US" smtClean="0">
                <a:solidFill>
                  <a:srgbClr val="FFFFFF"/>
                </a:solidFill>
              </a:rPr>
              <a:pPr/>
              <a:t>18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4582" name="Text Box 24"/>
          <p:cNvSpPr txBox="1">
            <a:spLocks noChangeArrowheads="1"/>
          </p:cNvSpPr>
          <p:nvPr/>
        </p:nvSpPr>
        <p:spPr bwMode="auto">
          <a:xfrm>
            <a:off x="60325" y="2020888"/>
            <a:ext cx="1235075" cy="475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eaLnBrk="1" hangingPunct="1"/>
            <a:endParaRPr kumimoji="1" lang="en-US" altLang="zh-HK"/>
          </a:p>
          <a:p>
            <a:pPr eaLnBrk="1" hangingPunct="1"/>
            <a:endParaRPr kumimoji="1" lang="en-US" altLang="zh-HK"/>
          </a:p>
          <a:p>
            <a:pPr eaLnBrk="1" hangingPunct="1"/>
            <a:endParaRPr kumimoji="1" lang="en-US" altLang="zh-HK"/>
          </a:p>
          <a:p>
            <a:pPr eaLnBrk="1" hangingPunct="1"/>
            <a:r>
              <a:rPr kumimoji="1" lang="en-US" altLang="zh-HK" sz="2800"/>
              <a:t>Clock</a:t>
            </a:r>
          </a:p>
          <a:p>
            <a:pPr eaLnBrk="1" hangingPunct="1"/>
            <a:endParaRPr kumimoji="1" lang="en-US" altLang="zh-HK" sz="2800"/>
          </a:p>
          <a:p>
            <a:pPr eaLnBrk="1" hangingPunct="1"/>
            <a:endParaRPr kumimoji="1" lang="en-US" altLang="zh-HK" sz="2800"/>
          </a:p>
          <a:p>
            <a:pPr eaLnBrk="1" hangingPunct="1"/>
            <a:r>
              <a:rPr kumimoji="1" lang="en-US" altLang="zh-HK" sz="2800"/>
              <a:t>Reset</a:t>
            </a:r>
          </a:p>
          <a:p>
            <a:pPr eaLnBrk="1" hangingPunct="1"/>
            <a:endParaRPr kumimoji="1" lang="en-US" altLang="zh-HK" sz="2800"/>
          </a:p>
          <a:p>
            <a:pPr eaLnBrk="1" hangingPunct="1"/>
            <a:r>
              <a:rPr kumimoji="1" lang="en-US" altLang="zh-HK" sz="2800"/>
              <a:t>a</a:t>
            </a:r>
          </a:p>
          <a:p>
            <a:pPr eaLnBrk="1" hangingPunct="1"/>
            <a:endParaRPr kumimoji="1" lang="en-US" altLang="zh-HK" sz="2800"/>
          </a:p>
          <a:p>
            <a:pPr eaLnBrk="1" hangingPunct="1"/>
            <a:r>
              <a:rPr kumimoji="1" lang="en-US" altLang="zh-HK" sz="2800"/>
              <a:t>c</a:t>
            </a:r>
          </a:p>
          <a:p>
            <a:pPr eaLnBrk="1" hangingPunct="1"/>
            <a:endParaRPr kumimoji="1" lang="en-US" altLang="en-US" sz="2800"/>
          </a:p>
        </p:txBody>
      </p:sp>
      <p:sp>
        <p:nvSpPr>
          <p:cNvPr id="24583" name="Line 25"/>
          <p:cNvSpPr>
            <a:spLocks noChangeShapeType="1"/>
          </p:cNvSpPr>
          <p:nvPr/>
        </p:nvSpPr>
        <p:spPr bwMode="auto">
          <a:xfrm>
            <a:off x="2590800" y="35814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26"/>
          <p:cNvSpPr>
            <a:spLocks noChangeShapeType="1"/>
          </p:cNvSpPr>
          <p:nvPr/>
        </p:nvSpPr>
        <p:spPr bwMode="auto">
          <a:xfrm>
            <a:off x="3048000" y="3581400"/>
            <a:ext cx="0" cy="2590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27"/>
          <p:cNvSpPr>
            <a:spLocks noChangeShapeType="1"/>
          </p:cNvSpPr>
          <p:nvPr/>
        </p:nvSpPr>
        <p:spPr bwMode="auto">
          <a:xfrm>
            <a:off x="35052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28"/>
          <p:cNvSpPr>
            <a:spLocks noChangeShapeType="1"/>
          </p:cNvSpPr>
          <p:nvPr/>
        </p:nvSpPr>
        <p:spPr bwMode="auto">
          <a:xfrm>
            <a:off x="39624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29"/>
          <p:cNvSpPr>
            <a:spLocks noChangeShapeType="1"/>
          </p:cNvSpPr>
          <p:nvPr/>
        </p:nvSpPr>
        <p:spPr bwMode="auto">
          <a:xfrm>
            <a:off x="67056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30"/>
          <p:cNvSpPr>
            <a:spLocks noChangeShapeType="1"/>
          </p:cNvSpPr>
          <p:nvPr/>
        </p:nvSpPr>
        <p:spPr bwMode="auto">
          <a:xfrm>
            <a:off x="76200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Freeform 31"/>
          <p:cNvSpPr>
            <a:spLocks/>
          </p:cNvSpPr>
          <p:nvPr/>
        </p:nvSpPr>
        <p:spPr bwMode="auto">
          <a:xfrm>
            <a:off x="990600" y="28956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Freeform 32"/>
          <p:cNvSpPr>
            <a:spLocks/>
          </p:cNvSpPr>
          <p:nvPr/>
        </p:nvSpPr>
        <p:spPr bwMode="auto">
          <a:xfrm>
            <a:off x="3276600" y="28956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Freeform 33"/>
          <p:cNvSpPr>
            <a:spLocks/>
          </p:cNvSpPr>
          <p:nvPr/>
        </p:nvSpPr>
        <p:spPr bwMode="auto">
          <a:xfrm>
            <a:off x="5562600" y="28956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Freeform 34"/>
          <p:cNvSpPr>
            <a:spLocks/>
          </p:cNvSpPr>
          <p:nvPr/>
        </p:nvSpPr>
        <p:spPr bwMode="auto">
          <a:xfrm>
            <a:off x="1143000" y="4191000"/>
            <a:ext cx="7696200" cy="304800"/>
          </a:xfrm>
          <a:custGeom>
            <a:avLst/>
            <a:gdLst>
              <a:gd name="T0" fmla="*/ 0 w 4848"/>
              <a:gd name="T1" fmla="*/ 0 h 192"/>
              <a:gd name="T2" fmla="*/ 2147483647 w 4848"/>
              <a:gd name="T3" fmla="*/ 0 h 192"/>
              <a:gd name="T4" fmla="*/ 2147483647 w 4848"/>
              <a:gd name="T5" fmla="*/ 2147483647 h 192"/>
              <a:gd name="T6" fmla="*/ 2147483647 w 4848"/>
              <a:gd name="T7" fmla="*/ 2147483647 h 1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848" h="192">
                <a:moveTo>
                  <a:pt x="0" y="0"/>
                </a:moveTo>
                <a:lnTo>
                  <a:pt x="768" y="0"/>
                </a:lnTo>
                <a:lnTo>
                  <a:pt x="768" y="192"/>
                </a:lnTo>
                <a:lnTo>
                  <a:pt x="4848" y="19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Freeform 35"/>
          <p:cNvSpPr>
            <a:spLocks/>
          </p:cNvSpPr>
          <p:nvPr/>
        </p:nvSpPr>
        <p:spPr bwMode="auto">
          <a:xfrm>
            <a:off x="990600" y="4800600"/>
            <a:ext cx="7924800" cy="457200"/>
          </a:xfrm>
          <a:custGeom>
            <a:avLst/>
            <a:gdLst>
              <a:gd name="T0" fmla="*/ 0 w 4992"/>
              <a:gd name="T1" fmla="*/ 2147483647 h 288"/>
              <a:gd name="T2" fmla="*/ 2147483647 w 4992"/>
              <a:gd name="T3" fmla="*/ 2147483647 h 288"/>
              <a:gd name="T4" fmla="*/ 2147483647 w 4992"/>
              <a:gd name="T5" fmla="*/ 0 h 288"/>
              <a:gd name="T6" fmla="*/ 2147483647 w 4992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992" h="288">
                <a:moveTo>
                  <a:pt x="0" y="288"/>
                </a:moveTo>
                <a:lnTo>
                  <a:pt x="960" y="288"/>
                </a:lnTo>
                <a:lnTo>
                  <a:pt x="960" y="0"/>
                </a:lnTo>
                <a:lnTo>
                  <a:pt x="499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Freeform 36"/>
          <p:cNvSpPr>
            <a:spLocks/>
          </p:cNvSpPr>
          <p:nvPr/>
        </p:nvSpPr>
        <p:spPr bwMode="auto">
          <a:xfrm>
            <a:off x="1447800" y="28956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37"/>
          <p:cNvSpPr>
            <a:spLocks noChangeShapeType="1"/>
          </p:cNvSpPr>
          <p:nvPr/>
        </p:nvSpPr>
        <p:spPr bwMode="auto">
          <a:xfrm>
            <a:off x="44196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38"/>
          <p:cNvSpPr>
            <a:spLocks noChangeShapeType="1"/>
          </p:cNvSpPr>
          <p:nvPr/>
        </p:nvSpPr>
        <p:spPr bwMode="auto">
          <a:xfrm>
            <a:off x="48768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39"/>
          <p:cNvSpPr>
            <a:spLocks noChangeShapeType="1"/>
          </p:cNvSpPr>
          <p:nvPr/>
        </p:nvSpPr>
        <p:spPr bwMode="auto">
          <a:xfrm>
            <a:off x="53340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40"/>
          <p:cNvSpPr>
            <a:spLocks noChangeShapeType="1"/>
          </p:cNvSpPr>
          <p:nvPr/>
        </p:nvSpPr>
        <p:spPr bwMode="auto">
          <a:xfrm>
            <a:off x="5791200" y="3657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41"/>
          <p:cNvSpPr>
            <a:spLocks noChangeShapeType="1"/>
          </p:cNvSpPr>
          <p:nvPr/>
        </p:nvSpPr>
        <p:spPr bwMode="auto">
          <a:xfrm>
            <a:off x="6248400" y="37338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42"/>
          <p:cNvSpPr>
            <a:spLocks noChangeShapeType="1"/>
          </p:cNvSpPr>
          <p:nvPr/>
        </p:nvSpPr>
        <p:spPr bwMode="auto">
          <a:xfrm>
            <a:off x="71628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Line 43"/>
          <p:cNvSpPr>
            <a:spLocks noChangeShapeType="1"/>
          </p:cNvSpPr>
          <p:nvPr/>
        </p:nvSpPr>
        <p:spPr bwMode="auto">
          <a:xfrm>
            <a:off x="8077200" y="35814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2" name="Freeform 44"/>
          <p:cNvSpPr>
            <a:spLocks/>
          </p:cNvSpPr>
          <p:nvPr/>
        </p:nvSpPr>
        <p:spPr bwMode="auto">
          <a:xfrm>
            <a:off x="7848600" y="2895600"/>
            <a:ext cx="1143000" cy="838200"/>
          </a:xfrm>
          <a:custGeom>
            <a:avLst/>
            <a:gdLst>
              <a:gd name="T0" fmla="*/ 0 w 720"/>
              <a:gd name="T1" fmla="*/ 2147483647 h 528"/>
              <a:gd name="T2" fmla="*/ 2147483647 w 720"/>
              <a:gd name="T3" fmla="*/ 2147483647 h 528"/>
              <a:gd name="T4" fmla="*/ 2147483647 w 720"/>
              <a:gd name="T5" fmla="*/ 0 h 528"/>
              <a:gd name="T6" fmla="*/ 2147483647 w 720"/>
              <a:gd name="T7" fmla="*/ 0 h 528"/>
              <a:gd name="T8" fmla="*/ 2147483647 w 720"/>
              <a:gd name="T9" fmla="*/ 2147483647 h 528"/>
              <a:gd name="T10" fmla="*/ 2147483647 w 720"/>
              <a:gd name="T11" fmla="*/ 2147483647 h 528"/>
              <a:gd name="T12" fmla="*/ 2147483647 w 720"/>
              <a:gd name="T13" fmla="*/ 0 h 528"/>
              <a:gd name="T14" fmla="*/ 2147483647 w 720"/>
              <a:gd name="T15" fmla="*/ 0 h 52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2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80" y="528"/>
                </a:lnTo>
                <a:lnTo>
                  <a:pt x="480" y="0"/>
                </a:lnTo>
                <a:lnTo>
                  <a:pt x="72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45"/>
          <p:cNvSpPr>
            <a:spLocks noChangeShapeType="1"/>
          </p:cNvSpPr>
          <p:nvPr/>
        </p:nvSpPr>
        <p:spPr bwMode="auto">
          <a:xfrm>
            <a:off x="8610600" y="37338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Rectangle 47" descr="Paper bag"/>
          <p:cNvSpPr>
            <a:spLocks noChangeArrowheads="1"/>
          </p:cNvSpPr>
          <p:nvPr/>
        </p:nvSpPr>
        <p:spPr bwMode="auto">
          <a:xfrm>
            <a:off x="6595242" y="711994"/>
            <a:ext cx="1447800" cy="175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4605" name="Line 48"/>
          <p:cNvSpPr>
            <a:spLocks noChangeShapeType="1"/>
          </p:cNvSpPr>
          <p:nvPr/>
        </p:nvSpPr>
        <p:spPr bwMode="auto">
          <a:xfrm>
            <a:off x="5795142" y="940594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606" name="Oval 49" descr="Paper bag"/>
          <p:cNvSpPr>
            <a:spLocks noChangeArrowheads="1"/>
          </p:cNvSpPr>
          <p:nvPr/>
        </p:nvSpPr>
        <p:spPr bwMode="auto">
          <a:xfrm>
            <a:off x="6214242" y="1092994"/>
            <a:ext cx="1524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4607" name="Line 50"/>
          <p:cNvSpPr>
            <a:spLocks noChangeShapeType="1"/>
          </p:cNvSpPr>
          <p:nvPr/>
        </p:nvSpPr>
        <p:spPr bwMode="auto">
          <a:xfrm>
            <a:off x="6366642" y="1169194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608" name="Freeform 51" descr="Paper bag"/>
          <p:cNvSpPr>
            <a:spLocks/>
          </p:cNvSpPr>
          <p:nvPr/>
        </p:nvSpPr>
        <p:spPr bwMode="auto">
          <a:xfrm>
            <a:off x="5642742" y="483394"/>
            <a:ext cx="2705100" cy="609600"/>
          </a:xfrm>
          <a:custGeom>
            <a:avLst/>
            <a:gdLst>
              <a:gd name="T0" fmla="*/ 2147483647 w 1920"/>
              <a:gd name="T1" fmla="*/ 2147483647 h 384"/>
              <a:gd name="T2" fmla="*/ 0 w 1920"/>
              <a:gd name="T3" fmla="*/ 2147483647 h 384"/>
              <a:gd name="T4" fmla="*/ 0 w 1920"/>
              <a:gd name="T5" fmla="*/ 0 h 384"/>
              <a:gd name="T6" fmla="*/ 2147483647 w 1920"/>
              <a:gd name="T7" fmla="*/ 0 h 384"/>
              <a:gd name="T8" fmla="*/ 2147483647 w 1920"/>
              <a:gd name="T9" fmla="*/ 2147483647 h 384"/>
              <a:gd name="T10" fmla="*/ 2147483647 w 1920"/>
              <a:gd name="T11" fmla="*/ 2147483647 h 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0" h="384">
                <a:moveTo>
                  <a:pt x="96" y="384"/>
                </a:moveTo>
                <a:lnTo>
                  <a:pt x="0" y="384"/>
                </a:lnTo>
                <a:lnTo>
                  <a:pt x="0" y="0"/>
                </a:lnTo>
                <a:lnTo>
                  <a:pt x="1920" y="0"/>
                </a:lnTo>
                <a:lnTo>
                  <a:pt x="1920" y="288"/>
                </a:lnTo>
                <a:lnTo>
                  <a:pt x="1728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609" name="Text Box 52" descr="Paper bag"/>
          <p:cNvSpPr txBox="1">
            <a:spLocks noChangeArrowheads="1"/>
          </p:cNvSpPr>
          <p:nvPr/>
        </p:nvSpPr>
        <p:spPr bwMode="auto">
          <a:xfrm>
            <a:off x="8271642" y="940594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b="1" i="1">
                <a:latin typeface="Times New Roman" pitchFamily="18" charset="0"/>
              </a:rPr>
              <a:t>c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4610" name="Line 53"/>
          <p:cNvSpPr>
            <a:spLocks noChangeShapeType="1"/>
          </p:cNvSpPr>
          <p:nvPr/>
        </p:nvSpPr>
        <p:spPr bwMode="auto">
          <a:xfrm>
            <a:off x="5452242" y="2159794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611" name="Text Box 54" descr="Paper bag"/>
          <p:cNvSpPr txBox="1">
            <a:spLocks noChangeArrowheads="1"/>
          </p:cNvSpPr>
          <p:nvPr/>
        </p:nvSpPr>
        <p:spPr bwMode="auto">
          <a:xfrm>
            <a:off x="5031554" y="1743869"/>
            <a:ext cx="538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clk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4612" name="Freeform 55" descr="Paper bag"/>
          <p:cNvSpPr>
            <a:spLocks/>
          </p:cNvSpPr>
          <p:nvPr/>
        </p:nvSpPr>
        <p:spPr bwMode="auto">
          <a:xfrm>
            <a:off x="5604642" y="2464594"/>
            <a:ext cx="1905000" cy="304800"/>
          </a:xfrm>
          <a:custGeom>
            <a:avLst/>
            <a:gdLst>
              <a:gd name="T0" fmla="*/ 2147483647 w 1200"/>
              <a:gd name="T1" fmla="*/ 0 h 192"/>
              <a:gd name="T2" fmla="*/ 2147483647 w 1200"/>
              <a:gd name="T3" fmla="*/ 2147483647 h 192"/>
              <a:gd name="T4" fmla="*/ 0 w 1200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00" h="192">
                <a:moveTo>
                  <a:pt x="1200" y="0"/>
                </a:moveTo>
                <a:lnTo>
                  <a:pt x="1200" y="192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613" name="Text Box 56" descr="Paper bag"/>
          <p:cNvSpPr txBox="1">
            <a:spLocks noChangeArrowheads="1"/>
          </p:cNvSpPr>
          <p:nvPr/>
        </p:nvSpPr>
        <p:spPr bwMode="auto">
          <a:xfrm>
            <a:off x="5033142" y="2312194"/>
            <a:ext cx="776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reset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4614" name="Text Box 57" descr="Paper bag"/>
          <p:cNvSpPr txBox="1">
            <a:spLocks noChangeArrowheads="1"/>
          </p:cNvSpPr>
          <p:nvPr/>
        </p:nvSpPr>
        <p:spPr bwMode="auto">
          <a:xfrm>
            <a:off x="6546029" y="905669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D</a:t>
            </a:r>
          </a:p>
        </p:txBody>
      </p:sp>
      <p:sp>
        <p:nvSpPr>
          <p:cNvPr id="24615" name="Text Box 58" descr="Paper bag"/>
          <p:cNvSpPr txBox="1">
            <a:spLocks noChangeArrowheads="1"/>
          </p:cNvSpPr>
          <p:nvPr/>
        </p:nvSpPr>
        <p:spPr bwMode="auto">
          <a:xfrm>
            <a:off x="7384229" y="677069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Q</a:t>
            </a:r>
          </a:p>
        </p:txBody>
      </p:sp>
      <p:sp>
        <p:nvSpPr>
          <p:cNvPr id="24616" name="Text Box 59" descr="Paper bag"/>
          <p:cNvSpPr txBox="1">
            <a:spLocks noChangeArrowheads="1"/>
          </p:cNvSpPr>
          <p:nvPr/>
        </p:nvSpPr>
        <p:spPr bwMode="auto">
          <a:xfrm>
            <a:off x="6595242" y="1702594"/>
            <a:ext cx="91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Clock</a:t>
            </a:r>
          </a:p>
        </p:txBody>
      </p:sp>
      <p:sp>
        <p:nvSpPr>
          <p:cNvPr id="24617" name="Text Box 60" descr="Paper bag"/>
          <p:cNvSpPr txBox="1">
            <a:spLocks noChangeArrowheads="1"/>
          </p:cNvSpPr>
          <p:nvPr/>
        </p:nvSpPr>
        <p:spPr bwMode="auto">
          <a:xfrm>
            <a:off x="6981004" y="2048669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reset</a:t>
            </a:r>
          </a:p>
        </p:txBody>
      </p:sp>
      <p:sp>
        <p:nvSpPr>
          <p:cNvPr id="24618" name="Text Box 61" descr="Paper bag"/>
          <p:cNvSpPr txBox="1">
            <a:spLocks noChangeArrowheads="1"/>
          </p:cNvSpPr>
          <p:nvPr/>
        </p:nvSpPr>
        <p:spPr bwMode="auto">
          <a:xfrm>
            <a:off x="6299967" y="635794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 i="1">
                <a:latin typeface="Times New Roman" pitchFamily="18" charset="0"/>
              </a:rPr>
              <a:t>v</a:t>
            </a:r>
            <a:endParaRPr kumimoji="1" lang="en-US" altLang="zh-TW" sz="2400">
              <a:latin typeface="Times New Roman" pitchFamily="18" charset="0"/>
            </a:endParaRPr>
          </a:p>
        </p:txBody>
      </p:sp>
      <p:sp>
        <p:nvSpPr>
          <p:cNvPr id="24619" name="Freeform 63" descr="Paper bag"/>
          <p:cNvSpPr>
            <a:spLocks/>
          </p:cNvSpPr>
          <p:nvPr/>
        </p:nvSpPr>
        <p:spPr bwMode="auto">
          <a:xfrm>
            <a:off x="6557142" y="2007394"/>
            <a:ext cx="152400" cy="304800"/>
          </a:xfrm>
          <a:custGeom>
            <a:avLst/>
            <a:gdLst>
              <a:gd name="T0" fmla="*/ 0 w 96"/>
              <a:gd name="T1" fmla="*/ 0 h 192"/>
              <a:gd name="T2" fmla="*/ 2147483647 w 96"/>
              <a:gd name="T3" fmla="*/ 2147483647 h 192"/>
              <a:gd name="T4" fmla="*/ 0 w 96"/>
              <a:gd name="T5" fmla="*/ 2147483647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" h="192">
                <a:moveTo>
                  <a:pt x="0" y="0"/>
                </a:moveTo>
                <a:lnTo>
                  <a:pt x="96" y="96"/>
                </a:lnTo>
                <a:lnTo>
                  <a:pt x="0" y="19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4620" name="Freeform 64"/>
          <p:cNvSpPr>
            <a:spLocks/>
          </p:cNvSpPr>
          <p:nvPr/>
        </p:nvSpPr>
        <p:spPr bwMode="auto">
          <a:xfrm>
            <a:off x="5795142" y="991394"/>
            <a:ext cx="393700" cy="355600"/>
          </a:xfrm>
          <a:custGeom>
            <a:avLst/>
            <a:gdLst>
              <a:gd name="T0" fmla="*/ 0 w 248"/>
              <a:gd name="T1" fmla="*/ 2147483647 h 224"/>
              <a:gd name="T2" fmla="*/ 2147483647 w 248"/>
              <a:gd name="T3" fmla="*/ 2147483647 h 224"/>
              <a:gd name="T4" fmla="*/ 2147483647 w 248"/>
              <a:gd name="T5" fmla="*/ 2147483647 h 224"/>
              <a:gd name="T6" fmla="*/ 2147483647 w 248"/>
              <a:gd name="T7" fmla="*/ 2147483647 h 224"/>
              <a:gd name="T8" fmla="*/ 2147483647 w 248"/>
              <a:gd name="T9" fmla="*/ 2147483647 h 224"/>
              <a:gd name="T10" fmla="*/ 0 w 248"/>
              <a:gd name="T11" fmla="*/ 2147483647 h 22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48" h="224">
                <a:moveTo>
                  <a:pt x="0" y="16"/>
                </a:moveTo>
                <a:cubicBezTo>
                  <a:pt x="52" y="8"/>
                  <a:pt x="104" y="0"/>
                  <a:pt x="144" y="16"/>
                </a:cubicBezTo>
                <a:cubicBezTo>
                  <a:pt x="184" y="32"/>
                  <a:pt x="232" y="80"/>
                  <a:pt x="240" y="112"/>
                </a:cubicBezTo>
                <a:cubicBezTo>
                  <a:pt x="248" y="144"/>
                  <a:pt x="224" y="192"/>
                  <a:pt x="192" y="208"/>
                </a:cubicBezTo>
                <a:cubicBezTo>
                  <a:pt x="160" y="224"/>
                  <a:pt x="80" y="208"/>
                  <a:pt x="48" y="208"/>
                </a:cubicBezTo>
                <a:cubicBezTo>
                  <a:pt x="16" y="208"/>
                  <a:pt x="8" y="208"/>
                  <a:pt x="0" y="2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1" name="Line 65"/>
          <p:cNvSpPr>
            <a:spLocks noChangeShapeType="1"/>
          </p:cNvSpPr>
          <p:nvPr/>
        </p:nvSpPr>
        <p:spPr bwMode="auto">
          <a:xfrm>
            <a:off x="5414142" y="1245394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2" name="Text Box 66"/>
          <p:cNvSpPr txBox="1">
            <a:spLocks noChangeArrowheads="1"/>
          </p:cNvSpPr>
          <p:nvPr/>
        </p:nvSpPr>
        <p:spPr bwMode="auto">
          <a:xfrm>
            <a:off x="5017267" y="900907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eaLnBrk="1" hangingPunct="1"/>
            <a:r>
              <a:rPr kumimoji="1" lang="en-US" altLang="zh-HK"/>
              <a:t>a</a:t>
            </a:r>
            <a:endParaRPr kumimoji="1"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>
                <a:ea typeface="新細明體" pitchFamily="18" charset="-120"/>
              </a:rPr>
              <a:t>Use of </a:t>
            </a:r>
            <a:r>
              <a:rPr lang="en-US" altLang="zh-TW" dirty="0" smtClean="0">
                <a:ea typeface="新細明體" pitchFamily="18" charset="-120"/>
              </a:rPr>
              <a:t>modes : </a:t>
            </a:r>
            <a:r>
              <a:rPr lang="en-US" altLang="zh-TW" u="sng" dirty="0" err="1" smtClean="0">
                <a:ea typeface="新細明體" pitchFamily="18" charset="-120"/>
              </a:rPr>
              <a:t>inout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and </a:t>
            </a:r>
            <a:r>
              <a:rPr lang="en-US" altLang="zh-TW" u="sng" dirty="0">
                <a:ea typeface="新細明體" pitchFamily="18" charset="-120"/>
              </a:rPr>
              <a:t>buffer</a:t>
            </a:r>
            <a:r>
              <a:rPr lang="en-US" altLang="zh-TW" dirty="0">
                <a:ea typeface="新細明體" pitchFamily="18" charset="-120"/>
              </a:rPr>
              <a:t> in feedback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u="sng" smtClean="0">
                <a:ea typeface="PMingLiU" pitchFamily="18" charset="-120"/>
              </a:rPr>
              <a:t>Buffer</a:t>
            </a:r>
            <a:r>
              <a:rPr lang="en-US" altLang="zh-TW" smtClean="0">
                <a:ea typeface="PMingLiU" pitchFamily="18" charset="-120"/>
              </a:rPr>
              <a:t> can be read back</a:t>
            </a:r>
          </a:p>
          <a:p>
            <a:pPr eaLnBrk="1" hangingPunct="1"/>
            <a:r>
              <a:rPr lang="en-US" altLang="zh-TW" u="sng" smtClean="0">
                <a:ea typeface="PMingLiU" pitchFamily="18" charset="-120"/>
              </a:rPr>
              <a:t>inout</a:t>
            </a:r>
            <a:r>
              <a:rPr lang="en-US" altLang="zh-TW" smtClean="0">
                <a:ea typeface="PMingLiU" pitchFamily="18" charset="-120"/>
              </a:rPr>
              <a:t> allows for internal feedback, it can also read external signals. 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 </a:t>
            </a: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D83B1C11-D365-48B9-8CB9-27A32B532C45}" type="slidenum">
              <a:rPr lang="en-US" altLang="en-US" smtClean="0">
                <a:solidFill>
                  <a:srgbClr val="FFFFFF"/>
                </a:solidFill>
              </a:rPr>
              <a:pPr/>
              <a:t>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pic>
        <p:nvPicPr>
          <p:cNvPr id="25606" name="Picture 4" descr="sjj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676650"/>
            <a:ext cx="3810000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7" name="Text Box 5"/>
          <p:cNvSpPr txBox="1">
            <a:spLocks noChangeArrowheads="1"/>
          </p:cNvSpPr>
          <p:nvPr/>
        </p:nvSpPr>
        <p:spPr bwMode="auto">
          <a:xfrm>
            <a:off x="1752600" y="3752850"/>
            <a:ext cx="417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in</a:t>
            </a:r>
          </a:p>
        </p:txBody>
      </p:sp>
      <p:sp>
        <p:nvSpPr>
          <p:cNvPr id="25608" name="Text Box 6"/>
          <p:cNvSpPr txBox="1">
            <a:spLocks noChangeArrowheads="1"/>
          </p:cNvSpPr>
          <p:nvPr/>
        </p:nvSpPr>
        <p:spPr bwMode="auto">
          <a:xfrm>
            <a:off x="6477000" y="6419850"/>
            <a:ext cx="569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out</a:t>
            </a:r>
          </a:p>
        </p:txBody>
      </p:sp>
      <p:sp>
        <p:nvSpPr>
          <p:cNvPr id="25609" name="Text Box 7"/>
          <p:cNvSpPr txBox="1">
            <a:spLocks noChangeArrowheads="1"/>
          </p:cNvSpPr>
          <p:nvPr/>
        </p:nvSpPr>
        <p:spPr bwMode="auto">
          <a:xfrm>
            <a:off x="6324600" y="3829050"/>
            <a:ext cx="569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out</a:t>
            </a:r>
          </a:p>
        </p:txBody>
      </p:sp>
      <p:sp>
        <p:nvSpPr>
          <p:cNvPr id="25610" name="Text Box 8"/>
          <p:cNvSpPr txBox="1">
            <a:spLocks noChangeArrowheads="1"/>
          </p:cNvSpPr>
          <p:nvPr/>
        </p:nvSpPr>
        <p:spPr bwMode="auto">
          <a:xfrm>
            <a:off x="1752600" y="6115050"/>
            <a:ext cx="417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in</a:t>
            </a:r>
          </a:p>
        </p:txBody>
      </p:sp>
      <p:sp>
        <p:nvSpPr>
          <p:cNvPr id="25611" name="Text Box 9"/>
          <p:cNvSpPr txBox="1">
            <a:spLocks noChangeArrowheads="1"/>
          </p:cNvSpPr>
          <p:nvPr/>
        </p:nvSpPr>
        <p:spPr bwMode="auto">
          <a:xfrm>
            <a:off x="1752600" y="5276850"/>
            <a:ext cx="417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in</a:t>
            </a:r>
          </a:p>
        </p:txBody>
      </p:sp>
      <p:sp>
        <p:nvSpPr>
          <p:cNvPr id="25612" name="Text Box 10"/>
          <p:cNvSpPr txBox="1">
            <a:spLocks noChangeArrowheads="1"/>
          </p:cNvSpPr>
          <p:nvPr/>
        </p:nvSpPr>
        <p:spPr bwMode="auto">
          <a:xfrm>
            <a:off x="6353175" y="5276850"/>
            <a:ext cx="823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Inout</a:t>
            </a:r>
          </a:p>
        </p:txBody>
      </p:sp>
      <p:sp>
        <p:nvSpPr>
          <p:cNvPr id="25613" name="Text Box 11"/>
          <p:cNvSpPr txBox="1">
            <a:spLocks noChangeArrowheads="1"/>
          </p:cNvSpPr>
          <p:nvPr/>
        </p:nvSpPr>
        <p:spPr bwMode="auto">
          <a:xfrm>
            <a:off x="6299200" y="4591050"/>
            <a:ext cx="925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 eaLnBrk="1" hangingPunct="1"/>
            <a:r>
              <a:rPr kumimoji="1" lang="en-US" altLang="zh-TW" sz="2400">
                <a:latin typeface="Times New Roman" pitchFamily="18" charset="0"/>
              </a:rPr>
              <a:t>buffer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Contents: </a:t>
            </a:r>
            <a:br>
              <a:rPr lang="en-US" altLang="zh-TW">
                <a:ea typeface="新細明體" pitchFamily="18" charset="-120"/>
              </a:rPr>
            </a:br>
            <a:r>
              <a:rPr lang="en-US" altLang="zh-TW">
                <a:ea typeface="新細明體" pitchFamily="18" charset="-120"/>
              </a:rPr>
              <a:t>You will learn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Finite state machines FSMs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Feedback using signals or variables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Use of clocks, processes to make FSMs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Different types of Finite State Machines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Moore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Mealy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4CE16275-7ACE-4939-8344-5A5B97298445}" type="slidenum">
              <a:rPr lang="en-US" altLang="en-US" smtClean="0">
                <a:solidFill>
                  <a:srgbClr val="FFFFFF"/>
                </a:solidFill>
              </a:rPr>
              <a:pPr/>
              <a:t>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HK" sz="2700" smtClean="0">
                <a:ea typeface="PMingLiU" pitchFamily="18" charset="-120"/>
              </a:rPr>
              <a:t>Important</a:t>
            </a:r>
            <a:r>
              <a:rPr lang="en-US" altLang="zh-TW" sz="2700" smtClean="0">
                <a:ea typeface="PMingLiU" pitchFamily="18" charset="-120"/>
              </a:rPr>
              <a:t>: Feedback using signals and variables will give different results.</a:t>
            </a:r>
            <a:endParaRPr lang="en-US" altLang="zh-TW" sz="3600" smtClean="0">
              <a:ea typeface="PMingLiU" pitchFamily="18" charset="-12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Variable: A variable in a process can update many times.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PMingLiU" pitchFamily="18" charset="-120"/>
              </a:rPr>
              <a:t>Signal: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>
                <a:ea typeface="PMingLiU" pitchFamily="18" charset="-120"/>
              </a:rPr>
              <a:t>“&lt;= ”</a:t>
            </a:r>
            <a:r>
              <a:rPr lang="en-US" altLang="zh-TW" sz="2500" smtClean="0">
                <a:ea typeface="PMingLiU" pitchFamily="18" charset="-120"/>
              </a:rPr>
              <a:t> can be treated as a flip-flop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500" smtClean="0">
                <a:ea typeface="PMingLiU" pitchFamily="18" charset="-120"/>
              </a:rPr>
              <a:t>(left side of “&lt;= ” is output, right side of “&lt;= ” is input) , it only updates once when the process executes at the triggering clock edge.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500" smtClean="0">
                <a:ea typeface="PMingLiU" pitchFamily="18" charset="-120"/>
              </a:rPr>
              <a:t>When  a signal is assigned to different values by different statements in a process, only the last statement is effective.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zh-TW" sz="2500" smtClean="0">
              <a:ea typeface="PMingLiU" pitchFamily="18" charset="-120"/>
            </a:endParaRPr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857638D7-83CE-403C-B343-F66628C91D43}" type="slidenum">
              <a:rPr lang="en-US" altLang="en-US" smtClean="0">
                <a:solidFill>
                  <a:srgbClr val="FFFFFF"/>
                </a:solidFill>
              </a:rPr>
              <a:pPr/>
              <a:t>20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Inside a process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8925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PMingLiU" pitchFamily="18" charset="-120"/>
              </a:rPr>
              <a:t>Signals in a process: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PMingLiU" pitchFamily="18" charset="-120"/>
              </a:rPr>
              <a:t>Combination process=the process has </a:t>
            </a:r>
            <a:r>
              <a:rPr lang="en-US" altLang="zh-TW" u="sng" smtClean="0">
                <a:ea typeface="PMingLiU" pitchFamily="18" charset="-120"/>
              </a:rPr>
              <a:t>no clock edge detection</a:t>
            </a:r>
            <a:r>
              <a:rPr lang="en-US" altLang="zh-TW" smtClean="0">
                <a:ea typeface="PMingLiU" pitchFamily="18" charset="-120"/>
              </a:rPr>
              <a:t>: only the last assignment statement for that particular signal counts, the assignment is a combinational logic circuit.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PMingLiU" pitchFamily="18" charset="-120"/>
              </a:rPr>
              <a:t>Clocked process=the process </a:t>
            </a:r>
            <a:r>
              <a:rPr lang="en-US" altLang="zh-TW" u="sng" smtClean="0">
                <a:ea typeface="PMingLiU" pitchFamily="18" charset="-120"/>
              </a:rPr>
              <a:t>has clock edge detection</a:t>
            </a:r>
            <a:r>
              <a:rPr lang="en-US" altLang="zh-TW" smtClean="0">
                <a:ea typeface="PMingLiU" pitchFamily="18" charset="-120"/>
              </a:rPr>
              <a:t> (e.g. </a:t>
            </a:r>
            <a:r>
              <a:rPr lang="en-US" altLang="zh-TW" b="1" smtClean="0">
                <a:ea typeface="PMingLiU" pitchFamily="18" charset="-120"/>
              </a:rPr>
              <a:t>if rising_edge(</a:t>
            </a:r>
            <a:r>
              <a:rPr lang="en-US" altLang="zh-TW" b="1" i="1" smtClean="0">
                <a:ea typeface="PMingLiU" pitchFamily="18" charset="-120"/>
              </a:rPr>
              <a:t>clk</a:t>
            </a:r>
            <a:r>
              <a:rPr lang="en-US" altLang="zh-TW" b="1" smtClean="0">
                <a:ea typeface="PMingLiU" pitchFamily="18" charset="-120"/>
              </a:rPr>
              <a:t>)</a:t>
            </a:r>
            <a:r>
              <a:rPr lang="en-US" altLang="zh-TW" smtClean="0">
                <a:ea typeface="PMingLiU" pitchFamily="18" charset="-120"/>
              </a:rPr>
              <a:t> 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PMingLiU" pitchFamily="18" charset="-120"/>
              </a:rPr>
              <a:t>Signal assignment </a:t>
            </a:r>
            <a:r>
              <a:rPr lang="en-US" altLang="zh-TW" u="sng" smtClean="0">
                <a:ea typeface="PMingLiU" pitchFamily="18" charset="-120"/>
              </a:rPr>
              <a:t>before</a:t>
            </a:r>
            <a:r>
              <a:rPr lang="en-US" altLang="zh-TW" smtClean="0">
                <a:ea typeface="PMingLiU" pitchFamily="18" charset="-120"/>
              </a:rPr>
              <a:t> clock edge detection: same as  combination processes (same as above).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PMingLiU" pitchFamily="18" charset="-120"/>
              </a:rPr>
              <a:t>Assignment </a:t>
            </a:r>
            <a:r>
              <a:rPr lang="en-US" altLang="zh-TW" u="sng" smtClean="0">
                <a:ea typeface="PMingLiU" pitchFamily="18" charset="-120"/>
              </a:rPr>
              <a:t>after</a:t>
            </a:r>
            <a:r>
              <a:rPr lang="en-US" altLang="zh-TW" smtClean="0">
                <a:ea typeface="PMingLiU" pitchFamily="18" charset="-120"/>
              </a:rPr>
              <a:t> clock edge detection: the assignment is a flip-flop.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PMingLiU" pitchFamily="18" charset="-120"/>
              </a:rPr>
              <a:t>Variables in processes (only live in processes anyway): when all signals are stable, then use your old programming common sense. </a:t>
            </a:r>
            <a:r>
              <a:rPr lang="en-US" altLang="zh-TW" u="sng" smtClean="0">
                <a:ea typeface="PMingLiU" pitchFamily="18" charset="-120"/>
              </a:rPr>
              <a:t>Assignments take effect immediately.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A4A81F0B-9BDD-4F82-AC34-184DC162F4E6}" type="slidenum">
              <a:rPr lang="en-US" altLang="en-US" smtClean="0">
                <a:solidFill>
                  <a:srgbClr val="FFFFFF"/>
                </a:solidFill>
              </a:rPr>
              <a:pPr/>
              <a:t>21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53000" y="727501"/>
            <a:ext cx="3061800" cy="830997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 dirty="0">
                <a:solidFill>
                  <a:srgbClr val="FF0000"/>
                </a:solidFill>
                <a:ea typeface="新細明體" pitchFamily="18" charset="-120"/>
              </a:rPr>
              <a:t>The Trick!!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4" name="Rectangle 4"/>
          <p:cNvSpPr>
            <a:spLocks noGrp="1" noChangeArrowheads="1"/>
          </p:cNvSpPr>
          <p:nvPr>
            <p:ph type="ctr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HK" cap="none" smtClean="0">
                <a:ea typeface="PMingLiU" pitchFamily="18" charset="-120"/>
              </a:rPr>
              <a:t>EXAMPLE TO SHOW </a:t>
            </a:r>
            <a:endParaRPr lang="en-US" cap="none" smtClean="0"/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HK" smtClean="0">
                <a:solidFill>
                  <a:srgbClr val="57576E"/>
                </a:solidFill>
                <a:ea typeface="PMingLiU" pitchFamily="18" charset="-120"/>
              </a:rPr>
              <a:t>The difference between signal and variables in feedback processes</a:t>
            </a:r>
            <a:endParaRPr lang="en-US" altLang="en-US" smtClean="0">
              <a:solidFill>
                <a:srgbClr val="57576E"/>
              </a:solidFill>
            </a:endParaRPr>
          </a:p>
        </p:txBody>
      </p:sp>
      <p:sp>
        <p:nvSpPr>
          <p:cNvPr id="28676" name="Rectangle 10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28677" name="Rectangle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667729D1-C2DF-4845-B930-961DF3838A91}" type="slidenum">
              <a:rPr lang="en-US" altLang="en-US" smtClean="0">
                <a:solidFill>
                  <a:srgbClr val="FFFFFF"/>
                </a:solidFill>
              </a:rPr>
              <a:pPr/>
              <a:t>22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304800"/>
            <a:ext cx="7696200" cy="6324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process( S1, S2 )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variable V1, V2: BIT;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begin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V1 := ’1’; -- This sets the value of V1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V2 := ’1’; -- This sets the value of V2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S1 &lt;= ’1’; -- This assignment is the driver for S1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u="sng" smtClean="0">
                <a:ea typeface="PMingLiU" pitchFamily="18" charset="-120"/>
              </a:rPr>
              <a:t>S2 &lt;= ’1’; -- This has no effect because of the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-- assignment later in this process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S_OUT(1) &lt;= V1; -- Assigns ’1’, the value assigned above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S_OUT(2) &lt;= V2; -- Assigns ’1’, the value assigned above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S_OUT(3) &lt;= S1; -- Assigns ’1’, the value assigned above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u="sng" smtClean="0">
                <a:ea typeface="PMingLiU" pitchFamily="18" charset="-120"/>
              </a:rPr>
              <a:t>S_OUT(4) &lt;= S2; -- Assigns ’0’, the value assigned below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V1 := ’0’; -- This sets the new value of V1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V2 := ’0’; -- This sets the new value of V2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u="sng" smtClean="0">
                <a:ea typeface="PMingLiU" pitchFamily="18" charset="-120"/>
              </a:rPr>
              <a:t>S2 &lt;= ’0’; -- This assignment overrides the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-- previous one since it is the last assignment to this signal here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S_OUT(5) &lt;= V1; -- Assigns ’0’, the value assigned above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S_OUT(6) &lt;= V2; -- Assigns ’0’, the value assigned above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S_OUT(7) &lt;= S1; -- Assigns ’1’, the value assigned above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S_OUT(8) &lt;= S2; -- Assigns ’0’, the value assigned above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1800" smtClean="0">
                <a:ea typeface="PMingLiU" pitchFamily="18" charset="-120"/>
              </a:rPr>
              <a:t>end process;</a:t>
            </a: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B2937E2B-9CD8-46C6-85D3-FCE178825463}" type="slidenum">
              <a:rPr lang="en-US" altLang="en-US" smtClean="0">
                <a:solidFill>
                  <a:srgbClr val="FFFFFF"/>
                </a:solidFill>
              </a:rPr>
              <a:pPr/>
              <a:t>23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9702" name="Rectangle 4"/>
          <p:cNvSpPr>
            <a:spLocks noChangeArrowheads="1"/>
          </p:cNvSpPr>
          <p:nvPr/>
        </p:nvSpPr>
        <p:spPr bwMode="auto">
          <a:xfrm>
            <a:off x="301625" y="838200"/>
            <a:ext cx="7467600" cy="59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9703" name="TextBox 1"/>
          <p:cNvSpPr txBox="1">
            <a:spLocks noChangeArrowheads="1"/>
          </p:cNvSpPr>
          <p:nvPr/>
        </p:nvSpPr>
        <p:spPr bwMode="auto">
          <a:xfrm>
            <a:off x="4265613" y="279400"/>
            <a:ext cx="4878387" cy="1117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zh-TW"/>
              <a:t>(page 6-9 xilinx foundation4.2 vhdl reference)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signal S1, S2: BIT; --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signal S_OUT: BIT_VECTOR(1 to 8);</a:t>
            </a:r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533400"/>
            <a:ext cx="7620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zh-TW" sz="2200" smtClean="0">
                <a:ea typeface="PMingLiU" pitchFamily="18" charset="-120"/>
              </a:rPr>
              <a:t>(</a:t>
            </a:r>
            <a:r>
              <a:rPr lang="en-US" altLang="zh-TW" sz="2600" smtClean="0">
                <a:ea typeface="PMingLiU" pitchFamily="18" charset="-120"/>
              </a:rPr>
              <a:t>See VHDL reference manual version : chapter 6 [sequential statements]:  variable/signal assignment statements.</a:t>
            </a:r>
            <a:r>
              <a:rPr lang="en-US" altLang="zh-TW" sz="2200" smtClean="0">
                <a:ea typeface="PMingLiU" pitchFamily="18" charset="-120"/>
              </a:rPr>
              <a:t>)</a:t>
            </a:r>
            <a:endParaRPr lang="en-US" altLang="zh-TW" sz="2600" smtClean="0">
              <a:ea typeface="PMingLiU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600" smtClean="0">
                <a:ea typeface="PMingLiU" pitchFamily="18" charset="-120"/>
              </a:rPr>
              <a:t>signal S1, S2: BIT;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smtClean="0">
                <a:ea typeface="PMingLiU" pitchFamily="18" charset="-120"/>
              </a:rPr>
              <a:t>signal S_OUT: BIT_VECTOR(1 to 8);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smtClean="0">
                <a:ea typeface="PMingLiU" pitchFamily="18" charset="-120"/>
              </a:rPr>
              <a:t>. . 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smtClean="0">
                <a:ea typeface="PMingLiU" pitchFamily="18" charset="-120"/>
              </a:rPr>
              <a:t>process( S1, S2 )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smtClean="0">
                <a:ea typeface="PMingLiU" pitchFamily="18" charset="-120"/>
              </a:rPr>
              <a:t>variable V1, V2: BIT;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smtClean="0">
                <a:ea typeface="PMingLiU" pitchFamily="18" charset="-120"/>
              </a:rPr>
              <a:t>begin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smtClean="0">
                <a:ea typeface="PMingLiU" pitchFamily="18" charset="-120"/>
              </a:rPr>
              <a:t>V1 := ’1’; -- This sets the value of V1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smtClean="0">
                <a:ea typeface="PMingLiU" pitchFamily="18" charset="-120"/>
              </a:rPr>
              <a:t>V2 := ’1’; -- This sets the value of V2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smtClean="0">
                <a:ea typeface="PMingLiU" pitchFamily="18" charset="-120"/>
              </a:rPr>
              <a:t>S1 &lt;= ’1’; -- This assignment is driver for S1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600" u="sng" smtClean="0">
                <a:ea typeface="PMingLiU" pitchFamily="18" charset="-120"/>
              </a:rPr>
              <a:t>S2 &lt;= ’1’; </a:t>
            </a:r>
            <a:r>
              <a:rPr lang="en-US" altLang="zh-TW" sz="2600" smtClean="0">
                <a:ea typeface="PMingLiU" pitchFamily="18" charset="-120"/>
              </a:rPr>
              <a:t>-- This has no effect because of the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200" smtClean="0">
                <a:ea typeface="PMingLiU" pitchFamily="18" charset="-120"/>
              </a:rPr>
              <a:t>-- assignment later in this process</a:t>
            </a:r>
          </a:p>
        </p:txBody>
      </p:sp>
      <p:sp>
        <p:nvSpPr>
          <p:cNvPr id="3072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BEAEFE6D-54B9-4EF4-BCAE-F5960395851E}" type="slidenum">
              <a:rPr lang="en-US" altLang="en-US" smtClean="0">
                <a:solidFill>
                  <a:srgbClr val="FFFFFF"/>
                </a:solidFill>
              </a:rPr>
              <a:pPr/>
              <a:t>24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/>
          <a:lstStyle/>
          <a:p>
            <a:pPr eaLnBrk="1" hangingPunct="1"/>
            <a:endParaRPr lang="zh-TW" altLang="zh-TW" smtClean="0">
              <a:ea typeface="PMingLiU" pitchFamily="18" charset="-120"/>
            </a:endParaRP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S_OUT(1) &lt;= V1; -- is ’1’, the value assigned above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S_OUT(2) &lt;= V2; -- is ’1’, the value assigned above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S_OUT(3) &lt;= S1; -- is ’1’, the value assigned above</a:t>
            </a:r>
          </a:p>
          <a:p>
            <a:pPr eaLnBrk="1" hangingPunct="1"/>
            <a:r>
              <a:rPr lang="en-US" altLang="zh-TW" u="sng" smtClean="0">
                <a:ea typeface="PMingLiU" pitchFamily="18" charset="-120"/>
              </a:rPr>
              <a:t>S_OUT(4) &lt;= S2; </a:t>
            </a:r>
            <a:r>
              <a:rPr lang="en-US" altLang="zh-TW" smtClean="0">
                <a:ea typeface="PMingLiU" pitchFamily="18" charset="-120"/>
              </a:rPr>
              <a:t>-- is ’0’, the value assigned below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V1 := ’0’; -- This sets the new value of V1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V2 := ’0’; -- This sets the new value of V2</a:t>
            </a:r>
          </a:p>
          <a:p>
            <a:pPr eaLnBrk="1" hangingPunct="1"/>
            <a:r>
              <a:rPr lang="en-US" altLang="zh-TW" u="sng" smtClean="0">
                <a:ea typeface="PMingLiU" pitchFamily="18" charset="-120"/>
              </a:rPr>
              <a:t>S2 &lt;= ’0’;  </a:t>
            </a:r>
            <a:r>
              <a:rPr lang="en-US" altLang="zh-TW" smtClean="0">
                <a:ea typeface="PMingLiU" pitchFamily="18" charset="-120"/>
              </a:rPr>
              <a:t>-- This assignment overrides the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                 </a:t>
            </a:r>
            <a:r>
              <a:rPr lang="zh-TW" altLang="zh-TW" smtClean="0">
                <a:ea typeface="PMingLiU" pitchFamily="18" charset="-120"/>
              </a:rPr>
              <a:t>-- </a:t>
            </a:r>
            <a:r>
              <a:rPr lang="en-US" altLang="zh-TW" smtClean="0">
                <a:ea typeface="PMingLiU" pitchFamily="18" charset="-120"/>
              </a:rPr>
              <a:t>previous one since it is the last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                 -- assignment to this signal in this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                 -- process</a:t>
            </a:r>
          </a:p>
          <a:p>
            <a:pPr eaLnBrk="1" hangingPunct="1"/>
            <a:endParaRPr lang="en-US" altLang="zh-TW" smtClean="0">
              <a:ea typeface="PMingLiU" pitchFamily="18" charset="-120"/>
            </a:endParaRPr>
          </a:p>
        </p:txBody>
      </p:sp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D2E20F22-0922-45CF-BB6F-9B0B25F04585}" type="slidenum">
              <a:rPr lang="en-US" altLang="en-US" smtClean="0">
                <a:solidFill>
                  <a:srgbClr val="FFFFFF"/>
                </a:solidFill>
              </a:rPr>
              <a:pPr/>
              <a:t>25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096000"/>
          </a:xfrm>
        </p:spPr>
        <p:txBody>
          <a:bodyPr/>
          <a:lstStyle/>
          <a:p>
            <a:pPr eaLnBrk="1" hangingPunct="1"/>
            <a:endParaRPr lang="en-US" altLang="zh-TW" smtClean="0">
              <a:ea typeface="PMingLiU" pitchFamily="18" charset="-120"/>
            </a:endParaRP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S_OUT(5) &lt;= V1; -- is ’0’, the value assigned above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S_OUT(6) &lt;= V2; -- is ’0’, the value assigned above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S_OUT(7) &lt;= S1; -- is ’1’, the value assigned above</a:t>
            </a:r>
          </a:p>
          <a:p>
            <a:pPr eaLnBrk="1" hangingPunct="1"/>
            <a:r>
              <a:rPr lang="en-US" altLang="zh-TW" u="sng" smtClean="0">
                <a:ea typeface="PMingLiU" pitchFamily="18" charset="-120"/>
              </a:rPr>
              <a:t>S_OUT(8) &lt;= S2; </a:t>
            </a:r>
            <a:r>
              <a:rPr lang="en-US" altLang="zh-TW" smtClean="0">
                <a:ea typeface="PMingLiU" pitchFamily="18" charset="-120"/>
              </a:rPr>
              <a:t>-- is ’0’, the value assigned above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end process;</a:t>
            </a:r>
            <a:endParaRPr lang="en-US" altLang="zh-TW" sz="4800" smtClean="0">
              <a:ea typeface="PMingLiU" pitchFamily="18" charset="-120"/>
            </a:endParaRP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14D5A932-2E63-465E-92ED-314F7465378E}" type="slidenum">
              <a:rPr lang="en-US" altLang="en-US" smtClean="0">
                <a:solidFill>
                  <a:srgbClr val="FFFFFF"/>
                </a:solidFill>
              </a:rPr>
              <a:pPr/>
              <a:t>26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2300" smtClean="0">
                <a:ea typeface="PMingLiU" pitchFamily="18" charset="-120"/>
              </a:rPr>
              <a:t>Examples:</a:t>
            </a:r>
            <a:br>
              <a:rPr lang="en-US" altLang="zh-TW" sz="2300" smtClean="0">
                <a:ea typeface="PMingLiU" pitchFamily="18" charset="-120"/>
              </a:rPr>
            </a:br>
            <a:r>
              <a:rPr lang="en-US" altLang="zh-TW" sz="2300" smtClean="0">
                <a:ea typeface="PMingLiU" pitchFamily="18" charset="-120"/>
              </a:rPr>
              <a:t>signals and variables in process( )</a:t>
            </a:r>
            <a:r>
              <a:rPr lang="en-US" altLang="zh-TW" sz="1700" smtClean="0">
                <a:ea typeface="PMingLiU" pitchFamily="18" charset="-120"/>
              </a:rPr>
              <a:t/>
            </a:r>
            <a:br>
              <a:rPr lang="en-US" altLang="zh-TW" sz="1700" smtClean="0">
                <a:ea typeface="PMingLiU" pitchFamily="18" charset="-120"/>
              </a:rPr>
            </a:br>
            <a:r>
              <a:rPr lang="en-US" altLang="zh-TW" sz="1700" smtClean="0">
                <a:ea typeface="PMingLiU" pitchFamily="18" charset="-120"/>
              </a:rPr>
              <a:t>See Roth p.66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Process  --a variable can change value many times in a process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variable v1: integer :=1; </a:t>
            </a:r>
            <a:r>
              <a:rPr lang="en-US" altLang="zh-HK" sz="2000" smtClean="0">
                <a:ea typeface="PMingLiU" pitchFamily="18" charset="-120"/>
              </a:rPr>
              <a:t>--initialized to1</a:t>
            </a:r>
            <a:endParaRPr lang="en-US" altLang="zh-TW" sz="2000" smtClean="0">
              <a:ea typeface="PMingLiU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variable v2: integer :=2;</a:t>
            </a:r>
            <a:r>
              <a:rPr lang="en-US" altLang="zh-HK" sz="2000" smtClean="0">
                <a:ea typeface="PMingLiU" pitchFamily="18" charset="-120"/>
              </a:rPr>
              <a:t> --initialized to 2</a:t>
            </a:r>
            <a:endParaRPr lang="en-US" altLang="zh-TW" sz="2000" smtClean="0">
              <a:ea typeface="PMingLiU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variable v3: integer :=3;</a:t>
            </a:r>
            <a:r>
              <a:rPr lang="en-US" altLang="zh-HK" sz="2000" smtClean="0">
                <a:ea typeface="PMingLiU" pitchFamily="18" charset="-120"/>
              </a:rPr>
              <a:t>--iniltialized to 3</a:t>
            </a:r>
            <a:endParaRPr lang="en-US" altLang="zh-TW" sz="2000" smtClean="0">
              <a:ea typeface="PMingLiU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begin   wait on trigger;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--find results after clock edge--------------- t1    t2    t3    t4</a:t>
            </a:r>
          </a:p>
          <a:p>
            <a:pPr eaLnBrk="1" hangingPunct="1">
              <a:lnSpc>
                <a:spcPct val="80000"/>
              </a:lnSpc>
            </a:pPr>
            <a:endParaRPr lang="en-US" altLang="zh-TW" sz="2000" smtClean="0">
              <a:ea typeface="PMingLiU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v1:=v2+v3; -- after t1, now v1 = 2+3=5</a:t>
            </a:r>
            <a:r>
              <a:rPr lang="en-US" altLang="zh-HK" sz="2000" smtClean="0">
                <a:ea typeface="PMingLiU" pitchFamily="18" charset="-120"/>
              </a:rPr>
              <a:t>    5     </a:t>
            </a:r>
            <a:r>
              <a:rPr lang="en-US" altLang="zh-TW" sz="2000" smtClean="0">
                <a:ea typeface="PMingLiU" pitchFamily="18" charset="-120"/>
              </a:rPr>
              <a:t>1</a:t>
            </a:r>
            <a:r>
              <a:rPr lang="en-US" altLang="zh-HK" sz="2000" smtClean="0">
                <a:ea typeface="PMingLiU" pitchFamily="18" charset="-120"/>
              </a:rPr>
              <a:t>0   </a:t>
            </a:r>
            <a:r>
              <a:rPr lang="en-US" altLang="zh-TW" sz="2000" smtClean="0">
                <a:ea typeface="PMingLiU" pitchFamily="18" charset="-120"/>
              </a:rPr>
              <a:t>2</a:t>
            </a:r>
            <a:r>
              <a:rPr lang="en-US" altLang="zh-HK" sz="2000" smtClean="0">
                <a:ea typeface="PMingLiU" pitchFamily="18" charset="-120"/>
              </a:rPr>
              <a:t>0   </a:t>
            </a:r>
            <a:r>
              <a:rPr lang="en-US" altLang="zh-TW" sz="2000" smtClean="0">
                <a:ea typeface="PMingLiU" pitchFamily="18" charset="-120"/>
              </a:rPr>
              <a:t>4</a:t>
            </a:r>
            <a:r>
              <a:rPr lang="en-US" altLang="zh-HK" sz="2000" smtClean="0">
                <a:ea typeface="PMingLiU" pitchFamily="18" charset="-120"/>
              </a:rPr>
              <a:t>0   </a:t>
            </a:r>
            <a:endParaRPr lang="en-US" altLang="zh-TW" sz="2000" smtClean="0">
              <a:ea typeface="PMingLiU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v2:=v1;       -- after t1, now v2=5</a:t>
            </a:r>
            <a:r>
              <a:rPr lang="en-US" altLang="zh-HK" sz="2000" smtClean="0">
                <a:ea typeface="PMingLiU" pitchFamily="18" charset="-120"/>
              </a:rPr>
              <a:t>              5     </a:t>
            </a:r>
            <a:r>
              <a:rPr lang="en-US" altLang="zh-TW" sz="2000" smtClean="0">
                <a:ea typeface="PMingLiU" pitchFamily="18" charset="-120"/>
              </a:rPr>
              <a:t>1</a:t>
            </a:r>
            <a:r>
              <a:rPr lang="en-US" altLang="zh-HK" sz="2000" smtClean="0">
                <a:ea typeface="PMingLiU" pitchFamily="18" charset="-120"/>
              </a:rPr>
              <a:t>0   </a:t>
            </a:r>
            <a:r>
              <a:rPr lang="en-US" altLang="zh-TW" sz="2000" smtClean="0">
                <a:ea typeface="PMingLiU" pitchFamily="18" charset="-120"/>
              </a:rPr>
              <a:t>2</a:t>
            </a:r>
            <a:r>
              <a:rPr lang="en-US" altLang="zh-HK" sz="2000" smtClean="0">
                <a:ea typeface="PMingLiU" pitchFamily="18" charset="-120"/>
              </a:rPr>
              <a:t>0   </a:t>
            </a:r>
            <a:r>
              <a:rPr lang="en-US" altLang="zh-TW" sz="2000" smtClean="0">
                <a:ea typeface="PMingLiU" pitchFamily="18" charset="-120"/>
              </a:rPr>
              <a:t>4</a:t>
            </a:r>
            <a:r>
              <a:rPr lang="en-US" altLang="zh-HK" sz="2000" smtClean="0">
                <a:ea typeface="PMingLiU" pitchFamily="18" charset="-120"/>
              </a:rPr>
              <a:t>0</a:t>
            </a:r>
            <a:endParaRPr lang="en-US" altLang="zh-TW" sz="2000" smtClean="0">
              <a:ea typeface="PMingLiU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v3:=v2;       -- after t1, now v3=5</a:t>
            </a:r>
            <a:r>
              <a:rPr lang="en-US" altLang="zh-HK" sz="2000" smtClean="0">
                <a:ea typeface="PMingLiU" pitchFamily="18" charset="-120"/>
              </a:rPr>
              <a:t>              5     </a:t>
            </a:r>
            <a:r>
              <a:rPr lang="en-US" altLang="zh-TW" sz="2000" smtClean="0">
                <a:ea typeface="PMingLiU" pitchFamily="18" charset="-120"/>
              </a:rPr>
              <a:t>1</a:t>
            </a:r>
            <a:r>
              <a:rPr lang="en-US" altLang="zh-HK" sz="2000" smtClean="0">
                <a:ea typeface="PMingLiU" pitchFamily="18" charset="-120"/>
              </a:rPr>
              <a:t>0   </a:t>
            </a:r>
            <a:r>
              <a:rPr lang="en-US" altLang="zh-TW" sz="2000" smtClean="0">
                <a:ea typeface="PMingLiU" pitchFamily="18" charset="-120"/>
              </a:rPr>
              <a:t>2</a:t>
            </a:r>
            <a:r>
              <a:rPr lang="en-US" altLang="zh-HK" sz="2000" smtClean="0">
                <a:ea typeface="PMingLiU" pitchFamily="18" charset="-120"/>
              </a:rPr>
              <a:t>0   </a:t>
            </a:r>
            <a:r>
              <a:rPr lang="en-US" altLang="zh-TW" sz="2000" smtClean="0">
                <a:ea typeface="PMingLiU" pitchFamily="18" charset="-120"/>
              </a:rPr>
              <a:t>4</a:t>
            </a:r>
            <a:r>
              <a:rPr lang="en-US" altLang="zh-HK" sz="2000" smtClean="0">
                <a:ea typeface="PMingLiU" pitchFamily="18" charset="-120"/>
              </a:rPr>
              <a:t>0</a:t>
            </a:r>
            <a:endParaRPr lang="en-US" altLang="zh-TW" sz="2000" smtClean="0">
              <a:ea typeface="PMingLiU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sum&lt;=v1+v2+v3; </a:t>
            </a:r>
            <a:r>
              <a:rPr lang="en-US" altLang="zh-HK" sz="2000" smtClean="0">
                <a:ea typeface="PMingLiU" pitchFamily="18" charset="-120"/>
              </a:rPr>
              <a:t>                                   15    </a:t>
            </a:r>
            <a:r>
              <a:rPr lang="en-US" altLang="zh-TW" sz="2000" smtClean="0">
                <a:ea typeface="PMingLiU" pitchFamily="18" charset="-120"/>
              </a:rPr>
              <a:t>3</a:t>
            </a:r>
            <a:r>
              <a:rPr lang="en-US" altLang="zh-HK" sz="2000" smtClean="0">
                <a:ea typeface="PMingLiU" pitchFamily="18" charset="-120"/>
              </a:rPr>
              <a:t>0   </a:t>
            </a:r>
            <a:r>
              <a:rPr lang="en-US" altLang="zh-TW" sz="2000" smtClean="0">
                <a:ea typeface="PMingLiU" pitchFamily="18" charset="-120"/>
              </a:rPr>
              <a:t>60</a:t>
            </a:r>
            <a:r>
              <a:rPr lang="en-US" altLang="zh-HK" sz="2000" smtClean="0">
                <a:ea typeface="PMingLiU" pitchFamily="18" charset="-120"/>
              </a:rPr>
              <a:t>  </a:t>
            </a:r>
            <a:r>
              <a:rPr lang="en-US" altLang="zh-TW" sz="2000" smtClean="0">
                <a:ea typeface="PMingLiU" pitchFamily="18" charset="-120"/>
              </a:rPr>
              <a:t>12</a:t>
            </a:r>
            <a:r>
              <a:rPr lang="en-US" altLang="zh-HK" sz="2000" smtClean="0">
                <a:ea typeface="PMingLiU" pitchFamily="18" charset="-120"/>
              </a:rPr>
              <a:t>0</a:t>
            </a:r>
            <a:endParaRPr lang="en-US" altLang="zh-TW" sz="2000" smtClean="0">
              <a:ea typeface="PMingLiU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-- so sum=5+5+5=15 after the first trigger clock edge.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PMingLiU" pitchFamily="18" charset="-120"/>
              </a:rPr>
              <a:t>end process</a:t>
            </a:r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AD0A70E2-F33D-408F-8A1B-C2B99494F951}" type="slidenum">
              <a:rPr lang="en-US" altLang="en-US" smtClean="0">
                <a:solidFill>
                  <a:srgbClr val="FFFFFF"/>
                </a:solidFill>
              </a:rPr>
              <a:pPr/>
              <a:t>27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3798" name="Text Box 4"/>
          <p:cNvSpPr txBox="1">
            <a:spLocks noChangeArrowheads="1"/>
          </p:cNvSpPr>
          <p:nvPr/>
        </p:nvSpPr>
        <p:spPr bwMode="auto">
          <a:xfrm>
            <a:off x="5486400" y="2286000"/>
            <a:ext cx="2855913" cy="588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eaLnBrk="1" hangingPunct="1"/>
            <a:r>
              <a:rPr kumimoji="1" lang="en-US" altLang="zh-TW" sz="3200">
                <a:solidFill>
                  <a:srgbClr val="FF0000"/>
                </a:solidFill>
              </a:rPr>
              <a:t>Variables case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zh-TW">
                <a:ea typeface="新細明體" pitchFamily="18" charset="-120"/>
              </a:rPr>
              <a:t>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457200"/>
            <a:ext cx="7712075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HK" smtClean="0">
                <a:ea typeface="PMingLiU" pitchFamily="18" charset="-120"/>
              </a:rPr>
              <a:t>Exercise 5.4:</a:t>
            </a:r>
            <a:r>
              <a:rPr lang="en-US" altLang="zh-TW" smtClean="0">
                <a:ea typeface="PMingLiU" pitchFamily="18" charset="-120"/>
              </a:rPr>
              <a:t>Architecture sig_arc of example is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signal s1: integer:=1;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signal s2: integer:=2;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signal s3: integer:=3;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begin  -- t1 is just after the first </a:t>
            </a:r>
            <a:r>
              <a:rPr lang="en-US" altLang="zh-TW" sz="2800" i="1" smtClean="0">
                <a:ea typeface="PMingLiU" pitchFamily="18" charset="-120"/>
              </a:rPr>
              <a:t>clk edge</a:t>
            </a:r>
            <a:r>
              <a:rPr lang="en-US" altLang="zh-TW" sz="2800" smtClean="0">
                <a:ea typeface="PMingLiU" pitchFamily="18" charset="-120"/>
              </a:rPr>
              <a:t>, etc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PMingLiU" pitchFamily="18" charset="-120"/>
              </a:rPr>
              <a:t>process begin wait on </a:t>
            </a:r>
            <a:r>
              <a:rPr lang="en-US" altLang="zh-TW" i="1" smtClean="0">
                <a:ea typeface="PMingLiU" pitchFamily="18" charset="-120"/>
              </a:rPr>
              <a:t>clk</a:t>
            </a:r>
            <a:r>
              <a:rPr lang="en-US" altLang="zh-TW" smtClean="0">
                <a:ea typeface="PMingLiU" pitchFamily="18" charset="-120"/>
              </a:rPr>
              <a:t>;--             t1    t2    t3    t4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s1&lt;=s2+s3;     	-- s1=</a:t>
            </a:r>
            <a:r>
              <a:rPr lang="en-US" altLang="zh-HK" sz="2800" smtClean="0">
                <a:ea typeface="PMingLiU" pitchFamily="18" charset="-120"/>
              </a:rPr>
              <a:t> </a:t>
            </a:r>
            <a:endParaRPr lang="en-US" altLang="zh-TW" sz="2800" smtClean="0">
              <a:ea typeface="PMingLiU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s2&lt;=s1;           	-- s2=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s3&lt;=s2;           	-- s3=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sum&lt;=s1+s2+s3;--sum=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>
                <a:ea typeface="PMingLiU" pitchFamily="18" charset="-120"/>
              </a:rPr>
              <a:t>end process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PMingLiU" pitchFamily="18" charset="-120"/>
              </a:rPr>
              <a:t>end</a:t>
            </a:r>
            <a:endParaRPr lang="en-US" altLang="zh-TW" sz="2000" smtClean="0">
              <a:ea typeface="PMingLiU" pitchFamily="18" charset="-120"/>
            </a:endParaRPr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7CC61B6B-3640-4BDC-A6AA-C53806FF3078}" type="slidenum">
              <a:rPr lang="en-US" altLang="en-US" smtClean="0">
                <a:solidFill>
                  <a:srgbClr val="FFFFFF"/>
                </a:solidFill>
              </a:rPr>
              <a:pPr/>
              <a:t>28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4822" name="Text Box 66"/>
          <p:cNvSpPr txBox="1">
            <a:spLocks noChangeArrowheads="1"/>
          </p:cNvSpPr>
          <p:nvPr/>
        </p:nvSpPr>
        <p:spPr bwMode="auto">
          <a:xfrm>
            <a:off x="5470525" y="3773488"/>
            <a:ext cx="31400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eaLnBrk="1" hangingPunct="1"/>
            <a:endParaRPr kumimoji="1" lang="en-US" altLang="en-US"/>
          </a:p>
        </p:txBody>
      </p:sp>
      <p:sp>
        <p:nvSpPr>
          <p:cNvPr id="34823" name="Text Box 97"/>
          <p:cNvSpPr txBox="1">
            <a:spLocks noChangeArrowheads="1"/>
          </p:cNvSpPr>
          <p:nvPr/>
        </p:nvSpPr>
        <p:spPr bwMode="auto">
          <a:xfrm>
            <a:off x="5562600" y="3276600"/>
            <a:ext cx="2759075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eaLnBrk="1" hangingPunct="1"/>
            <a:endParaRPr kumimoji="1" lang="en-US" altLang="zh-HK"/>
          </a:p>
          <a:p>
            <a:pPr eaLnBrk="1" hangingPunct="1"/>
            <a:r>
              <a:rPr kumimoji="1" lang="en-US" altLang="zh-HK"/>
              <a:t>__      __       __      __</a:t>
            </a:r>
          </a:p>
          <a:p>
            <a:pPr eaLnBrk="1" hangingPunct="1"/>
            <a:endParaRPr kumimoji="1" lang="en-US" altLang="zh-HK"/>
          </a:p>
          <a:p>
            <a:pPr eaLnBrk="1" hangingPunct="1"/>
            <a:r>
              <a:rPr kumimoji="1" lang="en-US" altLang="zh-HK"/>
              <a:t>__      __       __      __</a:t>
            </a:r>
          </a:p>
          <a:p>
            <a:pPr eaLnBrk="1" hangingPunct="1"/>
            <a:endParaRPr kumimoji="1" lang="en-US" altLang="zh-HK"/>
          </a:p>
          <a:p>
            <a:pPr eaLnBrk="1" hangingPunct="1"/>
            <a:r>
              <a:rPr kumimoji="1" lang="en-US" altLang="zh-HK"/>
              <a:t>__      __       __      __</a:t>
            </a:r>
          </a:p>
          <a:p>
            <a:pPr eaLnBrk="1" hangingPunct="1"/>
            <a:endParaRPr kumimoji="1" lang="en-US" altLang="zh-HK"/>
          </a:p>
          <a:p>
            <a:pPr eaLnBrk="1" hangingPunct="1"/>
            <a:r>
              <a:rPr kumimoji="1" lang="en-US" altLang="zh-HK"/>
              <a:t>__      __       __      __</a:t>
            </a:r>
          </a:p>
          <a:p>
            <a:pPr eaLnBrk="1" hangingPunct="1"/>
            <a:endParaRPr kumimoji="1" lang="en-US" altLang="en-US"/>
          </a:p>
        </p:txBody>
      </p:sp>
      <p:sp>
        <p:nvSpPr>
          <p:cNvPr id="34824" name="Text Box 110"/>
          <p:cNvSpPr txBox="1">
            <a:spLocks noChangeArrowheads="1"/>
          </p:cNvSpPr>
          <p:nvPr/>
        </p:nvSpPr>
        <p:spPr bwMode="auto">
          <a:xfrm>
            <a:off x="5410200" y="1447800"/>
            <a:ext cx="2292350" cy="588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eaLnBrk="1" hangingPunct="1"/>
            <a:r>
              <a:rPr kumimoji="1" lang="en-US" altLang="zh-TW" sz="3200">
                <a:solidFill>
                  <a:schemeClr val="hlink"/>
                </a:solidFill>
              </a:rPr>
              <a:t>Signal case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>
                <a:ea typeface="新細明體" pitchFamily="18" charset="-120"/>
              </a:rPr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57200"/>
            <a:ext cx="7391400" cy="5638800"/>
          </a:xfrm>
        </p:spPr>
        <p:txBody>
          <a:bodyPr rtlCol="0">
            <a:normAutofit fontScale="92500" lnSpcReduction="20000"/>
          </a:bodyPr>
          <a:lstStyle/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library IEEE; -- successfully compiled and </a:t>
            </a:r>
            <a:r>
              <a:rPr lang="en-US" altLang="zh-TW" sz="1400" dirty="0" smtClean="0">
                <a:ea typeface="新細明體" pitchFamily="18" charset="-120"/>
              </a:rPr>
              <a:t>tested</a:t>
            </a:r>
            <a:r>
              <a:rPr lang="en-US" altLang="zh-TW" sz="1400" b="1" dirty="0" smtClean="0">
                <a:ea typeface="PMingLiU" pitchFamily="18" charset="-120"/>
              </a:rPr>
              <a:t>;--(syn. ok </a:t>
            </a:r>
            <a:r>
              <a:rPr lang="en-US" altLang="zh-TW" sz="1400" b="1" dirty="0" err="1">
                <a:ea typeface="PMingLiU" pitchFamily="18" charset="-120"/>
              </a:rPr>
              <a:t>Vivado</a:t>
            </a:r>
            <a:r>
              <a:rPr lang="en-US" altLang="zh-TW" sz="1400" b="1" dirty="0">
                <a:ea typeface="PMingLiU" pitchFamily="18" charset="-120"/>
              </a:rPr>
              <a:t> 2014.4 </a:t>
            </a:r>
            <a:r>
              <a:rPr lang="en-US" altLang="zh-TW" sz="1400" b="1" dirty="0" smtClean="0">
                <a:ea typeface="PMingLiU" pitchFamily="18" charset="-120"/>
              </a:rPr>
              <a:t>)</a:t>
            </a:r>
            <a:endParaRPr lang="en-US" altLang="zh-TW" sz="1400" b="1" dirty="0">
              <a:ea typeface="PMingLiU" pitchFamily="18" charset="-120"/>
            </a:endParaRP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 smtClean="0">
                <a:ea typeface="新細明體" pitchFamily="18" charset="-120"/>
              </a:rPr>
              <a:t>use </a:t>
            </a:r>
            <a:r>
              <a:rPr lang="en-US" altLang="zh-TW" sz="1400" dirty="0">
                <a:ea typeface="新細明體" pitchFamily="18" charset="-120"/>
              </a:rPr>
              <a:t>IEEE.STD_LOGIC_1164.all; -- so use reset to set them to </a:t>
            </a:r>
            <a:r>
              <a:rPr lang="en-US" altLang="zh-TW" sz="1400" dirty="0" err="1">
                <a:ea typeface="新細明體" pitchFamily="18" charset="-120"/>
              </a:rPr>
              <a:t>init</a:t>
            </a:r>
            <a:r>
              <a:rPr lang="en-US" altLang="zh-TW" sz="1400" dirty="0">
                <a:ea typeface="新細明體" pitchFamily="18" charset="-120"/>
              </a:rPr>
              <a:t> values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use </a:t>
            </a:r>
            <a:r>
              <a:rPr lang="en-US" altLang="zh-TW" sz="1400" dirty="0" err="1">
                <a:ea typeface="新細明體" pitchFamily="18" charset="-120"/>
              </a:rPr>
              <a:t>IEEE.std_logic_arith.all</a:t>
            </a:r>
            <a:r>
              <a:rPr lang="en-US" altLang="zh-TW" sz="1400" dirty="0">
                <a:ea typeface="新細明體" pitchFamily="18" charset="-120"/>
              </a:rPr>
              <a:t>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use </a:t>
            </a:r>
            <a:r>
              <a:rPr lang="en-US" altLang="zh-TW" sz="1400" dirty="0" err="1">
                <a:ea typeface="新細明體" pitchFamily="18" charset="-120"/>
              </a:rPr>
              <a:t>IEEE.std_logic_unsigned.all</a:t>
            </a:r>
            <a:r>
              <a:rPr lang="en-US" altLang="zh-TW" sz="1400" dirty="0">
                <a:ea typeface="新細明體" pitchFamily="18" charset="-120"/>
              </a:rPr>
              <a:t>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entity </a:t>
            </a:r>
            <a:r>
              <a:rPr lang="en-US" altLang="zh-TW" sz="1400" dirty="0" err="1">
                <a:ea typeface="新細明體" pitchFamily="18" charset="-120"/>
              </a:rPr>
              <a:t>some_entity</a:t>
            </a:r>
            <a:r>
              <a:rPr lang="en-US" altLang="zh-TW" sz="1400" dirty="0">
                <a:ea typeface="新細明體" pitchFamily="18" charset="-120"/>
              </a:rPr>
              <a:t> is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   port (  </a:t>
            </a:r>
            <a:r>
              <a:rPr lang="en-US" altLang="zh-TW" sz="1400" dirty="0" err="1">
                <a:ea typeface="新細明體" pitchFamily="18" charset="-120"/>
              </a:rPr>
              <a:t>clk</a:t>
            </a:r>
            <a:r>
              <a:rPr lang="en-US" altLang="zh-TW" sz="1400" dirty="0">
                <a:ea typeface="新細明體" pitchFamily="18" charset="-120"/>
              </a:rPr>
              <a:t> : in STD_LOGIC;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           reset : in STD_LOGIC;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           </a:t>
            </a:r>
            <a:r>
              <a:rPr lang="en-US" altLang="zh-TW" sz="1400" dirty="0" err="1">
                <a:ea typeface="新細明體" pitchFamily="18" charset="-120"/>
              </a:rPr>
              <a:t>sportsum</a:t>
            </a:r>
            <a:r>
              <a:rPr lang="en-US" altLang="zh-TW" sz="1400" dirty="0">
                <a:ea typeface="新細明體" pitchFamily="18" charset="-120"/>
              </a:rPr>
              <a:t>: out integer);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end </a:t>
            </a:r>
            <a:r>
              <a:rPr lang="en-US" altLang="zh-TW" sz="1400" dirty="0" err="1">
                <a:ea typeface="新細明體" pitchFamily="18" charset="-120"/>
              </a:rPr>
              <a:t>some_entity</a:t>
            </a:r>
            <a:r>
              <a:rPr lang="en-US" altLang="zh-TW" sz="1400" dirty="0">
                <a:ea typeface="新細明體" pitchFamily="18" charset="-120"/>
              </a:rPr>
              <a:t>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Architecture </a:t>
            </a:r>
            <a:r>
              <a:rPr lang="en-US" altLang="zh-TW" sz="1400" dirty="0" err="1">
                <a:ea typeface="新細明體" pitchFamily="18" charset="-120"/>
              </a:rPr>
              <a:t>sig_arc</a:t>
            </a:r>
            <a:r>
              <a:rPr lang="en-US" altLang="zh-TW" sz="1400" dirty="0">
                <a:ea typeface="新細明體" pitchFamily="18" charset="-120"/>
              </a:rPr>
              <a:t> of </a:t>
            </a:r>
            <a:r>
              <a:rPr lang="en-US" altLang="zh-TW" sz="1400" dirty="0" err="1">
                <a:ea typeface="新細明體" pitchFamily="18" charset="-120"/>
              </a:rPr>
              <a:t>some_entity</a:t>
            </a:r>
            <a:r>
              <a:rPr lang="en-US" altLang="zh-TW" sz="1400" dirty="0">
                <a:ea typeface="新細明體" pitchFamily="18" charset="-120"/>
              </a:rPr>
              <a:t> is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signal t1, t2, t3 : integer; -- In Xilinx, </a:t>
            </a:r>
            <a:r>
              <a:rPr lang="en-US" altLang="zh-TW" sz="1400" dirty="0" err="1">
                <a:ea typeface="新細明體" pitchFamily="18" charset="-120"/>
              </a:rPr>
              <a:t>ini</a:t>
            </a:r>
            <a:r>
              <a:rPr lang="en-US" altLang="zh-TW" sz="1400" dirty="0">
                <a:ea typeface="新細明體" pitchFamily="18" charset="-120"/>
              </a:rPr>
              <a:t>. Signals cannot be done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begin  -- t1 is just after the first </a:t>
            </a:r>
            <a:r>
              <a:rPr lang="en-US" altLang="zh-TW" sz="1400" dirty="0" err="1">
                <a:ea typeface="新細明體" pitchFamily="18" charset="-120"/>
              </a:rPr>
              <a:t>clk</a:t>
            </a:r>
            <a:r>
              <a:rPr lang="en-US" altLang="zh-TW" sz="1400" dirty="0">
                <a:ea typeface="新細明體" pitchFamily="18" charset="-120"/>
              </a:rPr>
              <a:t>, </a:t>
            </a:r>
            <a:r>
              <a:rPr lang="en-US" altLang="zh-TW" sz="1400" dirty="0" err="1">
                <a:ea typeface="新細明體" pitchFamily="18" charset="-120"/>
              </a:rPr>
              <a:t>etc</a:t>
            </a:r>
            <a:endParaRPr lang="en-US" altLang="zh-TW" sz="1400" dirty="0">
              <a:ea typeface="新細明體" pitchFamily="18" charset="-120"/>
            </a:endParaRP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--with </a:t>
            </a:r>
            <a:r>
              <a:rPr lang="en-US" altLang="zh-TW" sz="1400" dirty="0" err="1">
                <a:ea typeface="新細明體" pitchFamily="18" charset="-120"/>
              </a:rPr>
              <a:t>clk</a:t>
            </a:r>
            <a:r>
              <a:rPr lang="en-US" altLang="zh-TW" sz="1400" dirty="0">
                <a:ea typeface="新細明體" pitchFamily="18" charset="-120"/>
              </a:rPr>
              <a:t>, without </a:t>
            </a:r>
            <a:r>
              <a:rPr lang="en-US" altLang="zh-TW" sz="1400" dirty="0" err="1">
                <a:ea typeface="新細明體" pitchFamily="18" charset="-120"/>
              </a:rPr>
              <a:t>clk</a:t>
            </a:r>
            <a:r>
              <a:rPr lang="en-US" altLang="zh-TW" sz="1400" dirty="0">
                <a:ea typeface="新細明體" pitchFamily="18" charset="-120"/>
              </a:rPr>
              <a:t>, with s1234, in </a:t>
            </a:r>
            <a:r>
              <a:rPr lang="en-US" altLang="zh-TW" sz="1400" dirty="0" err="1">
                <a:ea typeface="新細明體" pitchFamily="18" charset="-120"/>
              </a:rPr>
              <a:t>sen.</a:t>
            </a:r>
            <a:r>
              <a:rPr lang="en-US" altLang="zh-TW" sz="1400" dirty="0">
                <a:ea typeface="新細明體" pitchFamily="18" charset="-120"/>
              </a:rPr>
              <a:t> list or not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process(</a:t>
            </a:r>
            <a:r>
              <a:rPr lang="en-US" altLang="zh-TW" sz="1400" dirty="0" err="1">
                <a:ea typeface="新細明體" pitchFamily="18" charset="-120"/>
              </a:rPr>
              <a:t>clk,reset</a:t>
            </a:r>
            <a:r>
              <a:rPr lang="en-US" altLang="zh-TW" sz="1400" dirty="0">
                <a:ea typeface="新細明體" pitchFamily="18" charset="-120"/>
              </a:rPr>
              <a:t>) -- clocked process, syn. input can be in or not in the sensitivity list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 -- begin wait on </a:t>
            </a:r>
            <a:r>
              <a:rPr lang="en-US" altLang="zh-TW" sz="1400" dirty="0" err="1">
                <a:ea typeface="新細明體" pitchFamily="18" charset="-120"/>
              </a:rPr>
              <a:t>clk</a:t>
            </a:r>
            <a:r>
              <a:rPr lang="en-US" altLang="zh-TW" sz="1400" dirty="0">
                <a:ea typeface="新細明體" pitchFamily="18" charset="-120"/>
              </a:rPr>
              <a:t>;-- t1    t2    t3    t4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begin if reset = '1’ then -- use reset to set them to </a:t>
            </a:r>
            <a:r>
              <a:rPr lang="en-US" altLang="zh-TW" sz="1400" dirty="0" err="1">
                <a:ea typeface="新細明體" pitchFamily="18" charset="-120"/>
              </a:rPr>
              <a:t>init</a:t>
            </a:r>
            <a:r>
              <a:rPr lang="en-US" altLang="zh-TW" sz="1400" dirty="0">
                <a:ea typeface="新細明體" pitchFamily="18" charset="-120"/>
              </a:rPr>
              <a:t> values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  t1 &lt;= 1;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  t2 &lt;= 2;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  t3 &lt;= 3;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</a:t>
            </a:r>
            <a:r>
              <a:rPr lang="en-US" altLang="zh-TW" sz="1400" dirty="0" err="1">
                <a:ea typeface="新細明體" pitchFamily="18" charset="-120"/>
              </a:rPr>
              <a:t>sportsum</a:t>
            </a:r>
            <a:r>
              <a:rPr lang="en-US" altLang="zh-TW" sz="1400" dirty="0">
                <a:ea typeface="新細明體" pitchFamily="18" charset="-120"/>
              </a:rPr>
              <a:t> &lt;= 0;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 err="1">
                <a:ea typeface="新細明體" pitchFamily="18" charset="-120"/>
              </a:rPr>
              <a:t>elsif</a:t>
            </a:r>
            <a:r>
              <a:rPr lang="en-US" altLang="zh-TW" sz="1400" dirty="0">
                <a:ea typeface="新細明體" pitchFamily="18" charset="-120"/>
              </a:rPr>
              <a:t> </a:t>
            </a:r>
            <a:r>
              <a:rPr lang="en-US" altLang="zh-TW" sz="1400" dirty="0" err="1">
                <a:ea typeface="新細明體" pitchFamily="18" charset="-120"/>
              </a:rPr>
              <a:t>clk</a:t>
            </a:r>
            <a:r>
              <a:rPr lang="en-US" altLang="zh-TW" sz="1400" dirty="0">
                <a:ea typeface="新細明體" pitchFamily="18" charset="-120"/>
              </a:rPr>
              <a:t>='1' and </a:t>
            </a:r>
            <a:r>
              <a:rPr lang="en-US" altLang="zh-TW" sz="1400" dirty="0" err="1">
                <a:ea typeface="新細明體" pitchFamily="18" charset="-120"/>
              </a:rPr>
              <a:t>clk'event</a:t>
            </a:r>
            <a:r>
              <a:rPr lang="en-US" altLang="zh-TW" sz="1400" dirty="0">
                <a:ea typeface="新細明體" pitchFamily="18" charset="-120"/>
              </a:rPr>
              <a:t> then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  t1&lt;=t2+t3;         -- s1=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  t2&lt;=t1;               --s2= 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  t3&lt;=t2;               --s3=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  </a:t>
            </a:r>
            <a:r>
              <a:rPr lang="en-US" altLang="zh-TW" sz="1400" dirty="0" err="1">
                <a:ea typeface="新細明體" pitchFamily="18" charset="-120"/>
              </a:rPr>
              <a:t>sportsum</a:t>
            </a:r>
            <a:r>
              <a:rPr lang="en-US" altLang="zh-TW" sz="1400" dirty="0">
                <a:ea typeface="新細明體" pitchFamily="18" charset="-120"/>
              </a:rPr>
              <a:t> &lt;= t1+t2+t3; -- sum= 6, 8, 9, 14 after each clock edge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end if; end process;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1400" dirty="0">
                <a:ea typeface="新細明體" pitchFamily="18" charset="-120"/>
              </a:rPr>
              <a:t>end </a:t>
            </a:r>
            <a:r>
              <a:rPr lang="en-US" altLang="zh-TW" sz="1400" dirty="0" err="1">
                <a:ea typeface="新細明體" pitchFamily="18" charset="-120"/>
              </a:rPr>
              <a:t>sig_arc</a:t>
            </a:r>
            <a:r>
              <a:rPr lang="en-US" altLang="zh-TW" sz="1400" dirty="0">
                <a:ea typeface="新細明體" pitchFamily="18" charset="-120"/>
              </a:rPr>
              <a:t>;</a:t>
            </a:r>
          </a:p>
        </p:txBody>
      </p:sp>
      <p:sp>
        <p:nvSpPr>
          <p:cNvPr id="3584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358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55B5B3DB-C7B6-46EE-90F3-5DDE12088E14}" type="slidenum">
              <a:rPr lang="en-US" altLang="en-US" smtClean="0">
                <a:solidFill>
                  <a:srgbClr val="FFFFFF"/>
                </a:solidFill>
              </a:rPr>
              <a:pPr/>
              <a:t>29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Finite State machines FSM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A system jumps from one state to the next within a pool of finite states  upon clock edges and input transitions. (traffic light, digital watch, CPU). </a:t>
            </a:r>
          </a:p>
          <a:p>
            <a:pPr eaLnBrk="1" hangingPunct="1">
              <a:buFont typeface="Wingdings" pitchFamily="2" charset="2"/>
              <a:buNone/>
            </a:pPr>
            <a:endParaRPr lang="en-US" altLang="zh-TW" smtClean="0">
              <a:ea typeface="PMingLiU" pitchFamily="18" charset="-120"/>
            </a:endParaRP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DF63393F-F7A4-4CBD-82AF-CAE50E27345A}" type="slidenum">
              <a:rPr lang="en-US" altLang="en-US" smtClean="0">
                <a:solidFill>
                  <a:srgbClr val="FFFFFF"/>
                </a:solidFill>
              </a:rPr>
              <a:pPr/>
              <a:t>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381000"/>
            <a:ext cx="7467600" cy="5715000"/>
          </a:xfrm>
        </p:spPr>
        <p:txBody>
          <a:bodyPr rtlCol="0">
            <a:normAutofit fontScale="92500" lnSpcReduction="20000"/>
          </a:bodyPr>
          <a:lstStyle/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Exercise 5.5: architecture example of </a:t>
            </a:r>
            <a:r>
              <a:rPr lang="en-US" altLang="zh-TW" sz="2000" dirty="0" err="1">
                <a:ea typeface="新細明體" pitchFamily="18" charset="-120"/>
              </a:rPr>
              <a:t>some_entity</a:t>
            </a:r>
            <a:r>
              <a:rPr lang="en-US" altLang="zh-TW" sz="2000" dirty="0">
                <a:ea typeface="新細明體" pitchFamily="18" charset="-120"/>
              </a:rPr>
              <a:t> is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signal con1: </a:t>
            </a:r>
            <a:r>
              <a:rPr lang="en-US" altLang="zh-TW" sz="2000" dirty="0" err="1">
                <a:ea typeface="新細明體" pitchFamily="18" charset="-120"/>
              </a:rPr>
              <a:t>std_logic</a:t>
            </a:r>
            <a:r>
              <a:rPr lang="en-US" altLang="zh-TW" sz="2000" dirty="0">
                <a:ea typeface="新細明體" pitchFamily="18" charset="-120"/>
              </a:rPr>
              <a:t>; -- b is global, bit is a VHDL type 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  begin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  process(</a:t>
            </a:r>
            <a:r>
              <a:rPr lang="en-US" altLang="zh-TW" sz="2000" dirty="0" err="1">
                <a:ea typeface="新細明體" pitchFamily="18" charset="-120"/>
              </a:rPr>
              <a:t>clk,reset</a:t>
            </a:r>
            <a:r>
              <a:rPr lang="en-US" altLang="zh-TW" sz="2000" dirty="0">
                <a:ea typeface="新細明體" pitchFamily="18" charset="-120"/>
              </a:rPr>
              <a:t>)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  variable v1: </a:t>
            </a:r>
            <a:r>
              <a:rPr lang="en-US" altLang="zh-TW" sz="2000" dirty="0" err="1">
                <a:ea typeface="新細明體" pitchFamily="18" charset="-120"/>
              </a:rPr>
              <a:t>std_logic</a:t>
            </a:r>
            <a:r>
              <a:rPr lang="en-US" altLang="zh-TW" sz="2000" dirty="0">
                <a:ea typeface="新細明體" pitchFamily="18" charset="-120"/>
              </a:rPr>
              <a:t>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  begin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	if reset = '1' then out1 &lt;= '0'; out2&lt;='0'; out3&lt;='0';con1&lt;='1';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	</a:t>
            </a:r>
            <a:r>
              <a:rPr lang="en-US" altLang="zh-TW" sz="2000" dirty="0" err="1">
                <a:ea typeface="新細明體" pitchFamily="18" charset="-120"/>
              </a:rPr>
              <a:t>elsif</a:t>
            </a:r>
            <a:r>
              <a:rPr lang="en-US" altLang="zh-TW" sz="2000" dirty="0">
                <a:ea typeface="新細明體" pitchFamily="18" charset="-120"/>
              </a:rPr>
              <a:t> </a:t>
            </a:r>
            <a:r>
              <a:rPr lang="en-US" altLang="zh-TW" sz="2000" dirty="0" err="1">
                <a:ea typeface="新細明體" pitchFamily="18" charset="-120"/>
              </a:rPr>
              <a:t>rising_edge</a:t>
            </a:r>
            <a:r>
              <a:rPr lang="en-US" altLang="zh-TW" sz="2000" dirty="0">
                <a:ea typeface="新細明體" pitchFamily="18" charset="-120"/>
              </a:rPr>
              <a:t>(</a:t>
            </a:r>
            <a:r>
              <a:rPr lang="en-US" altLang="zh-TW" sz="2000" dirty="0" err="1">
                <a:ea typeface="新細明體" pitchFamily="18" charset="-120"/>
              </a:rPr>
              <a:t>clk</a:t>
            </a:r>
            <a:r>
              <a:rPr lang="en-US" altLang="zh-TW" sz="2000" dirty="0">
                <a:ea typeface="新細明體" pitchFamily="18" charset="-120"/>
              </a:rPr>
              <a:t>)  then    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  ---case 1 ----- direct feedback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                out1&lt;= not(in1 and out1); -- out1 is immediate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 ---case 2 ----- feedback using signal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            con1&lt;= not(in1 and out2);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            out2&lt;= con1; -- out2 is delayed hence lower frequency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---case 3 ----- feedback using variable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                 v1:=not(in1 and out3); -- out3 is immediate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                 out3 &lt;= v1;</a:t>
            </a:r>
          </a:p>
          <a:p>
            <a:pPr marL="182880" indent="-182880" eaLnBrk="1" fontAlgn="auto" hangingPunct="1">
              <a:spcAft>
                <a:spcPts val="0"/>
              </a:spcAft>
              <a:defRPr/>
            </a:pPr>
            <a:r>
              <a:rPr lang="en-US" altLang="zh-TW" sz="2000" dirty="0">
                <a:ea typeface="新細明體" pitchFamily="18" charset="-120"/>
              </a:rPr>
              <a:t>	end if;  end process;  end example; -- synthesized</a:t>
            </a:r>
            <a:r>
              <a:rPr lang="en-US" altLang="zh-TW" sz="6000" dirty="0">
                <a:ea typeface="新細明體" pitchFamily="18" charset="-120"/>
              </a:rPr>
              <a:t> </a:t>
            </a:r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378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D692C30A-18EC-4F8F-AB3D-E94F1FD5657F}" type="slidenum">
              <a:rPr lang="en-US" altLang="en-US" smtClean="0">
                <a:solidFill>
                  <a:srgbClr val="FFFFFF"/>
                </a:solidFill>
              </a:rPr>
              <a:pPr/>
              <a:t>30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7894" name="TextBox 1"/>
          <p:cNvSpPr txBox="1">
            <a:spLocks noChangeArrowheads="1"/>
          </p:cNvSpPr>
          <p:nvPr/>
        </p:nvSpPr>
        <p:spPr bwMode="auto">
          <a:xfrm>
            <a:off x="4724400" y="1219200"/>
            <a:ext cx="3805238" cy="6461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/>
              <a:t>Plot result.</a:t>
            </a:r>
          </a:p>
          <a:p>
            <a:r>
              <a:rPr lang="en-US" altLang="en-US"/>
              <a:t>Try this in lab and explain the result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HK" sz="3400" dirty="0">
                <a:solidFill>
                  <a:srgbClr val="FF0000"/>
                </a:solidFill>
                <a:ea typeface="新細明體" pitchFamily="18" charset="-120"/>
              </a:rPr>
              <a:t/>
            </a:r>
            <a:br>
              <a:rPr lang="en-US" altLang="zh-HK" sz="3400" dirty="0">
                <a:solidFill>
                  <a:srgbClr val="FF0000"/>
                </a:solidFill>
                <a:ea typeface="新細明體" pitchFamily="18" charset="-120"/>
              </a:rPr>
            </a:br>
            <a:r>
              <a:rPr lang="en-US" altLang="zh-HK" sz="3400" smtClean="0">
                <a:ea typeface="新細明體" pitchFamily="18" charset="-120"/>
              </a:rPr>
              <a:t>Worksheet </a:t>
            </a:r>
            <a:r>
              <a:rPr lang="en-US" altLang="zh-TW" sz="3400" smtClean="0">
                <a:ea typeface="新細明體" pitchFamily="18" charset="-120"/>
              </a:rPr>
              <a:t>5</a:t>
            </a:r>
            <a:r>
              <a:rPr lang="en-US" altLang="zh-HK" sz="3400" smtClean="0">
                <a:ea typeface="新細明體" pitchFamily="18" charset="-120"/>
              </a:rPr>
              <a:t>.5</a:t>
            </a:r>
            <a:endParaRPr lang="en-US" sz="3400" dirty="0"/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38916" name="Text Box 24"/>
          <p:cNvSpPr txBox="1">
            <a:spLocks noChangeArrowheads="1"/>
          </p:cNvSpPr>
          <p:nvPr/>
        </p:nvSpPr>
        <p:spPr bwMode="auto">
          <a:xfrm>
            <a:off x="60325" y="990600"/>
            <a:ext cx="930275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eaLnBrk="1" hangingPunct="1"/>
            <a:endParaRPr kumimoji="1" lang="en-US" altLang="zh-HK">
              <a:solidFill>
                <a:srgbClr val="292934"/>
              </a:solidFill>
              <a:cs typeface="Arial" pitchFamily="34" charset="0"/>
            </a:endParaRPr>
          </a:p>
          <a:p>
            <a:pPr eaLnBrk="1" hangingPunct="1"/>
            <a:endParaRPr kumimoji="1" lang="en-US" altLang="zh-HK">
              <a:solidFill>
                <a:srgbClr val="292934"/>
              </a:solidFill>
              <a:cs typeface="Arial" pitchFamily="34" charset="0"/>
            </a:endParaRPr>
          </a:p>
          <a:p>
            <a:pPr eaLnBrk="1" hangingPunct="1"/>
            <a:endParaRPr kumimoji="1" lang="en-US" altLang="zh-HK">
              <a:solidFill>
                <a:srgbClr val="292934"/>
              </a:solidFill>
              <a:cs typeface="Arial" pitchFamily="34" charset="0"/>
            </a:endParaRPr>
          </a:p>
          <a:p>
            <a:pPr eaLnBrk="1" hangingPunct="1"/>
            <a:r>
              <a:rPr kumimoji="1" lang="en-US" altLang="zh-HK">
                <a:solidFill>
                  <a:srgbClr val="292934"/>
                </a:solidFill>
                <a:cs typeface="Arial" pitchFamily="34" charset="0"/>
              </a:rPr>
              <a:t>Clock</a:t>
            </a:r>
          </a:p>
          <a:p>
            <a:pPr eaLnBrk="1" hangingPunct="1"/>
            <a:endParaRPr kumimoji="1" lang="en-US" altLang="zh-HK">
              <a:solidFill>
                <a:srgbClr val="292934"/>
              </a:solidFill>
              <a:cs typeface="Arial" pitchFamily="34" charset="0"/>
            </a:endParaRPr>
          </a:p>
          <a:p>
            <a:pPr eaLnBrk="1" hangingPunct="1"/>
            <a:endParaRPr kumimoji="1" lang="en-US" altLang="zh-HK">
              <a:solidFill>
                <a:srgbClr val="292934"/>
              </a:solidFill>
              <a:cs typeface="Arial" pitchFamily="34" charset="0"/>
            </a:endParaRPr>
          </a:p>
          <a:p>
            <a:pPr eaLnBrk="1" hangingPunct="1"/>
            <a:r>
              <a:rPr kumimoji="1" lang="en-US" altLang="zh-HK">
                <a:solidFill>
                  <a:srgbClr val="292934"/>
                </a:solidFill>
                <a:cs typeface="Arial" pitchFamily="34" charset="0"/>
              </a:rPr>
              <a:t>Reset</a:t>
            </a:r>
          </a:p>
          <a:p>
            <a:pPr eaLnBrk="1" hangingPunct="1"/>
            <a:endParaRPr kumimoji="1" lang="en-US" altLang="zh-HK">
              <a:solidFill>
                <a:srgbClr val="292934"/>
              </a:solidFill>
              <a:cs typeface="Arial" pitchFamily="34" charset="0"/>
            </a:endParaRPr>
          </a:p>
          <a:p>
            <a:pPr eaLnBrk="1" hangingPunct="1"/>
            <a:endParaRPr kumimoji="1" lang="en-US" altLang="zh-HK">
              <a:solidFill>
                <a:srgbClr val="292934"/>
              </a:solidFill>
              <a:cs typeface="Arial" pitchFamily="34" charset="0"/>
            </a:endParaRPr>
          </a:p>
          <a:p>
            <a:pPr eaLnBrk="1" hangingPunct="1"/>
            <a:endParaRPr kumimoji="1" lang="en-US" altLang="zh-HK">
              <a:solidFill>
                <a:srgbClr val="292934"/>
              </a:solidFill>
              <a:cs typeface="Arial" pitchFamily="34" charset="0"/>
            </a:endParaRPr>
          </a:p>
          <a:p>
            <a:pPr eaLnBrk="1" hangingPunct="1"/>
            <a:r>
              <a:rPr kumimoji="1" lang="en-US" altLang="zh-HK">
                <a:solidFill>
                  <a:srgbClr val="292934"/>
                </a:solidFill>
                <a:cs typeface="Arial" pitchFamily="34" charset="0"/>
              </a:rPr>
              <a:t>Out1</a:t>
            </a:r>
          </a:p>
          <a:p>
            <a:pPr eaLnBrk="1" hangingPunct="1"/>
            <a:endParaRPr kumimoji="1" lang="en-US" altLang="zh-HK">
              <a:solidFill>
                <a:srgbClr val="292934"/>
              </a:solidFill>
              <a:cs typeface="Arial" pitchFamily="34" charset="0"/>
            </a:endParaRPr>
          </a:p>
          <a:p>
            <a:pPr eaLnBrk="1" hangingPunct="1"/>
            <a:r>
              <a:rPr kumimoji="1" lang="en-US" altLang="zh-HK">
                <a:solidFill>
                  <a:srgbClr val="292934"/>
                </a:solidFill>
                <a:cs typeface="Arial" pitchFamily="34" charset="0"/>
              </a:rPr>
              <a:t>Out2</a:t>
            </a:r>
          </a:p>
          <a:p>
            <a:pPr eaLnBrk="1" hangingPunct="1"/>
            <a:endParaRPr kumimoji="1" lang="en-US" altLang="zh-HK">
              <a:solidFill>
                <a:srgbClr val="292934"/>
              </a:solidFill>
              <a:cs typeface="Arial" pitchFamily="34" charset="0"/>
            </a:endParaRPr>
          </a:p>
          <a:p>
            <a:pPr eaLnBrk="1" hangingPunct="1"/>
            <a:r>
              <a:rPr kumimoji="1" lang="en-US" altLang="zh-HK">
                <a:solidFill>
                  <a:srgbClr val="292934"/>
                </a:solidFill>
                <a:cs typeface="Arial" pitchFamily="34" charset="0"/>
              </a:rPr>
              <a:t>Out3</a:t>
            </a:r>
          </a:p>
          <a:p>
            <a:pPr eaLnBrk="1" hangingPunct="1"/>
            <a:endParaRPr kumimoji="1" lang="en-US" altLang="zh-HK">
              <a:solidFill>
                <a:srgbClr val="292934"/>
              </a:solidFill>
              <a:cs typeface="Arial" pitchFamily="34" charset="0"/>
            </a:endParaRPr>
          </a:p>
          <a:p>
            <a:pPr eaLnBrk="1" hangingPunct="1"/>
            <a:r>
              <a:rPr kumimoji="1" lang="en-US" altLang="zh-HK">
                <a:solidFill>
                  <a:srgbClr val="292934"/>
                </a:solidFill>
                <a:cs typeface="Arial" pitchFamily="34" charset="0"/>
              </a:rPr>
              <a:t>Con1</a:t>
            </a:r>
          </a:p>
        </p:txBody>
      </p:sp>
      <p:sp>
        <p:nvSpPr>
          <p:cNvPr id="38917" name="Line 25"/>
          <p:cNvSpPr>
            <a:spLocks noChangeShapeType="1"/>
          </p:cNvSpPr>
          <p:nvPr/>
        </p:nvSpPr>
        <p:spPr bwMode="auto">
          <a:xfrm>
            <a:off x="2590800" y="2246313"/>
            <a:ext cx="0" cy="40020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Line 26"/>
          <p:cNvSpPr>
            <a:spLocks noChangeShapeType="1"/>
          </p:cNvSpPr>
          <p:nvPr/>
        </p:nvSpPr>
        <p:spPr bwMode="auto">
          <a:xfrm>
            <a:off x="3048000" y="2246313"/>
            <a:ext cx="0" cy="40020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9" name="Line 27"/>
          <p:cNvSpPr>
            <a:spLocks noChangeShapeType="1"/>
          </p:cNvSpPr>
          <p:nvPr/>
        </p:nvSpPr>
        <p:spPr bwMode="auto">
          <a:xfrm>
            <a:off x="3505200" y="2322513"/>
            <a:ext cx="0" cy="39258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28"/>
          <p:cNvSpPr>
            <a:spLocks noChangeShapeType="1"/>
          </p:cNvSpPr>
          <p:nvPr/>
        </p:nvSpPr>
        <p:spPr bwMode="auto">
          <a:xfrm>
            <a:off x="3962400" y="2322513"/>
            <a:ext cx="0" cy="39258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Line 29"/>
          <p:cNvSpPr>
            <a:spLocks noChangeShapeType="1"/>
          </p:cNvSpPr>
          <p:nvPr/>
        </p:nvSpPr>
        <p:spPr bwMode="auto">
          <a:xfrm>
            <a:off x="6705600" y="2322513"/>
            <a:ext cx="0" cy="39258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2" name="Line 30"/>
          <p:cNvSpPr>
            <a:spLocks noChangeShapeType="1"/>
          </p:cNvSpPr>
          <p:nvPr/>
        </p:nvSpPr>
        <p:spPr bwMode="auto">
          <a:xfrm>
            <a:off x="7620000" y="2322513"/>
            <a:ext cx="0" cy="39258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Freeform 31"/>
          <p:cNvSpPr>
            <a:spLocks/>
          </p:cNvSpPr>
          <p:nvPr/>
        </p:nvSpPr>
        <p:spPr bwMode="auto">
          <a:xfrm>
            <a:off x="990600" y="1560513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Freeform 32"/>
          <p:cNvSpPr>
            <a:spLocks/>
          </p:cNvSpPr>
          <p:nvPr/>
        </p:nvSpPr>
        <p:spPr bwMode="auto">
          <a:xfrm>
            <a:off x="3276600" y="1560513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Freeform 33"/>
          <p:cNvSpPr>
            <a:spLocks/>
          </p:cNvSpPr>
          <p:nvPr/>
        </p:nvSpPr>
        <p:spPr bwMode="auto">
          <a:xfrm>
            <a:off x="5562600" y="1560513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Freeform 34"/>
          <p:cNvSpPr>
            <a:spLocks/>
          </p:cNvSpPr>
          <p:nvPr/>
        </p:nvSpPr>
        <p:spPr bwMode="auto">
          <a:xfrm>
            <a:off x="1143000" y="2590800"/>
            <a:ext cx="7696200" cy="304800"/>
          </a:xfrm>
          <a:custGeom>
            <a:avLst/>
            <a:gdLst>
              <a:gd name="T0" fmla="*/ 0 w 4848"/>
              <a:gd name="T1" fmla="*/ 0 h 192"/>
              <a:gd name="T2" fmla="*/ 2147483647 w 4848"/>
              <a:gd name="T3" fmla="*/ 0 h 192"/>
              <a:gd name="T4" fmla="*/ 2147483647 w 4848"/>
              <a:gd name="T5" fmla="*/ 2147483647 h 192"/>
              <a:gd name="T6" fmla="*/ 2147483647 w 4848"/>
              <a:gd name="T7" fmla="*/ 2147483647 h 1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848" h="192">
                <a:moveTo>
                  <a:pt x="0" y="0"/>
                </a:moveTo>
                <a:lnTo>
                  <a:pt x="768" y="0"/>
                </a:lnTo>
                <a:lnTo>
                  <a:pt x="768" y="192"/>
                </a:lnTo>
                <a:lnTo>
                  <a:pt x="4848" y="19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Freeform 36"/>
          <p:cNvSpPr>
            <a:spLocks/>
          </p:cNvSpPr>
          <p:nvPr/>
        </p:nvSpPr>
        <p:spPr bwMode="auto">
          <a:xfrm>
            <a:off x="1447800" y="1560513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37"/>
          <p:cNvSpPr>
            <a:spLocks noChangeShapeType="1"/>
          </p:cNvSpPr>
          <p:nvPr/>
        </p:nvSpPr>
        <p:spPr bwMode="auto">
          <a:xfrm>
            <a:off x="4419600" y="2246313"/>
            <a:ext cx="0" cy="40020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38"/>
          <p:cNvSpPr>
            <a:spLocks noChangeShapeType="1"/>
          </p:cNvSpPr>
          <p:nvPr/>
        </p:nvSpPr>
        <p:spPr bwMode="auto">
          <a:xfrm>
            <a:off x="4876800" y="2246313"/>
            <a:ext cx="0" cy="40020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39"/>
          <p:cNvSpPr>
            <a:spLocks noChangeShapeType="1"/>
          </p:cNvSpPr>
          <p:nvPr/>
        </p:nvSpPr>
        <p:spPr bwMode="auto">
          <a:xfrm>
            <a:off x="5334000" y="2322513"/>
            <a:ext cx="0" cy="39258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40"/>
          <p:cNvSpPr>
            <a:spLocks noChangeShapeType="1"/>
          </p:cNvSpPr>
          <p:nvPr/>
        </p:nvSpPr>
        <p:spPr bwMode="auto">
          <a:xfrm>
            <a:off x="5791200" y="2322513"/>
            <a:ext cx="0" cy="39258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41"/>
          <p:cNvSpPr>
            <a:spLocks noChangeShapeType="1"/>
          </p:cNvSpPr>
          <p:nvPr/>
        </p:nvSpPr>
        <p:spPr bwMode="auto">
          <a:xfrm>
            <a:off x="6248400" y="2398713"/>
            <a:ext cx="0" cy="3849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42"/>
          <p:cNvSpPr>
            <a:spLocks noChangeShapeType="1"/>
          </p:cNvSpPr>
          <p:nvPr/>
        </p:nvSpPr>
        <p:spPr bwMode="auto">
          <a:xfrm>
            <a:off x="7162800" y="2246313"/>
            <a:ext cx="0" cy="40020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Line 43"/>
          <p:cNvSpPr>
            <a:spLocks noChangeShapeType="1"/>
          </p:cNvSpPr>
          <p:nvPr/>
        </p:nvSpPr>
        <p:spPr bwMode="auto">
          <a:xfrm>
            <a:off x="8077200" y="2246313"/>
            <a:ext cx="0" cy="40020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Freeform 44"/>
          <p:cNvSpPr>
            <a:spLocks/>
          </p:cNvSpPr>
          <p:nvPr/>
        </p:nvSpPr>
        <p:spPr bwMode="auto">
          <a:xfrm>
            <a:off x="7848600" y="1560513"/>
            <a:ext cx="1143000" cy="838200"/>
          </a:xfrm>
          <a:custGeom>
            <a:avLst/>
            <a:gdLst>
              <a:gd name="T0" fmla="*/ 0 w 720"/>
              <a:gd name="T1" fmla="*/ 2147483647 h 528"/>
              <a:gd name="T2" fmla="*/ 2147483647 w 720"/>
              <a:gd name="T3" fmla="*/ 2147483647 h 528"/>
              <a:gd name="T4" fmla="*/ 2147483647 w 720"/>
              <a:gd name="T5" fmla="*/ 0 h 528"/>
              <a:gd name="T6" fmla="*/ 2147483647 w 720"/>
              <a:gd name="T7" fmla="*/ 0 h 528"/>
              <a:gd name="T8" fmla="*/ 2147483647 w 720"/>
              <a:gd name="T9" fmla="*/ 2147483647 h 528"/>
              <a:gd name="T10" fmla="*/ 2147483647 w 720"/>
              <a:gd name="T11" fmla="*/ 2147483647 h 528"/>
              <a:gd name="T12" fmla="*/ 2147483647 w 720"/>
              <a:gd name="T13" fmla="*/ 0 h 528"/>
              <a:gd name="T14" fmla="*/ 2147483647 w 720"/>
              <a:gd name="T15" fmla="*/ 0 h 52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2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80" y="528"/>
                </a:lnTo>
                <a:lnTo>
                  <a:pt x="480" y="0"/>
                </a:lnTo>
                <a:lnTo>
                  <a:pt x="72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6" name="Line 45"/>
          <p:cNvSpPr>
            <a:spLocks noChangeShapeType="1"/>
          </p:cNvSpPr>
          <p:nvPr/>
        </p:nvSpPr>
        <p:spPr bwMode="auto">
          <a:xfrm>
            <a:off x="8610600" y="2398713"/>
            <a:ext cx="0" cy="3849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BF5DD77B-A40B-46ED-9339-697B65AEFC25}" type="slidenum">
              <a:rPr lang="en-US" altLang="en-US" smtClean="0">
                <a:solidFill>
                  <a:srgbClr val="FFFFFF"/>
                </a:solidFill>
              </a:rPr>
              <a:pPr/>
              <a:t>31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3400" smtClean="0"/>
              <a:t>Types of FSM </a:t>
            </a:r>
            <a:r>
              <a:rPr lang="en-US" altLang="zh-TW" sz="3400" smtClean="0">
                <a:ea typeface="PMingLiU" pitchFamily="18" charset="-120"/>
              </a:rPr>
              <a:t>Finite State machines</a:t>
            </a:r>
            <a:br>
              <a:rPr lang="en-US" altLang="zh-TW" sz="3400" smtClean="0">
                <a:ea typeface="PMingLiU" pitchFamily="18" charset="-120"/>
              </a:rPr>
            </a:br>
            <a:r>
              <a:rPr lang="en-US" altLang="zh-TW" sz="3400" smtClean="0">
                <a:ea typeface="PMingLiU" pitchFamily="18" charset="-120"/>
              </a:rPr>
              <a:t>-</a:t>
            </a:r>
            <a:r>
              <a:rPr lang="en-US" altLang="zh-TW" sz="3000" smtClean="0">
                <a:ea typeface="PMingLiU" pitchFamily="18" charset="-120"/>
              </a:rPr>
              <a:t>Study FSMs with inputs other than the clock</a:t>
            </a:r>
            <a:endParaRPr lang="en-US" sz="30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 </a:t>
            </a:r>
          </a:p>
        </p:txBody>
      </p:sp>
      <p:grpSp>
        <p:nvGrpSpPr>
          <p:cNvPr id="39940" name="Organization Chart 4"/>
          <p:cNvGrpSpPr>
            <a:grpSpLocks/>
          </p:cNvGrpSpPr>
          <p:nvPr/>
        </p:nvGrpSpPr>
        <p:grpSpPr bwMode="auto">
          <a:xfrm>
            <a:off x="2438400" y="1371600"/>
            <a:ext cx="4038600" cy="4525963"/>
            <a:chOff x="1152" y="1296"/>
            <a:chExt cx="1872" cy="720"/>
          </a:xfrm>
        </p:grpSpPr>
        <p:cxnSp>
          <p:nvCxnSpPr>
            <p:cNvPr id="39943" name="_s1028"/>
            <p:cNvCxnSpPr>
              <a:cxnSpLocks noChangeShapeType="1"/>
              <a:stCxn id="39947" idx="0"/>
              <a:endCxn id="39945" idx="2"/>
            </p:cNvCxnSpPr>
            <p:nvPr/>
          </p:nvCxnSpPr>
          <p:spPr bwMode="auto">
            <a:xfrm rot="5400000" flipH="1">
              <a:off x="2268" y="1404"/>
              <a:ext cx="144" cy="504"/>
            </a:xfrm>
            <a:prstGeom prst="bentConnector3">
              <a:avLst>
                <a:gd name="adj1" fmla="val 1261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944" name="_s1029"/>
            <p:cNvCxnSpPr>
              <a:cxnSpLocks noChangeShapeType="1"/>
              <a:stCxn id="39946" idx="0"/>
              <a:endCxn id="39945" idx="2"/>
            </p:cNvCxnSpPr>
            <p:nvPr/>
          </p:nvCxnSpPr>
          <p:spPr bwMode="auto">
            <a:xfrm rot="-5400000">
              <a:off x="1764" y="1404"/>
              <a:ext cx="144" cy="504"/>
            </a:xfrm>
            <a:prstGeom prst="bentConnector3">
              <a:avLst>
                <a:gd name="adj1" fmla="val 1261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945" name="_s1030"/>
            <p:cNvSpPr>
              <a:spLocks noChangeArrowheads="1"/>
            </p:cNvSpPr>
            <p:nvPr/>
          </p:nvSpPr>
          <p:spPr bwMode="auto">
            <a:xfrm>
              <a:off x="1656" y="1296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9pPr>
            </a:lstStyle>
            <a:p>
              <a:pPr algn="ctr" eaLnBrk="1" hangingPunct="1"/>
              <a:r>
                <a:rPr kumimoji="1" lang="en-US" altLang="en-US" sz="1600"/>
                <a:t>FSM</a:t>
              </a:r>
            </a:p>
          </p:txBody>
        </p:sp>
        <p:sp>
          <p:nvSpPr>
            <p:cNvPr id="39946" name="_s1031"/>
            <p:cNvSpPr>
              <a:spLocks noChangeArrowheads="1"/>
            </p:cNvSpPr>
            <p:nvPr/>
          </p:nvSpPr>
          <p:spPr bwMode="auto">
            <a:xfrm>
              <a:off x="1152" y="172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9pPr>
            </a:lstStyle>
            <a:p>
              <a:pPr algn="ctr" eaLnBrk="1" hangingPunct="1"/>
              <a:r>
                <a:rPr kumimoji="1" lang="en-US" altLang="en-US" sz="1600"/>
                <a:t>Moore machine</a:t>
              </a:r>
            </a:p>
          </p:txBody>
        </p:sp>
        <p:sp>
          <p:nvSpPr>
            <p:cNvPr id="39947" name="_s1032"/>
            <p:cNvSpPr>
              <a:spLocks noChangeArrowheads="1"/>
            </p:cNvSpPr>
            <p:nvPr/>
          </p:nvSpPr>
          <p:spPr bwMode="auto">
            <a:xfrm>
              <a:off x="2160" y="1728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9pPr>
            </a:lstStyle>
            <a:p>
              <a:pPr algn="ctr" eaLnBrk="1" hangingPunct="1"/>
              <a:r>
                <a:rPr kumimoji="1" lang="en-US" altLang="en-US" sz="1600"/>
                <a:t>Mealy machine</a:t>
              </a:r>
            </a:p>
          </p:txBody>
        </p:sp>
      </p:grpSp>
      <p:sp>
        <p:nvSpPr>
          <p:cNvPr id="3994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39942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57A49C27-1487-423B-A826-9D8B258B94A2}" type="slidenum">
              <a:rPr lang="en-US" altLang="en-US" smtClean="0">
                <a:solidFill>
                  <a:srgbClr val="FFFFFF"/>
                </a:solidFill>
              </a:rPr>
              <a:pPr/>
              <a:t>32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State machine designs, 2 types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zh-TW" smtClean="0">
                <a:ea typeface="PMingLiU" pitchFamily="18" charset="-120"/>
              </a:rPr>
              <a:t>A </a:t>
            </a:r>
            <a:r>
              <a:rPr lang="en-US" altLang="zh-TW" i="1" u="sng" smtClean="0"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Moore machine’s</a:t>
            </a:r>
            <a:r>
              <a:rPr lang="en-US" altLang="zh-TW" smtClean="0">
                <a:ea typeface="PMingLiU" pitchFamily="18" charset="-120"/>
              </a:rPr>
              <a:t> outputs are a function of the present state only. </a:t>
            </a:r>
          </a:p>
          <a:p>
            <a:pPr eaLnBrk="1" hangingPunct="1">
              <a:defRPr/>
            </a:pPr>
            <a:endParaRPr lang="en-US" altLang="zh-TW" smtClean="0">
              <a:ea typeface="PMingLiU" pitchFamily="18" charset="-120"/>
            </a:endParaRPr>
          </a:p>
          <a:p>
            <a:pPr eaLnBrk="1" hangingPunct="1">
              <a:defRPr/>
            </a:pPr>
            <a:r>
              <a:rPr lang="en-US" altLang="zh-TW" smtClean="0">
                <a:ea typeface="PMingLiU" pitchFamily="18" charset="-120"/>
              </a:rPr>
              <a:t>A </a:t>
            </a:r>
            <a:r>
              <a:rPr lang="en-US" altLang="zh-TW" i="1" u="sng" smtClean="0"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Mealy machine’s</a:t>
            </a:r>
            <a:r>
              <a:rPr lang="en-US" altLang="zh-TW" smtClean="0">
                <a:ea typeface="PMingLiU" pitchFamily="18" charset="-120"/>
              </a:rPr>
              <a:t> outputs are a function of the present-state and present-inputs.</a:t>
            </a:r>
          </a:p>
          <a:p>
            <a:pPr eaLnBrk="1" hangingPunct="1">
              <a:defRPr/>
            </a:pPr>
            <a:endParaRPr lang="en-US" altLang="zh-TW" smtClean="0">
              <a:ea typeface="PMingLiU" pitchFamily="18" charset="-120"/>
            </a:endParaRPr>
          </a:p>
          <a:p>
            <a:pPr eaLnBrk="1" hangingPunct="1">
              <a:defRPr/>
            </a:pPr>
            <a:endParaRPr lang="zh-TW" altLang="zh-TW" smtClean="0">
              <a:ea typeface="PMingLiU" pitchFamily="18" charset="-120"/>
            </a:endParaRPr>
          </a:p>
        </p:txBody>
      </p:sp>
      <p:sp>
        <p:nvSpPr>
          <p:cNvPr id="4096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409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24B4ED63-8495-48CB-B93C-A225D7EE6907}" type="slidenum">
              <a:rPr lang="en-US" altLang="en-US" smtClean="0">
                <a:solidFill>
                  <a:srgbClr val="FFFFFF"/>
                </a:solidFill>
              </a:rPr>
              <a:pPr/>
              <a:t>33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2100" smtClean="0">
                <a:ea typeface="PMingLiU" pitchFamily="18" charset="-120"/>
              </a:rPr>
              <a:t>Moore machine, an example </a:t>
            </a:r>
            <a:br>
              <a:rPr lang="en-US" altLang="zh-TW" sz="2100" smtClean="0">
                <a:ea typeface="PMingLiU" pitchFamily="18" charset="-120"/>
              </a:rPr>
            </a:br>
            <a:r>
              <a:rPr lang="en-US" altLang="zh-TW" sz="2100" smtClean="0">
                <a:ea typeface="PMingLiU" pitchFamily="18" charset="-120"/>
              </a:rPr>
              <a:t>F1 is </a:t>
            </a:r>
            <a:r>
              <a:rPr lang="en-US" altLang="zh-TW" sz="2100" i="1" smtClean="0">
                <a:ea typeface="PMingLiU" pitchFamily="18" charset="-120"/>
              </a:rPr>
              <a:t>B</a:t>
            </a:r>
            <a:r>
              <a:rPr lang="en-US" altLang="zh-TW" sz="2100" smtClean="0">
                <a:ea typeface="PMingLiU" pitchFamily="18" charset="-120"/>
              </a:rPr>
              <a:t>&lt;= not (</a:t>
            </a:r>
            <a:r>
              <a:rPr lang="en-US" altLang="zh-TW" sz="2100" i="1" smtClean="0">
                <a:ea typeface="PMingLiU" pitchFamily="18" charset="-120"/>
              </a:rPr>
              <a:t>A</a:t>
            </a:r>
            <a:r>
              <a:rPr lang="en-US" altLang="zh-TW" sz="2100" smtClean="0">
                <a:ea typeface="PMingLiU" pitchFamily="18" charset="-120"/>
              </a:rPr>
              <a:t> and C)</a:t>
            </a:r>
            <a:br>
              <a:rPr lang="en-US" altLang="zh-TW" sz="2100" smtClean="0">
                <a:ea typeface="PMingLiU" pitchFamily="18" charset="-120"/>
              </a:rPr>
            </a:br>
            <a:r>
              <a:rPr lang="en-US" altLang="zh-TW" sz="2100" smtClean="0">
                <a:ea typeface="PMingLiU" pitchFamily="18" charset="-120"/>
              </a:rPr>
              <a:t>F2 is </a:t>
            </a:r>
            <a:r>
              <a:rPr lang="en-US" altLang="zh-TW" sz="2100" i="1" smtClean="0">
                <a:ea typeface="PMingLiU" pitchFamily="18" charset="-120"/>
              </a:rPr>
              <a:t>D</a:t>
            </a:r>
            <a:r>
              <a:rPr lang="en-US" altLang="zh-TW" sz="2100" smtClean="0">
                <a:ea typeface="PMingLiU" pitchFamily="18" charset="-120"/>
              </a:rPr>
              <a:t>&lt;= not </a:t>
            </a:r>
            <a:r>
              <a:rPr lang="en-US" altLang="zh-TW" sz="2100" i="1" smtClean="0">
                <a:ea typeface="PMingLiU" pitchFamily="18" charset="-120"/>
              </a:rPr>
              <a:t>C</a:t>
            </a:r>
            <a:endParaRPr lang="en-US" altLang="zh-TW" sz="2100" smtClean="0">
              <a:ea typeface="PMingLiU" pitchFamily="18" charset="-12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Output is a function of the state registers.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The simplest Moore machine use only one process , see next page</a:t>
            </a:r>
          </a:p>
        </p:txBody>
      </p:sp>
      <p:sp>
        <p:nvSpPr>
          <p:cNvPr id="419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419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347A0C54-25A6-4E80-AC8E-D7699A096165}" type="slidenum">
              <a:rPr lang="en-US" altLang="en-US" smtClean="0">
                <a:solidFill>
                  <a:srgbClr val="FFFFFF"/>
                </a:solidFill>
              </a:rPr>
              <a:pPr/>
              <a:t>34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1000" y="3276600"/>
            <a:ext cx="7772400" cy="3023295"/>
            <a:chOff x="381000" y="3276600"/>
            <a:chExt cx="7772400" cy="3023295"/>
          </a:xfrm>
        </p:grpSpPr>
        <p:graphicFrame>
          <p:nvGraphicFramePr>
            <p:cNvPr id="41991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56931081"/>
                </p:ext>
              </p:extLst>
            </p:nvPr>
          </p:nvGraphicFramePr>
          <p:xfrm>
            <a:off x="381000" y="3276600"/>
            <a:ext cx="7772400" cy="274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39" name="Photo Editor Photo" r:id="rId3" imgW="4839119" imgH="1516190" progId="MSPhotoEd.3">
                    <p:embed/>
                  </p:oleObj>
                </mc:Choice>
                <mc:Fallback>
                  <p:oleObj name="Photo Editor Photo" r:id="rId3" imgW="4839119" imgH="1516190" progId="MSPhotoEd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000" y="3276600"/>
                          <a:ext cx="7772400" cy="274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992" name="Text Box 5" descr="Paper bag"/>
            <p:cNvSpPr txBox="1">
              <a:spLocks noChangeArrowheads="1"/>
            </p:cNvSpPr>
            <p:nvPr/>
          </p:nvSpPr>
          <p:spPr bwMode="auto">
            <a:xfrm>
              <a:off x="1752600" y="4914900"/>
              <a:ext cx="830263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9pPr>
            </a:lstStyle>
            <a:p>
              <a:pPr algn="ctr"/>
              <a:r>
                <a:rPr lang="en-US" altLang="zh-TW" sz="1600" b="1">
                  <a:latin typeface="Times New Roman" pitchFamily="18" charset="0"/>
                </a:rPr>
                <a:t>Nand</a:t>
              </a:r>
              <a:r>
                <a:rPr lang="en-US" altLang="zh-TW" sz="240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41993" name="Text Box 6" descr="Paper bag"/>
            <p:cNvSpPr txBox="1">
              <a:spLocks noChangeArrowheads="1"/>
            </p:cNvSpPr>
            <p:nvPr/>
          </p:nvSpPr>
          <p:spPr bwMode="auto">
            <a:xfrm>
              <a:off x="6553200" y="4838700"/>
              <a:ext cx="617538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9pPr>
            </a:lstStyle>
            <a:p>
              <a:pPr algn="ctr"/>
              <a:r>
                <a:rPr lang="en-US" altLang="zh-TW" sz="2400" b="1">
                  <a:latin typeface="Times New Roman" pitchFamily="18" charset="0"/>
                </a:rPr>
                <a:t>not</a:t>
              </a:r>
              <a:endParaRPr lang="en-US" altLang="zh-TW" sz="2400">
                <a:latin typeface="Times New Roman" pitchFamily="18" charset="0"/>
              </a:endParaRPr>
            </a:p>
          </p:txBody>
        </p:sp>
        <p:sp>
          <p:nvSpPr>
            <p:cNvPr id="41994" name="Line 7"/>
            <p:cNvSpPr>
              <a:spLocks noChangeShapeType="1"/>
            </p:cNvSpPr>
            <p:nvPr/>
          </p:nvSpPr>
          <p:spPr bwMode="auto">
            <a:xfrm>
              <a:off x="2743200" y="4229100"/>
              <a:ext cx="1295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5" name="Line 8"/>
            <p:cNvSpPr>
              <a:spLocks noChangeShapeType="1"/>
            </p:cNvSpPr>
            <p:nvPr/>
          </p:nvSpPr>
          <p:spPr bwMode="auto">
            <a:xfrm>
              <a:off x="7756785" y="4241592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6" name="Text Box 9" descr="Paper bag"/>
            <p:cNvSpPr txBox="1">
              <a:spLocks noChangeArrowheads="1"/>
            </p:cNvSpPr>
            <p:nvPr/>
          </p:nvSpPr>
          <p:spPr bwMode="auto">
            <a:xfrm>
              <a:off x="3733800" y="4914900"/>
              <a:ext cx="1654175" cy="13849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 r:embed="rId5"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563972" dir="14049741" sx="125000" sy="125000" algn="tl" rotWithShape="0">
                      <a:srgbClr val="C7DFD3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TW" sz="2400" dirty="0">
                  <a:latin typeface="Times New Roman" pitchFamily="18" charset="0"/>
                </a:rPr>
                <a:t>D type </a:t>
              </a:r>
            </a:p>
            <a:p>
              <a:pPr algn="ctr">
                <a:spcBef>
                  <a:spcPct val="50000"/>
                </a:spcBef>
              </a:pPr>
              <a:r>
                <a:rPr lang="en-US" altLang="zh-TW" sz="2400" dirty="0" smtClean="0">
                  <a:latin typeface="Times New Roman" pitchFamily="18" charset="0"/>
                </a:rPr>
                <a:t>Flip-Flop (FF)</a:t>
              </a:r>
              <a:endParaRPr lang="en-US" altLang="zh-TW" sz="2400" dirty="0">
                <a:latin typeface="Times New Roman" pitchFamily="18" charset="0"/>
              </a:endParaRPr>
            </a:p>
          </p:txBody>
        </p:sp>
        <p:sp>
          <p:nvSpPr>
            <p:cNvPr id="41997" name="Freeform 10"/>
            <p:cNvSpPr>
              <a:spLocks/>
            </p:cNvSpPr>
            <p:nvPr/>
          </p:nvSpPr>
          <p:spPr bwMode="auto">
            <a:xfrm>
              <a:off x="3962400" y="4914900"/>
              <a:ext cx="76200" cy="304800"/>
            </a:xfrm>
            <a:custGeom>
              <a:avLst/>
              <a:gdLst>
                <a:gd name="T0" fmla="*/ 0 w 48"/>
                <a:gd name="T1" fmla="*/ 0 h 192"/>
                <a:gd name="T2" fmla="*/ 48 w 48"/>
                <a:gd name="T3" fmla="*/ 96 h 192"/>
                <a:gd name="T4" fmla="*/ 0 w 48"/>
                <a:gd name="T5" fmla="*/ 192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192">
                  <a:moveTo>
                    <a:pt x="0" y="0"/>
                  </a:moveTo>
                  <a:lnTo>
                    <a:pt x="48" y="96"/>
                  </a:lnTo>
                  <a:lnTo>
                    <a:pt x="0" y="19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8" name="Line 11"/>
            <p:cNvSpPr>
              <a:spLocks noChangeShapeType="1"/>
            </p:cNvSpPr>
            <p:nvPr/>
          </p:nvSpPr>
          <p:spPr bwMode="auto">
            <a:xfrm>
              <a:off x="1828800" y="4076700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9" name="Freeform 12"/>
            <p:cNvSpPr>
              <a:spLocks/>
            </p:cNvSpPr>
            <p:nvPr/>
          </p:nvSpPr>
          <p:spPr bwMode="auto">
            <a:xfrm>
              <a:off x="1828800" y="4127500"/>
              <a:ext cx="317500" cy="355600"/>
            </a:xfrm>
            <a:custGeom>
              <a:avLst/>
              <a:gdLst>
                <a:gd name="T0" fmla="*/ 0 w 200"/>
                <a:gd name="T1" fmla="*/ 16 h 224"/>
                <a:gd name="T2" fmla="*/ 96 w 200"/>
                <a:gd name="T3" fmla="*/ 16 h 224"/>
                <a:gd name="T4" fmla="*/ 192 w 200"/>
                <a:gd name="T5" fmla="*/ 112 h 224"/>
                <a:gd name="T6" fmla="*/ 144 w 200"/>
                <a:gd name="T7" fmla="*/ 208 h 224"/>
                <a:gd name="T8" fmla="*/ 0 w 200"/>
                <a:gd name="T9" fmla="*/ 20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0" h="224">
                  <a:moveTo>
                    <a:pt x="0" y="16"/>
                  </a:moveTo>
                  <a:cubicBezTo>
                    <a:pt x="32" y="8"/>
                    <a:pt x="64" y="0"/>
                    <a:pt x="96" y="16"/>
                  </a:cubicBezTo>
                  <a:cubicBezTo>
                    <a:pt x="128" y="32"/>
                    <a:pt x="184" y="80"/>
                    <a:pt x="192" y="112"/>
                  </a:cubicBezTo>
                  <a:cubicBezTo>
                    <a:pt x="200" y="144"/>
                    <a:pt x="176" y="192"/>
                    <a:pt x="144" y="208"/>
                  </a:cubicBezTo>
                  <a:cubicBezTo>
                    <a:pt x="112" y="224"/>
                    <a:pt x="56" y="216"/>
                    <a:pt x="0" y="208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Oval 13"/>
            <p:cNvSpPr>
              <a:spLocks noChangeArrowheads="1"/>
            </p:cNvSpPr>
            <p:nvPr/>
          </p:nvSpPr>
          <p:spPr bwMode="auto">
            <a:xfrm>
              <a:off x="2133600" y="4305300"/>
              <a:ext cx="76200" cy="76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2001" name="Line 14"/>
            <p:cNvSpPr>
              <a:spLocks noChangeShapeType="1"/>
            </p:cNvSpPr>
            <p:nvPr/>
          </p:nvSpPr>
          <p:spPr bwMode="auto">
            <a:xfrm>
              <a:off x="2209800" y="43053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2" name="Line 15"/>
            <p:cNvSpPr>
              <a:spLocks noChangeShapeType="1"/>
            </p:cNvSpPr>
            <p:nvPr/>
          </p:nvSpPr>
          <p:spPr bwMode="auto">
            <a:xfrm>
              <a:off x="1600200" y="42291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3" name="Freeform 16"/>
            <p:cNvSpPr>
              <a:spLocks/>
            </p:cNvSpPr>
            <p:nvPr/>
          </p:nvSpPr>
          <p:spPr bwMode="auto">
            <a:xfrm>
              <a:off x="1600200" y="4305300"/>
              <a:ext cx="228600" cy="762000"/>
            </a:xfrm>
            <a:custGeom>
              <a:avLst/>
              <a:gdLst>
                <a:gd name="T0" fmla="*/ 0 w 144"/>
                <a:gd name="T1" fmla="*/ 480 h 480"/>
                <a:gd name="T2" fmla="*/ 48 w 144"/>
                <a:gd name="T3" fmla="*/ 480 h 480"/>
                <a:gd name="T4" fmla="*/ 48 w 144"/>
                <a:gd name="T5" fmla="*/ 0 h 480"/>
                <a:gd name="T6" fmla="*/ 144 w 144"/>
                <a:gd name="T7" fmla="*/ 0 h 48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44" h="480">
                  <a:moveTo>
                    <a:pt x="0" y="480"/>
                  </a:moveTo>
                  <a:lnTo>
                    <a:pt x="48" y="480"/>
                  </a:lnTo>
                  <a:lnTo>
                    <a:pt x="48" y="0"/>
                  </a:lnTo>
                  <a:lnTo>
                    <a:pt x="14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Oval 17"/>
            <p:cNvSpPr>
              <a:spLocks noChangeArrowheads="1"/>
            </p:cNvSpPr>
            <p:nvPr/>
          </p:nvSpPr>
          <p:spPr bwMode="auto">
            <a:xfrm>
              <a:off x="6943569" y="4191000"/>
              <a:ext cx="76200" cy="762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42005" name="Line 18"/>
            <p:cNvSpPr>
              <a:spLocks noChangeShapeType="1"/>
            </p:cNvSpPr>
            <p:nvPr/>
          </p:nvSpPr>
          <p:spPr bwMode="auto">
            <a:xfrm>
              <a:off x="7010400" y="42291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Freeform 19"/>
            <p:cNvSpPr>
              <a:spLocks/>
            </p:cNvSpPr>
            <p:nvPr/>
          </p:nvSpPr>
          <p:spPr bwMode="auto">
            <a:xfrm>
              <a:off x="6324600" y="4000500"/>
              <a:ext cx="609600" cy="457200"/>
            </a:xfrm>
            <a:custGeom>
              <a:avLst/>
              <a:gdLst>
                <a:gd name="T0" fmla="*/ 0 w 384"/>
                <a:gd name="T1" fmla="*/ 144 h 288"/>
                <a:gd name="T2" fmla="*/ 192 w 384"/>
                <a:gd name="T3" fmla="*/ 144 h 288"/>
                <a:gd name="T4" fmla="*/ 192 w 384"/>
                <a:gd name="T5" fmla="*/ 0 h 288"/>
                <a:gd name="T6" fmla="*/ 384 w 384"/>
                <a:gd name="T7" fmla="*/ 144 h 288"/>
                <a:gd name="T8" fmla="*/ 192 w 384"/>
                <a:gd name="T9" fmla="*/ 288 h 288"/>
                <a:gd name="T10" fmla="*/ 192 w 384"/>
                <a:gd name="T11" fmla="*/ 144 h 2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4" h="288">
                  <a:moveTo>
                    <a:pt x="0" y="144"/>
                  </a:moveTo>
                  <a:lnTo>
                    <a:pt x="192" y="144"/>
                  </a:lnTo>
                  <a:lnTo>
                    <a:pt x="192" y="0"/>
                  </a:lnTo>
                  <a:lnTo>
                    <a:pt x="384" y="144"/>
                  </a:lnTo>
                  <a:lnTo>
                    <a:pt x="192" y="288"/>
                  </a:lnTo>
                  <a:lnTo>
                    <a:pt x="192" y="14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1900" b="1" smtClean="0">
                <a:ea typeface="PMingLiU" pitchFamily="18" charset="-120"/>
              </a:rPr>
              <a:t>Moore machine example</a:t>
            </a:r>
            <a:r>
              <a:rPr lang="en-US" altLang="zh-TW" sz="3000" b="1" smtClean="0">
                <a:ea typeface="PMingLiU" pitchFamily="18" charset="-120"/>
              </a:rPr>
              <a:t/>
            </a:r>
            <a:br>
              <a:rPr lang="en-US" altLang="zh-TW" sz="3000" b="1" smtClean="0">
                <a:ea typeface="PMingLiU" pitchFamily="18" charset="-120"/>
              </a:rPr>
            </a:br>
            <a:r>
              <a:rPr lang="en-US" altLang="zh-TW" sz="1900" b="1" smtClean="0">
                <a:ea typeface="PMingLiU" pitchFamily="18" charset="-120"/>
              </a:rPr>
              <a:t>1</a:t>
            </a:r>
            <a:r>
              <a:rPr lang="en-US" altLang="zh-TW" sz="3000" b="1" smtClean="0">
                <a:ea typeface="PMingLiU" pitchFamily="18" charset="-120"/>
              </a:rPr>
              <a:t> </a:t>
            </a:r>
            <a:r>
              <a:rPr lang="en-US" altLang="zh-TW" sz="1900" b="1" smtClean="0">
                <a:ea typeface="PMingLiU" pitchFamily="18" charset="-120"/>
              </a:rPr>
              <a:t>architecture moore2_arch of system is</a:t>
            </a:r>
            <a:br>
              <a:rPr lang="en-US" altLang="zh-TW" sz="1900" b="1" smtClean="0">
                <a:ea typeface="PMingLiU" pitchFamily="18" charset="-120"/>
              </a:rPr>
            </a:br>
            <a:r>
              <a:rPr lang="en-US" altLang="zh-TW" sz="1900" b="1" smtClean="0">
                <a:ea typeface="PMingLiU" pitchFamily="18" charset="-120"/>
              </a:rPr>
              <a:t>2 signal </a:t>
            </a:r>
            <a:r>
              <a:rPr lang="en-US" altLang="zh-TW" sz="1900" b="1" i="1" smtClean="0">
                <a:ea typeface="PMingLiU" pitchFamily="18" charset="-120"/>
              </a:rPr>
              <a:t>C</a:t>
            </a:r>
            <a:r>
              <a:rPr lang="en-US" altLang="zh-TW" sz="1900" b="1" smtClean="0">
                <a:ea typeface="PMingLiU" pitchFamily="18" charset="-120"/>
              </a:rPr>
              <a:t>: bit; -- global, can be seen by different</a:t>
            </a:r>
            <a:endParaRPr lang="en-US" altLang="zh-TW" sz="2500" smtClean="0">
              <a:ea typeface="PMingLiU" pitchFamily="18" charset="-12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b="1" dirty="0" smtClean="0">
                <a:ea typeface="PMingLiU" pitchFamily="18" charset="-120"/>
              </a:rPr>
              <a:t>3 begin</a:t>
            </a:r>
          </a:p>
          <a:p>
            <a:pPr eaLnBrk="1" hangingPunct="1"/>
            <a:r>
              <a:rPr lang="en-US" altLang="zh-TW" b="1" dirty="0" smtClean="0">
                <a:ea typeface="PMingLiU" pitchFamily="18" charset="-120"/>
              </a:rPr>
              <a:t>4--  since D is purely for output, no feedback read </a:t>
            </a:r>
          </a:p>
          <a:p>
            <a:pPr eaLnBrk="1" hangingPunct="1"/>
            <a:r>
              <a:rPr lang="en-US" altLang="zh-TW" b="1" dirty="0" smtClean="0">
                <a:ea typeface="PMingLiU" pitchFamily="18" charset="-120"/>
              </a:rPr>
              <a:t>5 -- requirement, so it has the type out 	</a:t>
            </a:r>
          </a:p>
          <a:p>
            <a:pPr eaLnBrk="1" hangingPunct="1"/>
            <a:r>
              <a:rPr lang="en-US" altLang="zh-TW" b="1" dirty="0" smtClean="0">
                <a:ea typeface="PMingLiU" pitchFamily="18" charset="-120"/>
              </a:rPr>
              <a:t>6	</a:t>
            </a:r>
            <a:r>
              <a:rPr lang="en-US" altLang="zh-TW" b="1" i="1" dirty="0" smtClean="0">
                <a:ea typeface="PMingLiU" pitchFamily="18" charset="-120"/>
              </a:rPr>
              <a:t>D</a:t>
            </a:r>
            <a:r>
              <a:rPr lang="en-US" altLang="zh-TW" b="1" dirty="0" smtClean="0">
                <a:ea typeface="PMingLiU" pitchFamily="18" charset="-120"/>
              </a:rPr>
              <a:t> &lt;= not </a:t>
            </a:r>
            <a:r>
              <a:rPr lang="en-US" altLang="zh-TW" b="1" i="1" dirty="0" smtClean="0">
                <a:ea typeface="PMingLiU" pitchFamily="18" charset="-120"/>
              </a:rPr>
              <a:t>C</a:t>
            </a:r>
            <a:r>
              <a:rPr lang="en-US" altLang="zh-TW" b="1" dirty="0" smtClean="0">
                <a:ea typeface="PMingLiU" pitchFamily="18" charset="-120"/>
              </a:rPr>
              <a:t>; -- F2 = combination logic</a:t>
            </a:r>
          </a:p>
          <a:p>
            <a:pPr eaLnBrk="1" hangingPunct="1"/>
            <a:r>
              <a:rPr lang="en-US" altLang="zh-TW" b="1" dirty="0" smtClean="0">
                <a:ea typeface="PMingLiU" pitchFamily="18" charset="-120"/>
              </a:rPr>
              <a:t>7--</a:t>
            </a:r>
          </a:p>
          <a:p>
            <a:pPr eaLnBrk="1" hangingPunct="1"/>
            <a:r>
              <a:rPr lang="en-US" altLang="zh-TW" b="1" dirty="0" smtClean="0">
                <a:ea typeface="PMingLiU" pitchFamily="18" charset="-120"/>
              </a:rPr>
              <a:t>8	process		-- sequential logic</a:t>
            </a:r>
          </a:p>
          <a:p>
            <a:pPr eaLnBrk="1" hangingPunct="1"/>
            <a:r>
              <a:rPr lang="en-US" altLang="zh-TW" b="1" dirty="0" smtClean="0">
                <a:ea typeface="PMingLiU" pitchFamily="18" charset="-120"/>
              </a:rPr>
              <a:t>9	begin</a:t>
            </a:r>
          </a:p>
          <a:p>
            <a:pPr eaLnBrk="1" hangingPunct="1"/>
            <a:r>
              <a:rPr lang="en-US" altLang="zh-TW" b="1" dirty="0" smtClean="0">
                <a:ea typeface="PMingLiU" pitchFamily="18" charset="-120"/>
              </a:rPr>
              <a:t>10           wait until clock;</a:t>
            </a:r>
          </a:p>
          <a:p>
            <a:pPr eaLnBrk="1" hangingPunct="1"/>
            <a:r>
              <a:rPr lang="en-US" altLang="zh-TW" b="1" dirty="0" smtClean="0">
                <a:ea typeface="PMingLiU" pitchFamily="18" charset="-120"/>
              </a:rPr>
              <a:t>11	       </a:t>
            </a:r>
            <a:r>
              <a:rPr lang="en-US" altLang="zh-TW" b="1" i="1" dirty="0" smtClean="0">
                <a:ea typeface="PMingLiU" pitchFamily="18" charset="-120"/>
              </a:rPr>
              <a:t> C </a:t>
            </a:r>
            <a:r>
              <a:rPr lang="en-US" altLang="zh-TW" b="1" dirty="0" smtClean="0">
                <a:ea typeface="PMingLiU" pitchFamily="18" charset="-120"/>
              </a:rPr>
              <a:t>&lt;=</a:t>
            </a:r>
            <a:r>
              <a:rPr lang="en-US" altLang="zh-TW" b="1" i="1" dirty="0" smtClean="0">
                <a:ea typeface="PMingLiU" pitchFamily="18" charset="-120"/>
              </a:rPr>
              <a:t> not (A</a:t>
            </a:r>
            <a:r>
              <a:rPr lang="en-US" altLang="zh-TW" b="1" dirty="0" smtClean="0">
                <a:ea typeface="PMingLiU" pitchFamily="18" charset="-120"/>
              </a:rPr>
              <a:t> and </a:t>
            </a:r>
            <a:r>
              <a:rPr lang="en-US" altLang="zh-TW" b="1" i="1" dirty="0" smtClean="0">
                <a:ea typeface="PMingLiU" pitchFamily="18" charset="-120"/>
              </a:rPr>
              <a:t>C)</a:t>
            </a:r>
            <a:r>
              <a:rPr lang="en-US" altLang="zh-TW" b="1" dirty="0" smtClean="0">
                <a:ea typeface="PMingLiU" pitchFamily="18" charset="-120"/>
              </a:rPr>
              <a:t>; --F1 = combination logic</a:t>
            </a:r>
          </a:p>
          <a:p>
            <a:pPr eaLnBrk="1" hangingPunct="1"/>
            <a:r>
              <a:rPr lang="en-US" altLang="zh-TW" b="1" dirty="0" smtClean="0">
                <a:ea typeface="PMingLiU" pitchFamily="18" charset="-120"/>
              </a:rPr>
              <a:t>12	end process;</a:t>
            </a:r>
          </a:p>
          <a:p>
            <a:pPr eaLnBrk="1" hangingPunct="1"/>
            <a:r>
              <a:rPr lang="en-US" altLang="zh-TW" b="1" dirty="0" smtClean="0">
                <a:ea typeface="PMingLiU" pitchFamily="18" charset="-120"/>
              </a:rPr>
              <a:t>13 end moore2_arch;</a:t>
            </a:r>
          </a:p>
        </p:txBody>
      </p:sp>
      <p:sp>
        <p:nvSpPr>
          <p:cNvPr id="430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430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EF467D1C-03C2-4C6C-9D17-969562B263DE}" type="slidenum">
              <a:rPr lang="en-US" altLang="en-US" smtClean="0">
                <a:solidFill>
                  <a:srgbClr val="FFFFFF"/>
                </a:solidFill>
              </a:rPr>
              <a:pPr/>
              <a:t>35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3014" name="Rectangle 4" descr="Paper bag"/>
          <p:cNvSpPr>
            <a:spLocks noChangeArrowheads="1"/>
          </p:cNvSpPr>
          <p:nvPr/>
        </p:nvSpPr>
        <p:spPr bwMode="auto">
          <a:xfrm>
            <a:off x="685800" y="2514600"/>
            <a:ext cx="70866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3015" name="Rectangle 5" descr="Paper bag"/>
          <p:cNvSpPr>
            <a:spLocks noChangeArrowheads="1"/>
          </p:cNvSpPr>
          <p:nvPr/>
        </p:nvSpPr>
        <p:spPr bwMode="auto">
          <a:xfrm>
            <a:off x="685800" y="3810000"/>
            <a:ext cx="70866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3016" name="WordArt 6"/>
          <p:cNvSpPr>
            <a:spLocks noChangeArrowheads="1" noChangeShapeType="1" noTextEdit="1"/>
          </p:cNvSpPr>
          <p:nvPr/>
        </p:nvSpPr>
        <p:spPr bwMode="auto">
          <a:xfrm>
            <a:off x="7086600" y="3962400"/>
            <a:ext cx="1782763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latin typeface="Impact"/>
              </a:rPr>
              <a:t>process  :F1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304800"/>
            <a:ext cx="7772400" cy="6096000"/>
          </a:xfrm>
        </p:spPr>
        <p:txBody>
          <a:bodyPr/>
          <a:lstStyle/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library IEEE; -- Moore2 example ,-- synthesized ok</a:t>
            </a:r>
            <a:r>
              <a:rPr lang="en-US" altLang="zh-TW" sz="1400" dirty="0" smtClean="0">
                <a:ea typeface="PMingLiU" pitchFamily="18" charset="-120"/>
              </a:rPr>
              <a:t>. (ISE % </a:t>
            </a:r>
            <a:r>
              <a:rPr lang="en-US" altLang="zh-TW" sz="1400" dirty="0" err="1" smtClean="0">
                <a:ea typeface="PMingLiU" pitchFamily="18" charset="-120"/>
              </a:rPr>
              <a:t>Vivado</a:t>
            </a:r>
            <a:r>
              <a:rPr lang="en-US" altLang="zh-TW" sz="1400" dirty="0" smtClean="0">
                <a:ea typeface="PMingLiU" pitchFamily="18" charset="-120"/>
              </a:rPr>
              <a:t> 2014.4)</a:t>
            </a:r>
            <a:endParaRPr lang="en-US" altLang="zh-TW" sz="1400" dirty="0">
              <a:ea typeface="PMingLiU" pitchFamily="18" charset="-120"/>
            </a:endParaRP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use IEEE.std_logic_1164.all;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 smtClean="0">
                <a:ea typeface="PMingLiU" pitchFamily="18" charset="-120"/>
              </a:rPr>
              <a:t>entity </a:t>
            </a:r>
            <a:r>
              <a:rPr lang="en-US" altLang="zh-TW" sz="1400" dirty="0" err="1">
                <a:ea typeface="PMingLiU" pitchFamily="18" charset="-120"/>
              </a:rPr>
              <a:t>some_entity</a:t>
            </a:r>
            <a:r>
              <a:rPr lang="en-US" altLang="zh-TW" sz="1400" dirty="0">
                <a:ea typeface="PMingLiU" pitchFamily="18" charset="-120"/>
              </a:rPr>
              <a:t> </a:t>
            </a:r>
            <a:r>
              <a:rPr lang="en-US" altLang="zh-TW" sz="1400" dirty="0" smtClean="0">
                <a:ea typeface="PMingLiU" pitchFamily="18" charset="-120"/>
              </a:rPr>
              <a:t>is ----------------------------------------------</a:t>
            </a:r>
            <a:endParaRPr lang="en-US" altLang="zh-TW" sz="1400" dirty="0">
              <a:ea typeface="PMingLiU" pitchFamily="18" charset="-120"/>
            </a:endParaRP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    port (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    clock: in </a:t>
            </a:r>
            <a:r>
              <a:rPr lang="en-US" altLang="zh-TW" sz="1400" dirty="0" err="1">
                <a:ea typeface="PMingLiU" pitchFamily="18" charset="-120"/>
              </a:rPr>
              <a:t>std_logic</a:t>
            </a:r>
            <a:r>
              <a:rPr lang="en-US" altLang="zh-TW" sz="1400" dirty="0">
                <a:ea typeface="PMingLiU" pitchFamily="18" charset="-120"/>
              </a:rPr>
              <a:t>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        </a:t>
            </a:r>
            <a:r>
              <a:rPr lang="en-US" altLang="zh-TW" sz="1400" dirty="0" err="1">
                <a:ea typeface="PMingLiU" pitchFamily="18" charset="-120"/>
              </a:rPr>
              <a:t>A,reset</a:t>
            </a:r>
            <a:r>
              <a:rPr lang="en-US" altLang="zh-TW" sz="1400" dirty="0">
                <a:ea typeface="PMingLiU" pitchFamily="18" charset="-120"/>
              </a:rPr>
              <a:t>: in </a:t>
            </a:r>
            <a:r>
              <a:rPr lang="en-US" altLang="zh-TW" sz="1400" dirty="0" err="1">
                <a:ea typeface="PMingLiU" pitchFamily="18" charset="-120"/>
              </a:rPr>
              <a:t>std_logic</a:t>
            </a:r>
            <a:r>
              <a:rPr lang="en-US" altLang="zh-TW" sz="1400" dirty="0">
                <a:ea typeface="PMingLiU" pitchFamily="18" charset="-120"/>
              </a:rPr>
              <a:t>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        D: </a:t>
            </a:r>
            <a:r>
              <a:rPr lang="en-US" altLang="zh-TW" sz="1400" dirty="0" err="1">
                <a:ea typeface="PMingLiU" pitchFamily="18" charset="-120"/>
              </a:rPr>
              <a:t>inout</a:t>
            </a:r>
            <a:r>
              <a:rPr lang="en-US" altLang="zh-TW" sz="1400" dirty="0">
                <a:ea typeface="PMingLiU" pitchFamily="18" charset="-120"/>
              </a:rPr>
              <a:t> </a:t>
            </a:r>
            <a:r>
              <a:rPr lang="en-US" altLang="zh-TW" sz="1400" dirty="0" err="1">
                <a:ea typeface="PMingLiU" pitchFamily="18" charset="-120"/>
              </a:rPr>
              <a:t>std_logic</a:t>
            </a:r>
            <a:r>
              <a:rPr lang="en-US" altLang="zh-TW" sz="1400" dirty="0">
                <a:ea typeface="PMingLiU" pitchFamily="18" charset="-120"/>
              </a:rPr>
              <a:t> -- no need to use </a:t>
            </a:r>
            <a:r>
              <a:rPr lang="en-US" altLang="zh-TW" sz="1400" dirty="0" err="1">
                <a:ea typeface="PMingLiU" pitchFamily="18" charset="-120"/>
              </a:rPr>
              <a:t>inout</a:t>
            </a:r>
            <a:r>
              <a:rPr lang="en-US" altLang="zh-TW" sz="1400" dirty="0">
                <a:ea typeface="PMingLiU" pitchFamily="18" charset="-120"/>
              </a:rPr>
              <a:t> or buffer type, since there is no need to read.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    );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end </a:t>
            </a:r>
            <a:r>
              <a:rPr lang="en-US" altLang="zh-TW" sz="1400" dirty="0" err="1">
                <a:ea typeface="PMingLiU" pitchFamily="18" charset="-120"/>
              </a:rPr>
              <a:t>some_entity</a:t>
            </a:r>
            <a:r>
              <a:rPr lang="en-US" altLang="zh-TW" sz="1400" dirty="0">
                <a:ea typeface="PMingLiU" pitchFamily="18" charset="-120"/>
              </a:rPr>
              <a:t>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 smtClean="0">
                <a:ea typeface="PMingLiU" pitchFamily="18" charset="-120"/>
              </a:rPr>
              <a:t>architecture </a:t>
            </a:r>
            <a:r>
              <a:rPr lang="en-US" altLang="zh-TW" sz="1400" dirty="0">
                <a:ea typeface="PMingLiU" pitchFamily="18" charset="-120"/>
              </a:rPr>
              <a:t>moore2_arch of </a:t>
            </a:r>
            <a:r>
              <a:rPr lang="en-US" altLang="zh-TW" sz="1400" dirty="0" err="1">
                <a:ea typeface="PMingLiU" pitchFamily="18" charset="-120"/>
              </a:rPr>
              <a:t>some_entity</a:t>
            </a:r>
            <a:r>
              <a:rPr lang="en-US" altLang="zh-TW" sz="1400" dirty="0">
                <a:ea typeface="PMingLiU" pitchFamily="18" charset="-120"/>
              </a:rPr>
              <a:t> is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signal B,C: </a:t>
            </a:r>
            <a:r>
              <a:rPr lang="en-US" altLang="zh-TW" sz="1400" dirty="0" err="1">
                <a:ea typeface="PMingLiU" pitchFamily="18" charset="-120"/>
              </a:rPr>
              <a:t>std_logic</a:t>
            </a:r>
            <a:r>
              <a:rPr lang="en-US" altLang="zh-TW" sz="1400" dirty="0" smtClean="0">
                <a:ea typeface="PMingLiU" pitchFamily="18" charset="-120"/>
              </a:rPr>
              <a:t>; ----------------------------------------------</a:t>
            </a:r>
            <a:endParaRPr lang="en-US" altLang="zh-TW" sz="1400" dirty="0">
              <a:ea typeface="PMingLiU" pitchFamily="18" charset="-120"/>
            </a:endParaRP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begin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	process (C)	-- combinational logic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	begin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		D &lt;= not C; -- F2 = combination logic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	end process;</a:t>
            </a:r>
          </a:p>
          <a:p>
            <a:pPr marL="342900" indent="-342900" eaLnBrk="1" hangingPunct="1">
              <a:buFont typeface="+mj-lt"/>
              <a:buAutoNum type="arabicParenR"/>
            </a:pPr>
            <a:endParaRPr lang="en-US" altLang="zh-TW" sz="1400" dirty="0">
              <a:ea typeface="PMingLiU" pitchFamily="18" charset="-120"/>
            </a:endParaRP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	process(</a:t>
            </a:r>
            <a:r>
              <a:rPr lang="en-US" altLang="zh-TW" sz="1400" dirty="0" err="1">
                <a:ea typeface="PMingLiU" pitchFamily="18" charset="-120"/>
              </a:rPr>
              <a:t>clock,reset</a:t>
            </a:r>
            <a:r>
              <a:rPr lang="en-US" altLang="zh-TW" sz="1400" dirty="0">
                <a:ea typeface="PMingLiU" pitchFamily="18" charset="-120"/>
              </a:rPr>
              <a:t>)		-- sequential logic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  	begin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   </a:t>
            </a:r>
            <a:r>
              <a:rPr lang="en-US" altLang="zh-TW" sz="1400" dirty="0" smtClean="0">
                <a:ea typeface="PMingLiU" pitchFamily="18" charset="-120"/>
              </a:rPr>
              <a:t>            if  </a:t>
            </a:r>
            <a:r>
              <a:rPr lang="en-US" altLang="zh-TW" sz="1400" dirty="0">
                <a:ea typeface="PMingLiU" pitchFamily="18" charset="-120"/>
              </a:rPr>
              <a:t>reset = '1' then c &lt;= '0';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       	</a:t>
            </a:r>
            <a:r>
              <a:rPr lang="en-US" altLang="zh-TW" sz="1400" dirty="0" smtClean="0">
                <a:ea typeface="PMingLiU" pitchFamily="18" charset="-120"/>
              </a:rPr>
              <a:t>   </a:t>
            </a:r>
            <a:r>
              <a:rPr lang="en-US" altLang="zh-TW" sz="1400" dirty="0" err="1" smtClean="0">
                <a:ea typeface="PMingLiU" pitchFamily="18" charset="-120"/>
              </a:rPr>
              <a:t>elsif</a:t>
            </a:r>
            <a:r>
              <a:rPr lang="en-US" altLang="zh-TW" sz="1400" dirty="0" smtClean="0">
                <a:ea typeface="PMingLiU" pitchFamily="18" charset="-120"/>
              </a:rPr>
              <a:t> </a:t>
            </a:r>
            <a:r>
              <a:rPr lang="en-US" altLang="zh-TW" sz="1400" dirty="0" err="1">
                <a:ea typeface="PMingLiU" pitchFamily="18" charset="-120"/>
              </a:rPr>
              <a:t>rising_edge</a:t>
            </a:r>
            <a:r>
              <a:rPr lang="en-US" altLang="zh-TW" sz="1400" dirty="0">
                <a:ea typeface="PMingLiU" pitchFamily="18" charset="-120"/>
              </a:rPr>
              <a:t>(clock)then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	         C &lt;= not (A and C); --F1 = combination logic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		end </a:t>
            </a:r>
            <a:r>
              <a:rPr lang="en-US" altLang="zh-TW" sz="1400" dirty="0" smtClean="0">
                <a:ea typeface="PMingLiU" pitchFamily="18" charset="-120"/>
              </a:rPr>
              <a:t>if;</a:t>
            </a:r>
            <a:endParaRPr lang="en-US" altLang="zh-TW" sz="1400" dirty="0">
              <a:ea typeface="PMingLiU" pitchFamily="18" charset="-120"/>
            </a:endParaRP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	end process;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400" dirty="0">
                <a:ea typeface="PMingLiU" pitchFamily="18" charset="-120"/>
              </a:rPr>
              <a:t> end moore2_arch;</a:t>
            </a:r>
          </a:p>
        </p:txBody>
      </p:sp>
      <p:sp>
        <p:nvSpPr>
          <p:cNvPr id="440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440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32A9BBC1-5BAB-4643-966C-91D6A34D2F81}" type="slidenum">
              <a:rPr lang="en-US" altLang="en-US" smtClean="0">
                <a:solidFill>
                  <a:srgbClr val="FFFFFF"/>
                </a:solidFill>
              </a:rPr>
              <a:pPr/>
              <a:t>36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Moore machine using 2 processes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PMingLiU" pitchFamily="18" charset="-120"/>
              </a:rPr>
              <a:t>It is more flexible and easier to design.</a:t>
            </a:r>
          </a:p>
          <a:p>
            <a:pPr eaLnBrk="1" hangingPunct="1"/>
            <a:r>
              <a:rPr lang="en-US" altLang="zh-TW" dirty="0" smtClean="0">
                <a:ea typeface="PMingLiU" pitchFamily="18" charset="-120"/>
              </a:rPr>
              <a:t>You can make it formal that F1 is an operation (a concurrent  line of code)  and </a:t>
            </a:r>
          </a:p>
          <a:p>
            <a:pPr eaLnBrk="1" hangingPunct="1"/>
            <a:r>
              <a:rPr lang="en-US" altLang="zh-TW" dirty="0" smtClean="0">
                <a:ea typeface="PMingLiU" pitchFamily="18" charset="-120"/>
              </a:rPr>
              <a:t>F2 is another operation (a process)</a:t>
            </a:r>
          </a:p>
        </p:txBody>
      </p:sp>
      <p:sp>
        <p:nvSpPr>
          <p:cNvPr id="450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5AE6847C-AAF2-4002-9A04-A4C241857AD0}" type="slidenum">
              <a:rPr lang="en-US" altLang="en-US" smtClean="0">
                <a:solidFill>
                  <a:srgbClr val="FFFFFF"/>
                </a:solidFill>
              </a:rPr>
              <a:pPr/>
              <a:t>37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HK" sz="2900" smtClean="0">
                <a:ea typeface="PMingLiU" pitchFamily="18" charset="-120"/>
              </a:rPr>
              <a:t>Exercise 5.6 ,e</a:t>
            </a:r>
            <a:r>
              <a:rPr lang="en-US" altLang="zh-TW" sz="2900" smtClean="0">
                <a:ea typeface="PMingLiU" pitchFamily="18" charset="-120"/>
              </a:rPr>
              <a:t>xercise on Moore machine</a:t>
            </a:r>
            <a:r>
              <a:rPr lang="en-US" altLang="zh-HK" sz="2700" smtClean="0">
                <a:ea typeface="PMingLiU" pitchFamily="18" charset="-120"/>
              </a:rPr>
              <a:t>, draw c</a:t>
            </a:r>
            <a:r>
              <a:rPr lang="en-US" altLang="zh-TW" sz="2700" smtClean="0">
                <a:ea typeface="PMingLiU" pitchFamily="18" charset="-120"/>
              </a:rPr>
              <a:t> (init. c=0) </a:t>
            </a:r>
            <a:br>
              <a:rPr lang="en-US" altLang="zh-TW" sz="2700" smtClean="0">
                <a:ea typeface="PMingLiU" pitchFamily="18" charset="-120"/>
              </a:rPr>
            </a:br>
            <a:endParaRPr lang="en-US" altLang="zh-TW" sz="2700" smtClean="0">
              <a:ea typeface="PMingLiU" pitchFamily="18" charset="-12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clock</a:t>
            </a:r>
          </a:p>
        </p:txBody>
      </p:sp>
      <p:sp>
        <p:nvSpPr>
          <p:cNvPr id="481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481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D7E240CB-C297-4991-BFFD-4627A6920C0A}" type="slidenum">
              <a:rPr lang="en-US" altLang="en-US" smtClean="0">
                <a:solidFill>
                  <a:srgbClr val="FFFFFF"/>
                </a:solidFill>
              </a:rPr>
              <a:pPr/>
              <a:t>38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8134" name="Freeform 4" descr="Paper bag"/>
          <p:cNvSpPr>
            <a:spLocks/>
          </p:cNvSpPr>
          <p:nvPr/>
        </p:nvSpPr>
        <p:spPr bwMode="auto">
          <a:xfrm>
            <a:off x="1752600" y="2286000"/>
            <a:ext cx="7010400" cy="381000"/>
          </a:xfrm>
          <a:custGeom>
            <a:avLst/>
            <a:gdLst>
              <a:gd name="T0" fmla="*/ 0 w 4416"/>
              <a:gd name="T1" fmla="*/ 2147483647 h 240"/>
              <a:gd name="T2" fmla="*/ 2147483647 w 4416"/>
              <a:gd name="T3" fmla="*/ 2147483647 h 240"/>
              <a:gd name="T4" fmla="*/ 2147483647 w 4416"/>
              <a:gd name="T5" fmla="*/ 0 h 240"/>
              <a:gd name="T6" fmla="*/ 2147483647 w 4416"/>
              <a:gd name="T7" fmla="*/ 0 h 240"/>
              <a:gd name="T8" fmla="*/ 2147483647 w 4416"/>
              <a:gd name="T9" fmla="*/ 2147483647 h 240"/>
              <a:gd name="T10" fmla="*/ 2147483647 w 4416"/>
              <a:gd name="T11" fmla="*/ 2147483647 h 240"/>
              <a:gd name="T12" fmla="*/ 2147483647 w 4416"/>
              <a:gd name="T13" fmla="*/ 0 h 240"/>
              <a:gd name="T14" fmla="*/ 2147483647 w 4416"/>
              <a:gd name="T15" fmla="*/ 0 h 240"/>
              <a:gd name="T16" fmla="*/ 2147483647 w 4416"/>
              <a:gd name="T17" fmla="*/ 2147483647 h 240"/>
              <a:gd name="T18" fmla="*/ 2147483647 w 4416"/>
              <a:gd name="T19" fmla="*/ 2147483647 h 240"/>
              <a:gd name="T20" fmla="*/ 2147483647 w 4416"/>
              <a:gd name="T21" fmla="*/ 0 h 240"/>
              <a:gd name="T22" fmla="*/ 2147483647 w 4416"/>
              <a:gd name="T23" fmla="*/ 0 h 240"/>
              <a:gd name="T24" fmla="*/ 2147483647 w 4416"/>
              <a:gd name="T25" fmla="*/ 2147483647 h 240"/>
              <a:gd name="T26" fmla="*/ 2147483647 w 4416"/>
              <a:gd name="T27" fmla="*/ 2147483647 h 240"/>
              <a:gd name="T28" fmla="*/ 2147483647 w 4416"/>
              <a:gd name="T29" fmla="*/ 0 h 240"/>
              <a:gd name="T30" fmla="*/ 2147483647 w 4416"/>
              <a:gd name="T31" fmla="*/ 0 h 240"/>
              <a:gd name="T32" fmla="*/ 2147483647 w 4416"/>
              <a:gd name="T33" fmla="*/ 2147483647 h 240"/>
              <a:gd name="T34" fmla="*/ 2147483647 w 4416"/>
              <a:gd name="T35" fmla="*/ 2147483647 h 240"/>
              <a:gd name="T36" fmla="*/ 2147483647 w 4416"/>
              <a:gd name="T37" fmla="*/ 0 h 240"/>
              <a:gd name="T38" fmla="*/ 2147483647 w 4416"/>
              <a:gd name="T39" fmla="*/ 0 h 240"/>
              <a:gd name="T40" fmla="*/ 2147483647 w 4416"/>
              <a:gd name="T41" fmla="*/ 2147483647 h 240"/>
              <a:gd name="T42" fmla="*/ 2147483647 w 4416"/>
              <a:gd name="T43" fmla="*/ 2147483647 h 24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4416" h="240">
                <a:moveTo>
                  <a:pt x="0" y="240"/>
                </a:moveTo>
                <a:lnTo>
                  <a:pt x="480" y="240"/>
                </a:lnTo>
                <a:lnTo>
                  <a:pt x="480" y="0"/>
                </a:lnTo>
                <a:lnTo>
                  <a:pt x="912" y="0"/>
                </a:lnTo>
                <a:lnTo>
                  <a:pt x="912" y="240"/>
                </a:lnTo>
                <a:lnTo>
                  <a:pt x="1392" y="240"/>
                </a:lnTo>
                <a:lnTo>
                  <a:pt x="1392" y="0"/>
                </a:lnTo>
                <a:lnTo>
                  <a:pt x="1872" y="0"/>
                </a:lnTo>
                <a:lnTo>
                  <a:pt x="1872" y="240"/>
                </a:lnTo>
                <a:lnTo>
                  <a:pt x="2304" y="240"/>
                </a:lnTo>
                <a:lnTo>
                  <a:pt x="2304" y="0"/>
                </a:lnTo>
                <a:lnTo>
                  <a:pt x="2688" y="0"/>
                </a:lnTo>
                <a:lnTo>
                  <a:pt x="2688" y="240"/>
                </a:lnTo>
                <a:lnTo>
                  <a:pt x="3072" y="240"/>
                </a:lnTo>
                <a:lnTo>
                  <a:pt x="3072" y="0"/>
                </a:lnTo>
                <a:lnTo>
                  <a:pt x="3504" y="0"/>
                </a:lnTo>
                <a:lnTo>
                  <a:pt x="3504" y="240"/>
                </a:lnTo>
                <a:lnTo>
                  <a:pt x="3888" y="240"/>
                </a:lnTo>
                <a:lnTo>
                  <a:pt x="3888" y="0"/>
                </a:lnTo>
                <a:lnTo>
                  <a:pt x="4224" y="0"/>
                </a:lnTo>
                <a:lnTo>
                  <a:pt x="4224" y="240"/>
                </a:lnTo>
                <a:lnTo>
                  <a:pt x="4416" y="24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Text Box 5" descr="Paper bag"/>
          <p:cNvSpPr txBox="1">
            <a:spLocks noChangeArrowheads="1"/>
          </p:cNvSpPr>
          <p:nvPr/>
        </p:nvSpPr>
        <p:spPr bwMode="auto">
          <a:xfrm>
            <a:off x="211138" y="2819400"/>
            <a:ext cx="2220912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C=/D when A=1</a:t>
            </a:r>
          </a:p>
        </p:txBody>
      </p:sp>
      <p:sp>
        <p:nvSpPr>
          <p:cNvPr id="48136" name="Text Box 6" descr="Paper bag"/>
          <p:cNvSpPr txBox="1">
            <a:spLocks noChangeArrowheads="1"/>
          </p:cNvSpPr>
          <p:nvPr/>
        </p:nvSpPr>
        <p:spPr bwMode="auto">
          <a:xfrm>
            <a:off x="247650" y="3429000"/>
            <a:ext cx="2220913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C=/D when A=0</a:t>
            </a:r>
          </a:p>
        </p:txBody>
      </p:sp>
      <p:graphicFrame>
        <p:nvGraphicFramePr>
          <p:cNvPr id="48137" name="Object 7"/>
          <p:cNvGraphicFramePr>
            <a:graphicFrameLocks noChangeAspect="1"/>
          </p:cNvGraphicFramePr>
          <p:nvPr/>
        </p:nvGraphicFramePr>
        <p:xfrm>
          <a:off x="381000" y="4191000"/>
          <a:ext cx="77724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95" name="Photo Editor Photo" r:id="rId4" imgW="4839119" imgH="1516190" progId="MSPhotoEd.3">
                  <p:embed/>
                </p:oleObj>
              </mc:Choice>
              <mc:Fallback>
                <p:oleObj name="Photo Editor Photo" r:id="rId4" imgW="4839119" imgH="1516190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91000"/>
                        <a:ext cx="77724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8" name="Text Box 8" descr="Paper bag"/>
          <p:cNvSpPr txBox="1">
            <a:spLocks noChangeArrowheads="1"/>
          </p:cNvSpPr>
          <p:nvPr/>
        </p:nvSpPr>
        <p:spPr bwMode="auto">
          <a:xfrm>
            <a:off x="1719263" y="5791200"/>
            <a:ext cx="7429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/>
            <a:r>
              <a:rPr lang="en-US" altLang="zh-TW" sz="1600" b="1">
                <a:latin typeface="Times New Roman" pitchFamily="18" charset="0"/>
              </a:rPr>
              <a:t>Nand</a:t>
            </a:r>
            <a:r>
              <a:rPr lang="en-US" altLang="zh-TW" sz="2400">
                <a:latin typeface="Times New Roman" pitchFamily="18" charset="0"/>
              </a:rPr>
              <a:t> </a:t>
            </a:r>
          </a:p>
        </p:txBody>
      </p:sp>
      <p:sp>
        <p:nvSpPr>
          <p:cNvPr id="48139" name="Text Box 9" descr="Paper bag"/>
          <p:cNvSpPr txBox="1">
            <a:spLocks noChangeArrowheads="1"/>
          </p:cNvSpPr>
          <p:nvPr/>
        </p:nvSpPr>
        <p:spPr bwMode="auto">
          <a:xfrm>
            <a:off x="6553200" y="5715000"/>
            <a:ext cx="6175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/>
            <a:r>
              <a:rPr lang="en-US" altLang="zh-TW" sz="2400" b="1">
                <a:latin typeface="Times New Roman" pitchFamily="18" charset="0"/>
              </a:rPr>
              <a:t>not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48140" name="Line 10"/>
          <p:cNvSpPr>
            <a:spLocks noChangeShapeType="1"/>
          </p:cNvSpPr>
          <p:nvPr/>
        </p:nvSpPr>
        <p:spPr bwMode="auto">
          <a:xfrm>
            <a:off x="2743200" y="5105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1"/>
          <p:cNvSpPr>
            <a:spLocks noChangeShapeType="1"/>
          </p:cNvSpPr>
          <p:nvPr/>
        </p:nvSpPr>
        <p:spPr bwMode="auto">
          <a:xfrm>
            <a:off x="76962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Text Box 12" descr="Paper bag"/>
          <p:cNvSpPr txBox="1">
            <a:spLocks noChangeArrowheads="1"/>
          </p:cNvSpPr>
          <p:nvPr/>
        </p:nvSpPr>
        <p:spPr bwMode="auto">
          <a:xfrm>
            <a:off x="3733800" y="5791200"/>
            <a:ext cx="1654175" cy="1004888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TW" sz="2400" i="1">
                <a:latin typeface="Times New Roman" pitchFamily="18" charset="0"/>
              </a:rPr>
              <a:t>D</a:t>
            </a:r>
            <a:r>
              <a:rPr lang="en-US" altLang="zh-TW" sz="2400">
                <a:latin typeface="Times New Roman" pitchFamily="18" charset="0"/>
              </a:rPr>
              <a:t> type </a:t>
            </a:r>
          </a:p>
          <a:p>
            <a:pPr algn="ctr">
              <a:spcBef>
                <a:spcPct val="50000"/>
              </a:spcBef>
            </a:pPr>
            <a:r>
              <a:rPr lang="en-US" altLang="zh-TW" sz="2400">
                <a:latin typeface="Times New Roman" pitchFamily="18" charset="0"/>
              </a:rPr>
              <a:t>FF</a:t>
            </a:r>
          </a:p>
        </p:txBody>
      </p:sp>
      <p:sp>
        <p:nvSpPr>
          <p:cNvPr id="48143" name="Line 13"/>
          <p:cNvSpPr>
            <a:spLocks noChangeShapeType="1"/>
          </p:cNvSpPr>
          <p:nvPr/>
        </p:nvSpPr>
        <p:spPr bwMode="auto">
          <a:xfrm>
            <a:off x="2514600" y="25146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4"/>
          <p:cNvSpPr>
            <a:spLocks noChangeShapeType="1"/>
          </p:cNvSpPr>
          <p:nvPr/>
        </p:nvSpPr>
        <p:spPr bwMode="auto">
          <a:xfrm>
            <a:off x="66294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5"/>
          <p:cNvSpPr>
            <a:spLocks noChangeShapeType="1"/>
          </p:cNvSpPr>
          <p:nvPr/>
        </p:nvSpPr>
        <p:spPr bwMode="auto">
          <a:xfrm>
            <a:off x="5410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Line 16"/>
          <p:cNvSpPr>
            <a:spLocks noChangeShapeType="1"/>
          </p:cNvSpPr>
          <p:nvPr/>
        </p:nvSpPr>
        <p:spPr bwMode="auto">
          <a:xfrm>
            <a:off x="32004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7" name="Line 17"/>
          <p:cNvSpPr>
            <a:spLocks noChangeShapeType="1"/>
          </p:cNvSpPr>
          <p:nvPr/>
        </p:nvSpPr>
        <p:spPr bwMode="auto">
          <a:xfrm>
            <a:off x="3962400" y="25146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8" name="Line 18"/>
          <p:cNvSpPr>
            <a:spLocks noChangeShapeType="1"/>
          </p:cNvSpPr>
          <p:nvPr/>
        </p:nvSpPr>
        <p:spPr bwMode="auto">
          <a:xfrm>
            <a:off x="7315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9" name="Line 19"/>
          <p:cNvSpPr>
            <a:spLocks noChangeShapeType="1"/>
          </p:cNvSpPr>
          <p:nvPr/>
        </p:nvSpPr>
        <p:spPr bwMode="auto">
          <a:xfrm>
            <a:off x="60198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0" name="Line 20"/>
          <p:cNvSpPr>
            <a:spLocks noChangeShapeType="1"/>
          </p:cNvSpPr>
          <p:nvPr/>
        </p:nvSpPr>
        <p:spPr bwMode="auto">
          <a:xfrm>
            <a:off x="4724400" y="25146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21"/>
          <p:cNvSpPr>
            <a:spLocks noChangeShapeType="1"/>
          </p:cNvSpPr>
          <p:nvPr/>
        </p:nvSpPr>
        <p:spPr bwMode="auto">
          <a:xfrm>
            <a:off x="79248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22"/>
          <p:cNvSpPr>
            <a:spLocks noChangeShapeType="1"/>
          </p:cNvSpPr>
          <p:nvPr/>
        </p:nvSpPr>
        <p:spPr bwMode="auto">
          <a:xfrm>
            <a:off x="8458200" y="2590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Freeform 23"/>
          <p:cNvSpPr>
            <a:spLocks/>
          </p:cNvSpPr>
          <p:nvPr/>
        </p:nvSpPr>
        <p:spPr bwMode="auto">
          <a:xfrm>
            <a:off x="3962400" y="5791200"/>
            <a:ext cx="152400" cy="228600"/>
          </a:xfrm>
          <a:custGeom>
            <a:avLst/>
            <a:gdLst>
              <a:gd name="T0" fmla="*/ 0 w 96"/>
              <a:gd name="T1" fmla="*/ 0 h 144"/>
              <a:gd name="T2" fmla="*/ 2147483647 w 96"/>
              <a:gd name="T3" fmla="*/ 2147483647 h 144"/>
              <a:gd name="T4" fmla="*/ 0 w 96"/>
              <a:gd name="T5" fmla="*/ 2147483647 h 1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" h="144">
                <a:moveTo>
                  <a:pt x="0" y="0"/>
                </a:moveTo>
                <a:lnTo>
                  <a:pt x="96" y="96"/>
                </a:lnTo>
                <a:lnTo>
                  <a:pt x="0" y="14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24"/>
          <p:cNvSpPr>
            <a:spLocks noChangeShapeType="1"/>
          </p:cNvSpPr>
          <p:nvPr/>
        </p:nvSpPr>
        <p:spPr bwMode="auto">
          <a:xfrm>
            <a:off x="1752600" y="4876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Freeform 25"/>
          <p:cNvSpPr>
            <a:spLocks/>
          </p:cNvSpPr>
          <p:nvPr/>
        </p:nvSpPr>
        <p:spPr bwMode="auto">
          <a:xfrm>
            <a:off x="1752600" y="4927600"/>
            <a:ext cx="330200" cy="419100"/>
          </a:xfrm>
          <a:custGeom>
            <a:avLst/>
            <a:gdLst>
              <a:gd name="T0" fmla="*/ 0 w 208"/>
              <a:gd name="T1" fmla="*/ 2147483647 h 264"/>
              <a:gd name="T2" fmla="*/ 2147483647 w 208"/>
              <a:gd name="T3" fmla="*/ 2147483647 h 264"/>
              <a:gd name="T4" fmla="*/ 2147483647 w 208"/>
              <a:gd name="T5" fmla="*/ 2147483647 h 264"/>
              <a:gd name="T6" fmla="*/ 2147483647 w 208"/>
              <a:gd name="T7" fmla="*/ 2147483647 h 264"/>
              <a:gd name="T8" fmla="*/ 2147483647 w 208"/>
              <a:gd name="T9" fmla="*/ 2147483647 h 264"/>
              <a:gd name="T10" fmla="*/ 0 w 208"/>
              <a:gd name="T11" fmla="*/ 2147483647 h 26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08" h="264">
                <a:moveTo>
                  <a:pt x="0" y="16"/>
                </a:moveTo>
                <a:cubicBezTo>
                  <a:pt x="32" y="8"/>
                  <a:pt x="64" y="0"/>
                  <a:pt x="96" y="16"/>
                </a:cubicBezTo>
                <a:cubicBezTo>
                  <a:pt x="128" y="32"/>
                  <a:pt x="176" y="80"/>
                  <a:pt x="192" y="112"/>
                </a:cubicBezTo>
                <a:cubicBezTo>
                  <a:pt x="208" y="144"/>
                  <a:pt x="200" y="184"/>
                  <a:pt x="192" y="208"/>
                </a:cubicBezTo>
                <a:cubicBezTo>
                  <a:pt x="184" y="232"/>
                  <a:pt x="176" y="248"/>
                  <a:pt x="144" y="256"/>
                </a:cubicBezTo>
                <a:cubicBezTo>
                  <a:pt x="112" y="264"/>
                  <a:pt x="56" y="260"/>
                  <a:pt x="0" y="256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6" name="Oval 26"/>
          <p:cNvSpPr>
            <a:spLocks noChangeArrowheads="1"/>
          </p:cNvSpPr>
          <p:nvPr/>
        </p:nvSpPr>
        <p:spPr bwMode="auto">
          <a:xfrm>
            <a:off x="2057400" y="51054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8157" name="Line 27"/>
          <p:cNvSpPr>
            <a:spLocks noChangeShapeType="1"/>
          </p:cNvSpPr>
          <p:nvPr/>
        </p:nvSpPr>
        <p:spPr bwMode="auto">
          <a:xfrm>
            <a:off x="2133600" y="5105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8" name="Line 28"/>
          <p:cNvSpPr>
            <a:spLocks noChangeShapeType="1"/>
          </p:cNvSpPr>
          <p:nvPr/>
        </p:nvSpPr>
        <p:spPr bwMode="auto">
          <a:xfrm>
            <a:off x="1600200" y="5105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9" name="Freeform 29"/>
          <p:cNvSpPr>
            <a:spLocks/>
          </p:cNvSpPr>
          <p:nvPr/>
        </p:nvSpPr>
        <p:spPr bwMode="auto">
          <a:xfrm>
            <a:off x="1600200" y="5257800"/>
            <a:ext cx="152400" cy="685800"/>
          </a:xfrm>
          <a:custGeom>
            <a:avLst/>
            <a:gdLst>
              <a:gd name="T0" fmla="*/ 0 w 144"/>
              <a:gd name="T1" fmla="*/ 2147483647 h 432"/>
              <a:gd name="T2" fmla="*/ 2147483647 w 144"/>
              <a:gd name="T3" fmla="*/ 2147483647 h 432"/>
              <a:gd name="T4" fmla="*/ 2147483647 w 144"/>
              <a:gd name="T5" fmla="*/ 0 h 432"/>
              <a:gd name="T6" fmla="*/ 2147483647 w 144"/>
              <a:gd name="T7" fmla="*/ 0 h 43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4" h="432">
                <a:moveTo>
                  <a:pt x="0" y="432"/>
                </a:moveTo>
                <a:lnTo>
                  <a:pt x="48" y="432"/>
                </a:lnTo>
                <a:lnTo>
                  <a:pt x="48" y="0"/>
                </a:lnTo>
                <a:lnTo>
                  <a:pt x="144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0" name="Freeform 30"/>
          <p:cNvSpPr>
            <a:spLocks/>
          </p:cNvSpPr>
          <p:nvPr/>
        </p:nvSpPr>
        <p:spPr bwMode="auto">
          <a:xfrm>
            <a:off x="6324600" y="4876800"/>
            <a:ext cx="609600" cy="457200"/>
          </a:xfrm>
          <a:custGeom>
            <a:avLst/>
            <a:gdLst>
              <a:gd name="T0" fmla="*/ 0 w 384"/>
              <a:gd name="T1" fmla="*/ 2147483647 h 288"/>
              <a:gd name="T2" fmla="*/ 2147483647 w 384"/>
              <a:gd name="T3" fmla="*/ 2147483647 h 288"/>
              <a:gd name="T4" fmla="*/ 2147483647 w 384"/>
              <a:gd name="T5" fmla="*/ 0 h 288"/>
              <a:gd name="T6" fmla="*/ 2147483647 w 384"/>
              <a:gd name="T7" fmla="*/ 2147483647 h 288"/>
              <a:gd name="T8" fmla="*/ 2147483647 w 384"/>
              <a:gd name="T9" fmla="*/ 2147483647 h 288"/>
              <a:gd name="T10" fmla="*/ 2147483647 w 384"/>
              <a:gd name="T11" fmla="*/ 2147483647 h 2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84" h="288">
                <a:moveTo>
                  <a:pt x="0" y="144"/>
                </a:moveTo>
                <a:lnTo>
                  <a:pt x="144" y="144"/>
                </a:lnTo>
                <a:lnTo>
                  <a:pt x="144" y="0"/>
                </a:lnTo>
                <a:lnTo>
                  <a:pt x="384" y="144"/>
                </a:lnTo>
                <a:lnTo>
                  <a:pt x="144" y="288"/>
                </a:lnTo>
                <a:lnTo>
                  <a:pt x="144" y="14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1" name="Oval 31"/>
          <p:cNvSpPr>
            <a:spLocks noChangeArrowheads="1"/>
          </p:cNvSpPr>
          <p:nvPr/>
        </p:nvSpPr>
        <p:spPr bwMode="auto">
          <a:xfrm>
            <a:off x="6934200" y="5029200"/>
            <a:ext cx="76200" cy="76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8162" name="Line 32"/>
          <p:cNvSpPr>
            <a:spLocks noChangeShapeType="1"/>
          </p:cNvSpPr>
          <p:nvPr/>
        </p:nvSpPr>
        <p:spPr bwMode="auto">
          <a:xfrm>
            <a:off x="7010400" y="5105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i="1" u="sng" smtClean="0"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Mealy machine</a:t>
            </a:r>
            <a:endParaRPr lang="en-US" altLang="zh-TW" smtClean="0">
              <a:ea typeface="PMingLiU" pitchFamily="18" charset="-120"/>
            </a:endParaRP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zh-TW" altLang="zh-TW" dirty="0" smtClean="0">
              <a:ea typeface="PMingLiU" pitchFamily="18" charset="-120"/>
            </a:endParaRPr>
          </a:p>
          <a:p>
            <a:pPr eaLnBrk="1" hangingPunct="1">
              <a:defRPr/>
            </a:pPr>
            <a:endParaRPr lang="zh-TW" altLang="zh-TW" dirty="0" smtClean="0">
              <a:ea typeface="PMingLiU" pitchFamily="18" charset="-120"/>
            </a:endParaRPr>
          </a:p>
          <a:p>
            <a:pPr eaLnBrk="1" hangingPunct="1">
              <a:defRPr/>
            </a:pPr>
            <a:r>
              <a:rPr lang="en-US" altLang="zh-TW" dirty="0" smtClean="0">
                <a:ea typeface="PMingLiU" pitchFamily="18" charset="-120"/>
              </a:rPr>
              <a:t>A </a:t>
            </a:r>
            <a:r>
              <a:rPr lang="en-US" altLang="zh-TW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Mealy machine’s</a:t>
            </a:r>
            <a:r>
              <a:rPr lang="en-US" altLang="zh-TW" dirty="0" smtClean="0">
                <a:ea typeface="PMingLiU" pitchFamily="18" charset="-120"/>
              </a:rPr>
              <a:t> outputs are a function of the present state and the inputs.</a:t>
            </a:r>
          </a:p>
          <a:p>
            <a:pPr eaLnBrk="1" hangingPunct="1">
              <a:defRPr/>
            </a:pPr>
            <a:endParaRPr lang="en-US" altLang="zh-TW" dirty="0" smtClean="0">
              <a:ea typeface="PMingLiU" pitchFamily="18" charset="-120"/>
            </a:endParaRPr>
          </a:p>
          <a:p>
            <a:pPr eaLnBrk="1" hangingPunct="1">
              <a:defRPr/>
            </a:pPr>
            <a:endParaRPr lang="zh-TW" altLang="zh-TW" dirty="0" smtClean="0">
              <a:ea typeface="PMingLiU" pitchFamily="18" charset="-120"/>
            </a:endParaRPr>
          </a:p>
        </p:txBody>
      </p:sp>
      <p:sp>
        <p:nvSpPr>
          <p:cNvPr id="491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491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1BA456ED-0EE5-4DC6-8ADC-42097E393323}" type="slidenum">
              <a:rPr lang="en-US" altLang="en-US" smtClean="0">
                <a:solidFill>
                  <a:srgbClr val="FFFFFF"/>
                </a:solidFill>
              </a:rPr>
              <a:pPr/>
              <a:t>39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HK" cap="none" smtClean="0">
                <a:ea typeface="PMingLiU" pitchFamily="18" charset="-120"/>
              </a:rPr>
              <a:t>TO WRITE CLOCK EDGES</a:t>
            </a:r>
            <a:endParaRPr lang="en-US" cap="none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HK" smtClean="0">
                <a:solidFill>
                  <a:srgbClr val="57576E"/>
                </a:solidFill>
                <a:ea typeface="PMingLiU" pitchFamily="18" charset="-120"/>
              </a:rPr>
              <a:t>Using if-then-else</a:t>
            </a:r>
            <a:endParaRPr lang="en-US" altLang="en-US" smtClean="0">
              <a:solidFill>
                <a:srgbClr val="57576E"/>
              </a:solidFill>
            </a:endParaRPr>
          </a:p>
        </p:txBody>
      </p:sp>
      <p:sp>
        <p:nvSpPr>
          <p:cNvPr id="10244" name="Rectangle 10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10245" name="Rectangle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69B85F1E-FD40-4E9D-9A37-B4FAE2ACC573}" type="slidenum">
              <a:rPr lang="en-US" altLang="en-US" smtClean="0">
                <a:solidFill>
                  <a:srgbClr val="FFFFFF"/>
                </a:solidFill>
              </a:rPr>
              <a:pPr/>
              <a:t>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Mealy  machine, an example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PMingLiU" pitchFamily="18" charset="-120"/>
              </a:rPr>
              <a:t>A Mealy Machine can use two processes, since its timing is a function of both the clock and data inputs.</a:t>
            </a:r>
          </a:p>
          <a:p>
            <a:pPr eaLnBrk="1" hangingPunct="1"/>
            <a:r>
              <a:rPr lang="en-US" altLang="zh-TW" sz="2800" dirty="0" smtClean="0">
                <a:ea typeface="PMingLiU" pitchFamily="18" charset="-120"/>
              </a:rPr>
              <a:t>F1 is C &lt;= not(</a:t>
            </a:r>
            <a:r>
              <a:rPr lang="en-US" altLang="zh-TW" sz="2800" i="1" dirty="0" smtClean="0">
                <a:ea typeface="PMingLiU" pitchFamily="18" charset="-120"/>
              </a:rPr>
              <a:t>A</a:t>
            </a:r>
            <a:r>
              <a:rPr lang="en-US" altLang="zh-TW" sz="2800" dirty="0" smtClean="0">
                <a:ea typeface="PMingLiU" pitchFamily="18" charset="-120"/>
              </a:rPr>
              <a:t> </a:t>
            </a:r>
            <a:r>
              <a:rPr lang="en-US" altLang="zh-HK" sz="2800" dirty="0" smtClean="0">
                <a:ea typeface="PMingLiU" pitchFamily="18" charset="-120"/>
              </a:rPr>
              <a:t>or</a:t>
            </a:r>
            <a:r>
              <a:rPr lang="en-US" altLang="zh-TW" sz="2800" dirty="0" smtClean="0">
                <a:ea typeface="PMingLiU" pitchFamily="18" charset="-120"/>
              </a:rPr>
              <a:t> </a:t>
            </a:r>
            <a:r>
              <a:rPr lang="en-US" altLang="zh-TW" sz="2800" i="1" dirty="0" smtClean="0">
                <a:ea typeface="PMingLiU" pitchFamily="18" charset="-120"/>
              </a:rPr>
              <a:t>C)</a:t>
            </a:r>
            <a:r>
              <a:rPr lang="en-US" altLang="zh-TW" sz="2800" dirty="0" smtClean="0">
                <a:ea typeface="PMingLiU" pitchFamily="18" charset="-120"/>
              </a:rPr>
              <a:t>; F2 is</a:t>
            </a:r>
            <a:r>
              <a:rPr lang="en-US" altLang="zh-TW" sz="2800" i="1" dirty="0" smtClean="0">
                <a:ea typeface="PMingLiU" pitchFamily="18" charset="-120"/>
              </a:rPr>
              <a:t> D</a:t>
            </a:r>
            <a:r>
              <a:rPr lang="en-US" altLang="zh-TW" sz="2800" dirty="0" smtClean="0">
                <a:ea typeface="PMingLiU" pitchFamily="18" charset="-120"/>
              </a:rPr>
              <a:t> &lt;= (</a:t>
            </a:r>
            <a:r>
              <a:rPr lang="en-US" altLang="zh-TW" sz="2800" i="1" dirty="0" smtClean="0">
                <a:ea typeface="PMingLiU" pitchFamily="18" charset="-120"/>
              </a:rPr>
              <a:t>A</a:t>
            </a:r>
            <a:r>
              <a:rPr lang="en-US" altLang="zh-TW" sz="2800" dirty="0" smtClean="0">
                <a:ea typeface="PMingLiU" pitchFamily="18" charset="-120"/>
              </a:rPr>
              <a:t> or </a:t>
            </a:r>
            <a:r>
              <a:rPr lang="en-US" altLang="zh-TW" sz="2800" i="1" dirty="0" smtClean="0">
                <a:ea typeface="PMingLiU" pitchFamily="18" charset="-120"/>
              </a:rPr>
              <a:t>C)</a:t>
            </a:r>
            <a:endParaRPr lang="en-US" altLang="zh-TW" sz="2800" dirty="0" smtClean="0">
              <a:ea typeface="PMingLiU" pitchFamily="18" charset="-120"/>
            </a:endParaRPr>
          </a:p>
          <a:p>
            <a:pPr eaLnBrk="1" hangingPunct="1"/>
            <a:r>
              <a:rPr lang="en-US" altLang="zh-TW" dirty="0" smtClean="0">
                <a:ea typeface="PMingLiU" pitchFamily="18" charset="-120"/>
              </a:rPr>
              <a:t>In the diagram  we can say that B is the current output of not( A and C), but B does not need </a:t>
            </a:r>
            <a:r>
              <a:rPr lang="en-US" altLang="zh-TW" dirty="0">
                <a:ea typeface="PMingLiU" pitchFamily="18" charset="-120"/>
              </a:rPr>
              <a:t>to exist, </a:t>
            </a:r>
            <a:r>
              <a:rPr lang="en-US" altLang="zh-TW" dirty="0" smtClean="0">
                <a:ea typeface="PMingLiU" pitchFamily="18" charset="-120"/>
              </a:rPr>
              <a:t>writing C </a:t>
            </a:r>
            <a:r>
              <a:rPr lang="en-US" altLang="zh-TW" dirty="0">
                <a:ea typeface="PMingLiU" pitchFamily="18" charset="-120"/>
              </a:rPr>
              <a:t>&lt;= not(</a:t>
            </a:r>
            <a:r>
              <a:rPr lang="en-US" altLang="zh-TW" i="1" dirty="0">
                <a:ea typeface="PMingLiU" pitchFamily="18" charset="-120"/>
              </a:rPr>
              <a:t>A</a:t>
            </a:r>
            <a:r>
              <a:rPr lang="en-US" altLang="zh-TW" dirty="0">
                <a:ea typeface="PMingLiU" pitchFamily="18" charset="-120"/>
              </a:rPr>
              <a:t> </a:t>
            </a:r>
            <a:r>
              <a:rPr lang="en-US" altLang="zh-HK" dirty="0">
                <a:ea typeface="PMingLiU" pitchFamily="18" charset="-120"/>
              </a:rPr>
              <a:t>or</a:t>
            </a:r>
            <a:r>
              <a:rPr lang="en-US" altLang="zh-TW" dirty="0">
                <a:ea typeface="PMingLiU" pitchFamily="18" charset="-120"/>
              </a:rPr>
              <a:t> </a:t>
            </a:r>
            <a:r>
              <a:rPr lang="en-US" altLang="zh-TW" i="1" dirty="0">
                <a:ea typeface="PMingLiU" pitchFamily="18" charset="-120"/>
              </a:rPr>
              <a:t>C</a:t>
            </a:r>
            <a:r>
              <a:rPr lang="en-US" altLang="zh-TW" i="1" dirty="0" smtClean="0">
                <a:ea typeface="PMingLiU" pitchFamily="18" charset="-120"/>
              </a:rPr>
              <a:t>)</a:t>
            </a:r>
            <a:r>
              <a:rPr lang="en-US" altLang="zh-TW" dirty="0" smtClean="0">
                <a:ea typeface="PMingLiU" pitchFamily="18" charset="-120"/>
              </a:rPr>
              <a:t>  is enough</a:t>
            </a:r>
          </a:p>
          <a:p>
            <a:pPr eaLnBrk="1" hangingPunct="1"/>
            <a:r>
              <a:rPr lang="en-US" altLang="zh-TW" dirty="0">
                <a:ea typeface="PMingLiU" pitchFamily="18" charset="-120"/>
              </a:rPr>
              <a:t>F1 is </a:t>
            </a:r>
            <a:r>
              <a:rPr lang="en-US" altLang="zh-TW" dirty="0" smtClean="0">
                <a:ea typeface="PMingLiU" pitchFamily="18" charset="-120"/>
              </a:rPr>
              <a:t>B </a:t>
            </a:r>
            <a:r>
              <a:rPr lang="en-US" altLang="zh-TW" dirty="0">
                <a:ea typeface="PMingLiU" pitchFamily="18" charset="-120"/>
              </a:rPr>
              <a:t>&lt;= not(</a:t>
            </a:r>
            <a:r>
              <a:rPr lang="en-US" altLang="zh-TW" i="1" dirty="0">
                <a:ea typeface="PMingLiU" pitchFamily="18" charset="-120"/>
              </a:rPr>
              <a:t>A</a:t>
            </a:r>
            <a:r>
              <a:rPr lang="en-US" altLang="zh-TW" dirty="0">
                <a:ea typeface="PMingLiU" pitchFamily="18" charset="-120"/>
              </a:rPr>
              <a:t> </a:t>
            </a:r>
            <a:r>
              <a:rPr lang="en-US" altLang="zh-HK" dirty="0">
                <a:ea typeface="PMingLiU" pitchFamily="18" charset="-120"/>
              </a:rPr>
              <a:t>or</a:t>
            </a:r>
            <a:r>
              <a:rPr lang="en-US" altLang="zh-TW" dirty="0">
                <a:ea typeface="PMingLiU" pitchFamily="18" charset="-120"/>
              </a:rPr>
              <a:t> </a:t>
            </a:r>
            <a:r>
              <a:rPr lang="en-US" altLang="zh-TW" i="1" dirty="0">
                <a:ea typeface="PMingLiU" pitchFamily="18" charset="-120"/>
              </a:rPr>
              <a:t>C)</a:t>
            </a:r>
            <a:r>
              <a:rPr lang="en-US" altLang="zh-TW" dirty="0">
                <a:ea typeface="PMingLiU" pitchFamily="18" charset="-120"/>
              </a:rPr>
              <a:t>; F2 is</a:t>
            </a:r>
            <a:r>
              <a:rPr lang="en-US" altLang="zh-TW" i="1" dirty="0">
                <a:ea typeface="PMingLiU" pitchFamily="18" charset="-120"/>
              </a:rPr>
              <a:t> D</a:t>
            </a:r>
            <a:r>
              <a:rPr lang="en-US" altLang="zh-TW" dirty="0">
                <a:ea typeface="PMingLiU" pitchFamily="18" charset="-120"/>
              </a:rPr>
              <a:t> &lt;= (</a:t>
            </a:r>
            <a:r>
              <a:rPr lang="en-US" altLang="zh-TW" i="1" dirty="0">
                <a:ea typeface="PMingLiU" pitchFamily="18" charset="-120"/>
              </a:rPr>
              <a:t>A</a:t>
            </a:r>
            <a:r>
              <a:rPr lang="en-US" altLang="zh-TW" dirty="0">
                <a:ea typeface="PMingLiU" pitchFamily="18" charset="-120"/>
              </a:rPr>
              <a:t> or </a:t>
            </a:r>
            <a:r>
              <a:rPr lang="en-US" altLang="zh-TW" i="1" dirty="0">
                <a:ea typeface="PMingLiU" pitchFamily="18" charset="-120"/>
              </a:rPr>
              <a:t>C)</a:t>
            </a:r>
            <a:endParaRPr lang="en-US" altLang="zh-TW" dirty="0">
              <a:ea typeface="PMingLiU" pitchFamily="18" charset="-120"/>
            </a:endParaRPr>
          </a:p>
          <a:p>
            <a:pPr eaLnBrk="1" hangingPunct="1"/>
            <a:endParaRPr lang="en-US" altLang="zh-TW" dirty="0" smtClean="0">
              <a:ea typeface="PMingLiU" pitchFamily="18" charset="-120"/>
            </a:endParaRPr>
          </a:p>
          <a:p>
            <a:pPr eaLnBrk="1" hangingPunct="1"/>
            <a:endParaRPr lang="en-US" altLang="zh-TW" dirty="0" smtClean="0">
              <a:ea typeface="PMingLiU" pitchFamily="18" charset="-120"/>
            </a:endParaRPr>
          </a:p>
          <a:p>
            <a:pPr eaLnBrk="1" hangingPunct="1"/>
            <a:endParaRPr lang="en-US" altLang="zh-TW" dirty="0" smtClean="0">
              <a:ea typeface="PMingLiU" pitchFamily="18" charset="-120"/>
            </a:endParaRPr>
          </a:p>
          <a:p>
            <a:pPr eaLnBrk="1" hangingPunct="1"/>
            <a:endParaRPr lang="en-US" altLang="zh-TW" dirty="0" smtClean="0">
              <a:ea typeface="PMingLiU" pitchFamily="18" charset="-120"/>
            </a:endParaRPr>
          </a:p>
        </p:txBody>
      </p:sp>
      <p:sp>
        <p:nvSpPr>
          <p:cNvPr id="501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501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5CAB5F31-01BF-4734-8126-8C06A2A3234B}" type="slidenum">
              <a:rPr lang="en-US" altLang="en-US" smtClean="0">
                <a:solidFill>
                  <a:srgbClr val="FFFFFF"/>
                </a:solidFill>
              </a:rPr>
              <a:pPr/>
              <a:t>40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47" name="Group 30"/>
          <p:cNvGrpSpPr>
            <a:grpSpLocks/>
          </p:cNvGrpSpPr>
          <p:nvPr/>
        </p:nvGrpSpPr>
        <p:grpSpPr bwMode="auto">
          <a:xfrm>
            <a:off x="457200" y="4121150"/>
            <a:ext cx="7772400" cy="2736850"/>
            <a:chOff x="192" y="2352"/>
            <a:chExt cx="4896" cy="1724"/>
          </a:xfrm>
        </p:grpSpPr>
        <p:grpSp>
          <p:nvGrpSpPr>
            <p:cNvPr id="48" name="Group 31"/>
            <p:cNvGrpSpPr>
              <a:grpSpLocks/>
            </p:cNvGrpSpPr>
            <p:nvPr/>
          </p:nvGrpSpPr>
          <p:grpSpPr bwMode="auto">
            <a:xfrm>
              <a:off x="192" y="2352"/>
              <a:ext cx="4896" cy="1724"/>
              <a:chOff x="192" y="2352"/>
              <a:chExt cx="4896" cy="1724"/>
            </a:xfrm>
          </p:grpSpPr>
          <p:graphicFrame>
            <p:nvGraphicFramePr>
              <p:cNvPr id="62" name="Object 32"/>
              <p:cNvGraphicFramePr>
                <a:graphicFrameLocks noChangeAspect="1"/>
              </p:cNvGraphicFramePr>
              <p:nvPr/>
            </p:nvGraphicFramePr>
            <p:xfrm>
              <a:off x="192" y="2352"/>
              <a:ext cx="4896" cy="172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0234" name="Photo Editor Photo" r:id="rId3" imgW="4564776" imgH="1607619" progId="MSPhotoEd.3">
                      <p:embed/>
                    </p:oleObj>
                  </mc:Choice>
                  <mc:Fallback>
                    <p:oleObj name="Photo Editor Photo" r:id="rId3" imgW="4564776" imgH="1607619" progId="MSPhotoEd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2" y="2352"/>
                            <a:ext cx="4896" cy="17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3" name="Text Box 33" descr="Paper bag"/>
              <p:cNvSpPr txBox="1">
                <a:spLocks noChangeArrowheads="1"/>
              </p:cNvSpPr>
              <p:nvPr/>
            </p:nvSpPr>
            <p:spPr bwMode="auto">
              <a:xfrm>
                <a:off x="1013" y="3454"/>
                <a:ext cx="346" cy="2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 r:embed="rId5"/>
                      <a:srcRect/>
                      <a:tile tx="0" ty="0" sx="100000" sy="100000" flip="none" algn="tl"/>
                    </a:blip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563972" dir="14049741" sx="125000" sy="125000" algn="tl" rotWithShape="0">
                        <a:srgbClr val="C7DFD3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9pPr>
              </a:lstStyle>
              <a:p>
                <a:pPr algn="ctr"/>
                <a:r>
                  <a:rPr lang="en-US" altLang="zh-TW">
                    <a:latin typeface="Times New Roman" pitchFamily="18" charset="0"/>
                  </a:rPr>
                  <a:t>N</a:t>
                </a:r>
                <a:r>
                  <a:rPr lang="en-US" altLang="zh-HK">
                    <a:latin typeface="Times New Roman" pitchFamily="18" charset="0"/>
                  </a:rPr>
                  <a:t>or</a:t>
                </a:r>
                <a:endParaRPr lang="en-US" altLang="zh-TW">
                  <a:latin typeface="Times New Roman" pitchFamily="18" charset="0"/>
                </a:endParaRPr>
              </a:p>
            </p:txBody>
          </p:sp>
          <p:sp>
            <p:nvSpPr>
              <p:cNvPr id="64" name="Text Box 34" descr="Paper bag"/>
              <p:cNvSpPr txBox="1">
                <a:spLocks noChangeArrowheads="1"/>
              </p:cNvSpPr>
              <p:nvPr/>
            </p:nvSpPr>
            <p:spPr bwMode="auto">
              <a:xfrm>
                <a:off x="4224" y="3360"/>
                <a:ext cx="282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 r:embed="rId5"/>
                      <a:srcRect/>
                      <a:tile tx="0" ty="0" sx="100000" sy="100000" flip="none" algn="tl"/>
                    </a:blip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563972" dir="14049741" sx="125000" sy="125000" algn="tl" rotWithShape="0">
                        <a:srgbClr val="C7DFD3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9pPr>
              </a:lstStyle>
              <a:p>
                <a:pPr algn="ctr"/>
                <a:r>
                  <a:rPr lang="en-US" altLang="zh-TW" sz="2400">
                    <a:latin typeface="Times New Roman" pitchFamily="18" charset="0"/>
                  </a:rPr>
                  <a:t>or</a:t>
                </a:r>
              </a:p>
            </p:txBody>
          </p:sp>
          <p:sp>
            <p:nvSpPr>
              <p:cNvPr id="65" name="Freeform 35"/>
              <p:cNvSpPr>
                <a:spLocks/>
              </p:cNvSpPr>
              <p:nvPr/>
            </p:nvSpPr>
            <p:spPr bwMode="auto">
              <a:xfrm>
                <a:off x="2736" y="3648"/>
                <a:ext cx="96" cy="96"/>
              </a:xfrm>
              <a:custGeom>
                <a:avLst/>
                <a:gdLst>
                  <a:gd name="T0" fmla="*/ 0 w 96"/>
                  <a:gd name="T1" fmla="*/ 96 h 96"/>
                  <a:gd name="T2" fmla="*/ 48 w 96"/>
                  <a:gd name="T3" fmla="*/ 0 h 96"/>
                  <a:gd name="T4" fmla="*/ 96 w 96"/>
                  <a:gd name="T5" fmla="*/ 96 h 9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6" h="96">
                    <a:moveTo>
                      <a:pt x="0" y="96"/>
                    </a:moveTo>
                    <a:lnTo>
                      <a:pt x="48" y="0"/>
                    </a:lnTo>
                    <a:lnTo>
                      <a:pt x="96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Text Box 36"/>
              <p:cNvSpPr txBox="1">
                <a:spLocks noChangeArrowheads="1"/>
              </p:cNvSpPr>
              <p:nvPr/>
            </p:nvSpPr>
            <p:spPr bwMode="auto">
              <a:xfrm>
                <a:off x="2390" y="2903"/>
                <a:ext cx="730" cy="7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9pPr>
              </a:lstStyle>
              <a:p>
                <a:pPr eaLnBrk="1" hangingPunct="1"/>
                <a:r>
                  <a:rPr kumimoji="1" lang="en-US" altLang="zh-TW"/>
                  <a:t>D         Q</a:t>
                </a:r>
              </a:p>
              <a:p>
                <a:pPr eaLnBrk="1" hangingPunct="1"/>
                <a:endParaRPr kumimoji="1" lang="en-US" altLang="zh-TW"/>
              </a:p>
              <a:p>
                <a:pPr eaLnBrk="1" hangingPunct="1"/>
                <a:endParaRPr kumimoji="1" lang="en-US" altLang="zh-TW"/>
              </a:p>
              <a:p>
                <a:pPr eaLnBrk="1" hangingPunct="1"/>
                <a:r>
                  <a:rPr kumimoji="1" lang="en-US" altLang="zh-TW" sz="1400"/>
                  <a:t>D-Flip-Flop</a:t>
                </a:r>
                <a:endParaRPr kumimoji="1" lang="en-US" altLang="en-US" sz="1400"/>
              </a:p>
            </p:txBody>
          </p:sp>
        </p:grpSp>
        <p:sp>
          <p:nvSpPr>
            <p:cNvPr id="49" name="Freeform 37"/>
            <p:cNvSpPr>
              <a:spLocks/>
            </p:cNvSpPr>
            <p:nvPr/>
          </p:nvSpPr>
          <p:spPr bwMode="auto">
            <a:xfrm>
              <a:off x="864" y="2928"/>
              <a:ext cx="112" cy="336"/>
            </a:xfrm>
            <a:custGeom>
              <a:avLst/>
              <a:gdLst>
                <a:gd name="T0" fmla="*/ 0 w 112"/>
                <a:gd name="T1" fmla="*/ 0 h 336"/>
                <a:gd name="T2" fmla="*/ 96 w 112"/>
                <a:gd name="T3" fmla="*/ 96 h 336"/>
                <a:gd name="T4" fmla="*/ 96 w 112"/>
                <a:gd name="T5" fmla="*/ 240 h 336"/>
                <a:gd name="T6" fmla="*/ 0 w 112"/>
                <a:gd name="T7" fmla="*/ 336 h 3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2" h="336">
                  <a:moveTo>
                    <a:pt x="0" y="0"/>
                  </a:moveTo>
                  <a:cubicBezTo>
                    <a:pt x="40" y="28"/>
                    <a:pt x="80" y="56"/>
                    <a:pt x="96" y="96"/>
                  </a:cubicBezTo>
                  <a:cubicBezTo>
                    <a:pt x="112" y="136"/>
                    <a:pt x="112" y="200"/>
                    <a:pt x="96" y="240"/>
                  </a:cubicBezTo>
                  <a:cubicBezTo>
                    <a:pt x="80" y="280"/>
                    <a:pt x="40" y="308"/>
                    <a:pt x="0" y="33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38"/>
            <p:cNvSpPr>
              <a:spLocks/>
            </p:cNvSpPr>
            <p:nvPr/>
          </p:nvSpPr>
          <p:spPr bwMode="auto">
            <a:xfrm>
              <a:off x="864" y="2928"/>
              <a:ext cx="288" cy="144"/>
            </a:xfrm>
            <a:custGeom>
              <a:avLst/>
              <a:gdLst>
                <a:gd name="T0" fmla="*/ 0 w 288"/>
                <a:gd name="T1" fmla="*/ 0 h 144"/>
                <a:gd name="T2" fmla="*/ 192 w 288"/>
                <a:gd name="T3" fmla="*/ 48 h 144"/>
                <a:gd name="T4" fmla="*/ 288 w 288"/>
                <a:gd name="T5" fmla="*/ 144 h 14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44">
                  <a:moveTo>
                    <a:pt x="0" y="0"/>
                  </a:moveTo>
                  <a:cubicBezTo>
                    <a:pt x="72" y="12"/>
                    <a:pt x="144" y="24"/>
                    <a:pt x="192" y="48"/>
                  </a:cubicBezTo>
                  <a:cubicBezTo>
                    <a:pt x="240" y="72"/>
                    <a:pt x="264" y="108"/>
                    <a:pt x="288" y="144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39"/>
            <p:cNvSpPr>
              <a:spLocks/>
            </p:cNvSpPr>
            <p:nvPr/>
          </p:nvSpPr>
          <p:spPr bwMode="auto">
            <a:xfrm>
              <a:off x="864" y="3072"/>
              <a:ext cx="288" cy="192"/>
            </a:xfrm>
            <a:custGeom>
              <a:avLst/>
              <a:gdLst>
                <a:gd name="T0" fmla="*/ 0 w 288"/>
                <a:gd name="T1" fmla="*/ 192 h 192"/>
                <a:gd name="T2" fmla="*/ 192 w 288"/>
                <a:gd name="T3" fmla="*/ 144 h 192"/>
                <a:gd name="T4" fmla="*/ 288 w 288"/>
                <a:gd name="T5" fmla="*/ 0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92">
                  <a:moveTo>
                    <a:pt x="0" y="192"/>
                  </a:moveTo>
                  <a:cubicBezTo>
                    <a:pt x="72" y="184"/>
                    <a:pt x="144" y="176"/>
                    <a:pt x="192" y="144"/>
                  </a:cubicBezTo>
                  <a:cubicBezTo>
                    <a:pt x="240" y="112"/>
                    <a:pt x="264" y="56"/>
                    <a:pt x="288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Oval 40"/>
            <p:cNvSpPr>
              <a:spLocks noChangeArrowheads="1"/>
            </p:cNvSpPr>
            <p:nvPr/>
          </p:nvSpPr>
          <p:spPr bwMode="auto">
            <a:xfrm>
              <a:off x="1152" y="3024"/>
              <a:ext cx="48" cy="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3" name="Line 41"/>
            <p:cNvSpPr>
              <a:spLocks noChangeShapeType="1"/>
            </p:cNvSpPr>
            <p:nvPr/>
          </p:nvSpPr>
          <p:spPr bwMode="auto">
            <a:xfrm>
              <a:off x="768" y="29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2"/>
            <p:cNvSpPr>
              <a:spLocks/>
            </p:cNvSpPr>
            <p:nvPr/>
          </p:nvSpPr>
          <p:spPr bwMode="auto">
            <a:xfrm>
              <a:off x="809" y="3120"/>
              <a:ext cx="151" cy="361"/>
            </a:xfrm>
            <a:custGeom>
              <a:avLst/>
              <a:gdLst>
                <a:gd name="T0" fmla="*/ 0 w 151"/>
                <a:gd name="T1" fmla="*/ 361 h 361"/>
                <a:gd name="T2" fmla="*/ 45 w 151"/>
                <a:gd name="T3" fmla="*/ 361 h 361"/>
                <a:gd name="T4" fmla="*/ 55 w 151"/>
                <a:gd name="T5" fmla="*/ 0 h 361"/>
                <a:gd name="T6" fmla="*/ 151 w 151"/>
                <a:gd name="T7" fmla="*/ 0 h 36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1" h="361">
                  <a:moveTo>
                    <a:pt x="0" y="361"/>
                  </a:moveTo>
                  <a:cubicBezTo>
                    <a:pt x="15" y="361"/>
                    <a:pt x="30" y="361"/>
                    <a:pt x="45" y="361"/>
                  </a:cubicBezTo>
                  <a:lnTo>
                    <a:pt x="55" y="0"/>
                  </a:lnTo>
                  <a:lnTo>
                    <a:pt x="151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3"/>
            <p:cNvSpPr>
              <a:spLocks/>
            </p:cNvSpPr>
            <p:nvPr/>
          </p:nvSpPr>
          <p:spPr bwMode="auto">
            <a:xfrm>
              <a:off x="4032" y="2832"/>
              <a:ext cx="168" cy="480"/>
            </a:xfrm>
            <a:custGeom>
              <a:avLst/>
              <a:gdLst>
                <a:gd name="T0" fmla="*/ 0 w 168"/>
                <a:gd name="T1" fmla="*/ 0 h 528"/>
                <a:gd name="T2" fmla="*/ 144 w 168"/>
                <a:gd name="T3" fmla="*/ 82 h 528"/>
                <a:gd name="T4" fmla="*/ 144 w 168"/>
                <a:gd name="T5" fmla="*/ 162 h 528"/>
                <a:gd name="T6" fmla="*/ 0 w 168"/>
                <a:gd name="T7" fmla="*/ 223 h 5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8" h="528">
                  <a:moveTo>
                    <a:pt x="0" y="0"/>
                  </a:moveTo>
                  <a:cubicBezTo>
                    <a:pt x="60" y="64"/>
                    <a:pt x="120" y="128"/>
                    <a:pt x="144" y="192"/>
                  </a:cubicBezTo>
                  <a:cubicBezTo>
                    <a:pt x="168" y="256"/>
                    <a:pt x="168" y="328"/>
                    <a:pt x="144" y="384"/>
                  </a:cubicBezTo>
                  <a:cubicBezTo>
                    <a:pt x="120" y="440"/>
                    <a:pt x="60" y="484"/>
                    <a:pt x="0" y="528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4"/>
            <p:cNvSpPr>
              <a:spLocks/>
            </p:cNvSpPr>
            <p:nvPr/>
          </p:nvSpPr>
          <p:spPr bwMode="auto">
            <a:xfrm>
              <a:off x="4032" y="2824"/>
              <a:ext cx="384" cy="248"/>
            </a:xfrm>
            <a:custGeom>
              <a:avLst/>
              <a:gdLst>
                <a:gd name="T0" fmla="*/ 0 w 384"/>
                <a:gd name="T1" fmla="*/ 57 h 200"/>
                <a:gd name="T2" fmla="*/ 48 w 384"/>
                <a:gd name="T3" fmla="*/ 57 h 200"/>
                <a:gd name="T4" fmla="*/ 192 w 384"/>
                <a:gd name="T5" fmla="*/ 391 h 200"/>
                <a:gd name="T6" fmla="*/ 384 w 384"/>
                <a:gd name="T7" fmla="*/ 1390 h 2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84" h="200">
                  <a:moveTo>
                    <a:pt x="0" y="8"/>
                  </a:moveTo>
                  <a:cubicBezTo>
                    <a:pt x="8" y="4"/>
                    <a:pt x="16" y="0"/>
                    <a:pt x="48" y="8"/>
                  </a:cubicBezTo>
                  <a:cubicBezTo>
                    <a:pt x="80" y="16"/>
                    <a:pt x="136" y="24"/>
                    <a:pt x="192" y="56"/>
                  </a:cubicBezTo>
                  <a:cubicBezTo>
                    <a:pt x="248" y="88"/>
                    <a:pt x="316" y="144"/>
                    <a:pt x="384" y="20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45"/>
            <p:cNvSpPr>
              <a:spLocks/>
            </p:cNvSpPr>
            <p:nvPr/>
          </p:nvSpPr>
          <p:spPr bwMode="auto">
            <a:xfrm>
              <a:off x="4032" y="3072"/>
              <a:ext cx="384" cy="240"/>
            </a:xfrm>
            <a:custGeom>
              <a:avLst/>
              <a:gdLst>
                <a:gd name="T0" fmla="*/ 0 w 384"/>
                <a:gd name="T1" fmla="*/ 16 h 336"/>
                <a:gd name="T2" fmla="*/ 240 w 384"/>
                <a:gd name="T3" fmla="*/ 11 h 336"/>
                <a:gd name="T4" fmla="*/ 384 w 384"/>
                <a:gd name="T5" fmla="*/ 0 h 3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84" h="336">
                  <a:moveTo>
                    <a:pt x="0" y="336"/>
                  </a:moveTo>
                  <a:cubicBezTo>
                    <a:pt x="88" y="316"/>
                    <a:pt x="176" y="296"/>
                    <a:pt x="240" y="240"/>
                  </a:cubicBezTo>
                  <a:cubicBezTo>
                    <a:pt x="304" y="184"/>
                    <a:pt x="344" y="92"/>
                    <a:pt x="384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46"/>
            <p:cNvSpPr>
              <a:spLocks noChangeShapeType="1"/>
            </p:cNvSpPr>
            <p:nvPr/>
          </p:nvSpPr>
          <p:spPr bwMode="auto">
            <a:xfrm>
              <a:off x="3984" y="326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47"/>
            <p:cNvSpPr>
              <a:spLocks noChangeShapeType="1"/>
            </p:cNvSpPr>
            <p:nvPr/>
          </p:nvSpPr>
          <p:spPr bwMode="auto">
            <a:xfrm>
              <a:off x="3984" y="295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48"/>
            <p:cNvSpPr>
              <a:spLocks/>
            </p:cNvSpPr>
            <p:nvPr/>
          </p:nvSpPr>
          <p:spPr bwMode="auto">
            <a:xfrm>
              <a:off x="1200" y="3072"/>
              <a:ext cx="336" cy="192"/>
            </a:xfrm>
            <a:custGeom>
              <a:avLst/>
              <a:gdLst>
                <a:gd name="T0" fmla="*/ 0 w 336"/>
                <a:gd name="T1" fmla="*/ 0 h 192"/>
                <a:gd name="T2" fmla="*/ 192 w 336"/>
                <a:gd name="T3" fmla="*/ 0 h 192"/>
                <a:gd name="T4" fmla="*/ 192 w 336"/>
                <a:gd name="T5" fmla="*/ 192 h 192"/>
                <a:gd name="T6" fmla="*/ 336 w 336"/>
                <a:gd name="T7" fmla="*/ 192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36" h="192">
                  <a:moveTo>
                    <a:pt x="0" y="0"/>
                  </a:moveTo>
                  <a:lnTo>
                    <a:pt x="192" y="0"/>
                  </a:lnTo>
                  <a:lnTo>
                    <a:pt x="192" y="192"/>
                  </a:lnTo>
                  <a:lnTo>
                    <a:pt x="336" y="192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49"/>
            <p:cNvSpPr>
              <a:spLocks/>
            </p:cNvSpPr>
            <p:nvPr/>
          </p:nvSpPr>
          <p:spPr bwMode="auto">
            <a:xfrm>
              <a:off x="4416" y="2976"/>
              <a:ext cx="336" cy="96"/>
            </a:xfrm>
            <a:custGeom>
              <a:avLst/>
              <a:gdLst>
                <a:gd name="T0" fmla="*/ 0 w 336"/>
                <a:gd name="T1" fmla="*/ 96 h 96"/>
                <a:gd name="T2" fmla="*/ 192 w 336"/>
                <a:gd name="T3" fmla="*/ 96 h 96"/>
                <a:gd name="T4" fmla="*/ 192 w 336"/>
                <a:gd name="T5" fmla="*/ 0 h 96"/>
                <a:gd name="T6" fmla="*/ 336 w 336"/>
                <a:gd name="T7" fmla="*/ 0 h 9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92" y="96"/>
                  </a:lnTo>
                  <a:lnTo>
                    <a:pt x="192" y="0"/>
                  </a:lnTo>
                  <a:lnTo>
                    <a:pt x="336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en-US" altLang="zh-TW" sz="1800" b="1" dirty="0" smtClean="0">
                <a:ea typeface="PMingLiU" pitchFamily="18" charset="-120"/>
              </a:rPr>
              <a:t>Mealy machine</a:t>
            </a:r>
            <a:br>
              <a:rPr lang="en-US" altLang="zh-TW" sz="1800" b="1" dirty="0" smtClean="0">
                <a:ea typeface="PMingLiU" pitchFamily="18" charset="-120"/>
              </a:rPr>
            </a:br>
            <a:r>
              <a:rPr lang="en-US" altLang="zh-TW" sz="1800" dirty="0">
                <a:ea typeface="PMingLiU" pitchFamily="18" charset="-120"/>
              </a:rPr>
              <a:t>outputs are a function of the present state and the inputs.</a:t>
            </a:r>
            <a:endParaRPr lang="en-US" altLang="zh-TW" sz="1800" dirty="0" smtClean="0">
              <a:ea typeface="PMingLiU" pitchFamily="18" charset="-12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library IEEE; -- </a:t>
            </a:r>
            <a:r>
              <a:rPr lang="en-US" altLang="zh-TW" sz="1100" dirty="0" smtClean="0">
                <a:ea typeface="PMingLiU" pitchFamily="18" charset="-120"/>
              </a:rPr>
              <a:t>Mealy example </a:t>
            </a:r>
            <a:r>
              <a:rPr lang="en-US" altLang="zh-TW" sz="1100" dirty="0">
                <a:ea typeface="PMingLiU" pitchFamily="18" charset="-120"/>
              </a:rPr>
              <a:t>,-- synthesized ok. (</a:t>
            </a:r>
            <a:r>
              <a:rPr lang="en-US" altLang="zh-TW" sz="1100" dirty="0" smtClean="0">
                <a:ea typeface="PMingLiU" pitchFamily="18" charset="-120"/>
              </a:rPr>
              <a:t> </a:t>
            </a:r>
            <a:r>
              <a:rPr lang="en-US" altLang="zh-TW" sz="1100" dirty="0" err="1">
                <a:ea typeface="PMingLiU" pitchFamily="18" charset="-120"/>
              </a:rPr>
              <a:t>Vivado</a:t>
            </a:r>
            <a:r>
              <a:rPr lang="en-US" altLang="zh-TW" sz="1100" dirty="0">
                <a:ea typeface="PMingLiU" pitchFamily="18" charset="-120"/>
              </a:rPr>
              <a:t> 2014.4)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use IEEE.std_logic_1164.all;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entity </a:t>
            </a:r>
            <a:r>
              <a:rPr lang="en-US" altLang="zh-TW" sz="1100" dirty="0" err="1">
                <a:ea typeface="PMingLiU" pitchFamily="18" charset="-120"/>
              </a:rPr>
              <a:t>some_entity</a:t>
            </a:r>
            <a:r>
              <a:rPr lang="en-US" altLang="zh-TW" sz="1100" dirty="0">
                <a:ea typeface="PMingLiU" pitchFamily="18" charset="-120"/>
              </a:rPr>
              <a:t> is ----------------------------------------------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   port (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   clock: in </a:t>
            </a:r>
            <a:r>
              <a:rPr lang="en-US" altLang="zh-TW" sz="1100" dirty="0" err="1">
                <a:ea typeface="PMingLiU" pitchFamily="18" charset="-120"/>
              </a:rPr>
              <a:t>std_logic</a:t>
            </a:r>
            <a:r>
              <a:rPr lang="en-US" altLang="zh-TW" sz="1100" dirty="0">
                <a:ea typeface="PMingLiU" pitchFamily="18" charset="-120"/>
              </a:rPr>
              <a:t>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       </a:t>
            </a:r>
            <a:r>
              <a:rPr lang="en-US" altLang="zh-TW" sz="1100" dirty="0" err="1">
                <a:ea typeface="PMingLiU" pitchFamily="18" charset="-120"/>
              </a:rPr>
              <a:t>A,reset</a:t>
            </a:r>
            <a:r>
              <a:rPr lang="en-US" altLang="zh-TW" sz="1100" dirty="0">
                <a:ea typeface="PMingLiU" pitchFamily="18" charset="-120"/>
              </a:rPr>
              <a:t>: in </a:t>
            </a:r>
            <a:r>
              <a:rPr lang="en-US" altLang="zh-TW" sz="1100" dirty="0" err="1">
                <a:ea typeface="PMingLiU" pitchFamily="18" charset="-120"/>
              </a:rPr>
              <a:t>std_logic</a:t>
            </a:r>
            <a:r>
              <a:rPr lang="en-US" altLang="zh-TW" sz="1100" dirty="0">
                <a:ea typeface="PMingLiU" pitchFamily="18" charset="-120"/>
              </a:rPr>
              <a:t>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       D: </a:t>
            </a:r>
            <a:r>
              <a:rPr lang="en-US" altLang="zh-TW" sz="1100" dirty="0" err="1">
                <a:ea typeface="PMingLiU" pitchFamily="18" charset="-120"/>
              </a:rPr>
              <a:t>inout</a:t>
            </a:r>
            <a:r>
              <a:rPr lang="en-US" altLang="zh-TW" sz="1100" dirty="0">
                <a:ea typeface="PMingLiU" pitchFamily="18" charset="-120"/>
              </a:rPr>
              <a:t> </a:t>
            </a:r>
            <a:r>
              <a:rPr lang="en-US" altLang="zh-TW" sz="1100" dirty="0" err="1">
                <a:ea typeface="PMingLiU" pitchFamily="18" charset="-120"/>
              </a:rPr>
              <a:t>std_logic</a:t>
            </a:r>
            <a:r>
              <a:rPr lang="en-US" altLang="zh-TW" sz="1100" dirty="0">
                <a:ea typeface="PMingLiU" pitchFamily="18" charset="-120"/>
              </a:rPr>
              <a:t> -- no need to use </a:t>
            </a:r>
            <a:r>
              <a:rPr lang="en-US" altLang="zh-TW" sz="1100" dirty="0" err="1">
                <a:ea typeface="PMingLiU" pitchFamily="18" charset="-120"/>
              </a:rPr>
              <a:t>inout</a:t>
            </a:r>
            <a:r>
              <a:rPr lang="en-US" altLang="zh-TW" sz="1100" dirty="0">
                <a:ea typeface="PMingLiU" pitchFamily="18" charset="-120"/>
              </a:rPr>
              <a:t> or buffer type, since there is no need to read.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   );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end </a:t>
            </a:r>
            <a:r>
              <a:rPr lang="en-US" altLang="zh-TW" sz="1100" dirty="0" err="1">
                <a:ea typeface="PMingLiU" pitchFamily="18" charset="-120"/>
              </a:rPr>
              <a:t>some_entity</a:t>
            </a:r>
            <a:r>
              <a:rPr lang="en-US" altLang="zh-TW" sz="1100" dirty="0">
                <a:ea typeface="PMingLiU" pitchFamily="18" charset="-120"/>
              </a:rPr>
              <a:t>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architecture </a:t>
            </a:r>
            <a:r>
              <a:rPr lang="en-US" altLang="zh-TW" sz="1100" dirty="0" err="1">
                <a:ea typeface="PMingLiU" pitchFamily="18" charset="-120"/>
              </a:rPr>
              <a:t>mealy_arch</a:t>
            </a:r>
            <a:r>
              <a:rPr lang="en-US" altLang="zh-TW" sz="1100" dirty="0">
                <a:ea typeface="PMingLiU" pitchFamily="18" charset="-120"/>
              </a:rPr>
              <a:t> of </a:t>
            </a:r>
            <a:r>
              <a:rPr lang="en-US" altLang="zh-TW" sz="1100" dirty="0" err="1">
                <a:ea typeface="PMingLiU" pitchFamily="18" charset="-120"/>
              </a:rPr>
              <a:t>some_entity</a:t>
            </a:r>
            <a:r>
              <a:rPr lang="en-US" altLang="zh-TW" sz="1100" dirty="0">
                <a:ea typeface="PMingLiU" pitchFamily="18" charset="-120"/>
              </a:rPr>
              <a:t> is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signal </a:t>
            </a:r>
            <a:r>
              <a:rPr lang="en-US" altLang="zh-TW" sz="1100" dirty="0" smtClean="0">
                <a:ea typeface="PMingLiU" pitchFamily="18" charset="-120"/>
              </a:rPr>
              <a:t> C: </a:t>
            </a:r>
            <a:r>
              <a:rPr lang="en-US" altLang="zh-TW" sz="1100" dirty="0" err="1">
                <a:ea typeface="PMingLiU" pitchFamily="18" charset="-120"/>
              </a:rPr>
              <a:t>std_logic</a:t>
            </a:r>
            <a:r>
              <a:rPr lang="en-US" altLang="zh-TW" sz="1100" dirty="0">
                <a:ea typeface="PMingLiU" pitchFamily="18" charset="-120"/>
              </a:rPr>
              <a:t>; ----------------------------------------------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begin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	process (A,C)     -- combinational logic process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   </a:t>
            </a:r>
            <a:r>
              <a:rPr lang="en-US" altLang="zh-TW" sz="1100" dirty="0" smtClean="0">
                <a:ea typeface="PMingLiU" pitchFamily="18" charset="-120"/>
              </a:rPr>
              <a:t>           begin</a:t>
            </a:r>
            <a:endParaRPr lang="en-US" altLang="zh-TW" sz="1100" dirty="0">
              <a:ea typeface="PMingLiU" pitchFamily="18" charset="-120"/>
            </a:endParaRP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     </a:t>
            </a:r>
            <a:r>
              <a:rPr lang="en-US" altLang="zh-TW" sz="1100" dirty="0" smtClean="0">
                <a:ea typeface="PMingLiU" pitchFamily="18" charset="-120"/>
              </a:rPr>
              <a:t>         D </a:t>
            </a:r>
            <a:r>
              <a:rPr lang="en-US" altLang="zh-TW" sz="1100" dirty="0">
                <a:ea typeface="PMingLiU" pitchFamily="18" charset="-120"/>
              </a:rPr>
              <a:t>&lt;= </a:t>
            </a:r>
            <a:r>
              <a:rPr lang="en-US" altLang="zh-TW" sz="1100" dirty="0" smtClean="0">
                <a:ea typeface="PMingLiU" pitchFamily="18" charset="-120"/>
              </a:rPr>
              <a:t>  (</a:t>
            </a:r>
            <a:r>
              <a:rPr lang="en-US" altLang="zh-TW" sz="1100" dirty="0">
                <a:ea typeface="PMingLiU" pitchFamily="18" charset="-120"/>
              </a:rPr>
              <a:t>A or C);--F2 = combination logic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 smtClean="0">
                <a:ea typeface="PMingLiU" pitchFamily="18" charset="-120"/>
              </a:rPr>
              <a:t>              </a:t>
            </a:r>
            <a:r>
              <a:rPr lang="en-US" altLang="zh-TW" sz="1100" dirty="0">
                <a:ea typeface="PMingLiU" pitchFamily="18" charset="-120"/>
              </a:rPr>
              <a:t>end process;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---------------------------------------------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   </a:t>
            </a:r>
            <a:r>
              <a:rPr lang="en-US" altLang="zh-TW" sz="1100" dirty="0" smtClean="0">
                <a:ea typeface="PMingLiU" pitchFamily="18" charset="-120"/>
              </a:rPr>
              <a:t>           process(</a:t>
            </a:r>
            <a:r>
              <a:rPr lang="en-US" altLang="zh-TW" sz="1100" dirty="0" err="1" smtClean="0">
                <a:ea typeface="PMingLiU" pitchFamily="18" charset="-120"/>
              </a:rPr>
              <a:t>clock,reset</a:t>
            </a:r>
            <a:r>
              <a:rPr lang="en-US" altLang="zh-TW" sz="1100" dirty="0">
                <a:ea typeface="PMingLiU" pitchFamily="18" charset="-120"/>
              </a:rPr>
              <a:t>)		-- sequential logic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 	begin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              if  reset = '1' then c &lt;= '0';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      	   </a:t>
            </a:r>
            <a:r>
              <a:rPr lang="en-US" altLang="zh-TW" sz="1100" dirty="0" err="1">
                <a:ea typeface="PMingLiU" pitchFamily="18" charset="-120"/>
              </a:rPr>
              <a:t>elsif</a:t>
            </a:r>
            <a:r>
              <a:rPr lang="en-US" altLang="zh-TW" sz="1100" dirty="0">
                <a:ea typeface="PMingLiU" pitchFamily="18" charset="-120"/>
              </a:rPr>
              <a:t> </a:t>
            </a:r>
            <a:r>
              <a:rPr lang="en-US" altLang="zh-TW" sz="1100" dirty="0" err="1">
                <a:ea typeface="PMingLiU" pitchFamily="18" charset="-120"/>
              </a:rPr>
              <a:t>rising_edge</a:t>
            </a:r>
            <a:r>
              <a:rPr lang="en-US" altLang="zh-TW" sz="1100" dirty="0">
                <a:ea typeface="PMingLiU" pitchFamily="18" charset="-120"/>
              </a:rPr>
              <a:t>(clock)then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	         C &lt;=not(A or C);--F1 = combination logic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		end if;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	end process;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100" dirty="0">
                <a:ea typeface="PMingLiU" pitchFamily="18" charset="-120"/>
              </a:rPr>
              <a:t> end </a:t>
            </a:r>
            <a:r>
              <a:rPr lang="en-US" altLang="zh-TW" sz="1100" dirty="0" err="1">
                <a:ea typeface="PMingLiU" pitchFamily="18" charset="-120"/>
              </a:rPr>
              <a:t>mealy_arch</a:t>
            </a:r>
            <a:r>
              <a:rPr lang="en-US" altLang="zh-TW" sz="1100" dirty="0">
                <a:ea typeface="PMingLiU" pitchFamily="18" charset="-120"/>
              </a:rPr>
              <a:t>;</a:t>
            </a:r>
          </a:p>
        </p:txBody>
      </p:sp>
      <p:sp>
        <p:nvSpPr>
          <p:cNvPr id="460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460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F2760876-A55B-4CBE-B8B6-A535027C3C92}" type="slidenum">
              <a:rPr lang="en-US" altLang="en-US" smtClean="0">
                <a:solidFill>
                  <a:srgbClr val="FFFFFF"/>
                </a:solidFill>
              </a:rPr>
              <a:pPr/>
              <a:t>41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6086" name="Rectangle 4" descr="Paper bag"/>
          <p:cNvSpPr>
            <a:spLocks noChangeArrowheads="1"/>
          </p:cNvSpPr>
          <p:nvPr/>
        </p:nvSpPr>
        <p:spPr bwMode="auto">
          <a:xfrm>
            <a:off x="304800" y="3657599"/>
            <a:ext cx="7010400" cy="1252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6087" name="Rectangle 5" descr="Paper bag"/>
          <p:cNvSpPr>
            <a:spLocks noChangeArrowheads="1"/>
          </p:cNvSpPr>
          <p:nvPr/>
        </p:nvSpPr>
        <p:spPr bwMode="auto">
          <a:xfrm>
            <a:off x="315311" y="4910137"/>
            <a:ext cx="7010400" cy="12953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63972" dir="14049741" sx="125000" sy="125000" algn="tl" rotWithShape="0">
                    <a:srgbClr val="C7DFD3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6088" name="WordArt 6"/>
          <p:cNvSpPr>
            <a:spLocks noChangeArrowheads="1" noChangeShapeType="1" noTextEdit="1"/>
          </p:cNvSpPr>
          <p:nvPr/>
        </p:nvSpPr>
        <p:spPr bwMode="auto">
          <a:xfrm>
            <a:off x="6705601" y="3429000"/>
            <a:ext cx="2087562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latin typeface="Impact"/>
              </a:rPr>
              <a:t>Operation </a:t>
            </a:r>
            <a:r>
              <a:rPr lang="en-US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latin typeface="Impact"/>
              </a:rPr>
              <a:t>:F1</a:t>
            </a:r>
            <a:endParaRPr 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latin typeface="Impact"/>
            </a:endParaRPr>
          </a:p>
        </p:txBody>
      </p:sp>
      <p:sp>
        <p:nvSpPr>
          <p:cNvPr id="46089" name="WordArt 7"/>
          <p:cNvSpPr>
            <a:spLocks noChangeArrowheads="1" noChangeShapeType="1" noTextEdit="1"/>
          </p:cNvSpPr>
          <p:nvPr/>
        </p:nvSpPr>
        <p:spPr bwMode="auto">
          <a:xfrm>
            <a:off x="6477000" y="1524000"/>
            <a:ext cx="2316163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latin typeface="Impact"/>
              </a:rPr>
              <a:t>Operation 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latin typeface="Impact"/>
              </a:rPr>
              <a:t>:F2</a:t>
            </a:r>
          </a:p>
        </p:txBody>
      </p:sp>
    </p:spTree>
    <p:extLst>
      <p:ext uri="{BB962C8B-B14F-4D97-AF65-F5344CB8AC3E}">
        <p14:creationId xmlns:p14="http://schemas.microsoft.com/office/powerpoint/2010/main" val="3601886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HK" sz="2000" smtClean="0">
                <a:ea typeface="PMingLiU" pitchFamily="18" charset="-120"/>
              </a:rPr>
              <a:t>Exercise 5.7:</a:t>
            </a:r>
            <a:r>
              <a:rPr lang="en-US" altLang="zh-TW" sz="2000" smtClean="0">
                <a:ea typeface="PMingLiU" pitchFamily="18" charset="-120"/>
              </a:rPr>
              <a:t> on Mealy machine, Plot C,</a:t>
            </a:r>
            <a:r>
              <a:rPr lang="en-US" altLang="zh-TW" sz="2000" i="1" smtClean="0">
                <a:ea typeface="PMingLiU" pitchFamily="18" charset="-120"/>
              </a:rPr>
              <a:t>D </a:t>
            </a:r>
            <a:r>
              <a:rPr lang="en-US" altLang="zh-TW" sz="2000" smtClean="0">
                <a:ea typeface="PMingLiU" pitchFamily="18" charset="-120"/>
              </a:rPr>
              <a:t>(init. c=0)</a:t>
            </a:r>
            <a:r>
              <a:rPr lang="en-US" altLang="zh-TW" sz="3000" smtClean="0">
                <a:ea typeface="PMingLiU" pitchFamily="18" charset="-120"/>
              </a:rPr>
              <a:t> </a:t>
            </a:r>
            <a:r>
              <a:rPr lang="en-US" altLang="zh-TW" sz="2500" smtClean="0">
                <a:ea typeface="PMingLiU" pitchFamily="18" charset="-120"/>
              </a:rPr>
              <a:t> </a:t>
            </a:r>
            <a:br>
              <a:rPr lang="en-US" altLang="zh-TW" sz="2500" smtClean="0">
                <a:ea typeface="PMingLiU" pitchFamily="18" charset="-120"/>
              </a:rPr>
            </a:br>
            <a:endParaRPr lang="en-US" altLang="zh-TW" sz="2500" smtClean="0">
              <a:ea typeface="PMingLiU" pitchFamily="18" charset="-12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zh-TW" dirty="0" smtClean="0">
              <a:ea typeface="PMingLiU" pitchFamily="18" charset="-120"/>
            </a:endParaRPr>
          </a:p>
          <a:p>
            <a:pPr eaLnBrk="1" hangingPunct="1"/>
            <a:endParaRPr lang="en-US" altLang="zh-TW" dirty="0" smtClean="0">
              <a:ea typeface="PMingLiU" pitchFamily="18" charset="-120"/>
            </a:endParaRPr>
          </a:p>
          <a:p>
            <a:pPr eaLnBrk="1" hangingPunct="1"/>
            <a:endParaRPr lang="en-US" altLang="zh-HK" sz="2800" dirty="0" smtClean="0">
              <a:ea typeface="PMingLiU" pitchFamily="18" charset="-120"/>
            </a:endParaRPr>
          </a:p>
          <a:p>
            <a:pPr eaLnBrk="1" hangingPunct="1"/>
            <a:endParaRPr lang="en-US" altLang="zh-TW" sz="2800" dirty="0" smtClean="0">
              <a:ea typeface="PMingLiU" pitchFamily="18" charset="-120"/>
            </a:endParaRPr>
          </a:p>
          <a:p>
            <a:pPr eaLnBrk="1" hangingPunct="1"/>
            <a:r>
              <a:rPr lang="en-US" altLang="zh-TW" sz="2800" dirty="0" smtClean="0">
                <a:ea typeface="PMingLiU" pitchFamily="18" charset="-120"/>
              </a:rPr>
              <a:t>F1 is</a:t>
            </a:r>
            <a:r>
              <a:rPr lang="en-US" altLang="zh-TW" sz="2800" i="1" dirty="0" smtClean="0">
                <a:ea typeface="PMingLiU" pitchFamily="18" charset="-120"/>
              </a:rPr>
              <a:t> B </a:t>
            </a:r>
            <a:r>
              <a:rPr lang="en-US" altLang="zh-TW" sz="2800" dirty="0" smtClean="0">
                <a:ea typeface="PMingLiU" pitchFamily="18" charset="-120"/>
              </a:rPr>
              <a:t>&lt;= not(</a:t>
            </a:r>
            <a:r>
              <a:rPr lang="en-US" altLang="zh-TW" sz="2800" i="1" dirty="0" smtClean="0">
                <a:ea typeface="PMingLiU" pitchFamily="18" charset="-120"/>
              </a:rPr>
              <a:t>A</a:t>
            </a:r>
            <a:r>
              <a:rPr lang="en-US" altLang="zh-TW" sz="2800" dirty="0" smtClean="0">
                <a:ea typeface="PMingLiU" pitchFamily="18" charset="-120"/>
              </a:rPr>
              <a:t> or </a:t>
            </a:r>
            <a:r>
              <a:rPr lang="en-US" altLang="zh-TW" sz="2800" i="1" dirty="0" smtClean="0">
                <a:ea typeface="PMingLiU" pitchFamily="18" charset="-120"/>
              </a:rPr>
              <a:t>C</a:t>
            </a:r>
            <a:r>
              <a:rPr lang="en-US" altLang="zh-TW" sz="2800" dirty="0" smtClean="0">
                <a:ea typeface="PMingLiU" pitchFamily="18" charset="-120"/>
              </a:rPr>
              <a:t>); F2 is </a:t>
            </a:r>
            <a:r>
              <a:rPr lang="en-US" altLang="zh-TW" sz="2800" i="1" dirty="0" smtClean="0">
                <a:ea typeface="PMingLiU" pitchFamily="18" charset="-120"/>
              </a:rPr>
              <a:t>D</a:t>
            </a:r>
            <a:r>
              <a:rPr lang="en-US" altLang="zh-TW" sz="2800" dirty="0" smtClean="0">
                <a:ea typeface="PMingLiU" pitchFamily="18" charset="-120"/>
              </a:rPr>
              <a:t> &lt;= (</a:t>
            </a:r>
            <a:r>
              <a:rPr lang="en-US" altLang="zh-TW" sz="2800" i="1" dirty="0" smtClean="0">
                <a:ea typeface="PMingLiU" pitchFamily="18" charset="-120"/>
              </a:rPr>
              <a:t>A</a:t>
            </a:r>
            <a:r>
              <a:rPr lang="en-US" altLang="zh-TW" sz="2800" dirty="0" smtClean="0">
                <a:ea typeface="PMingLiU" pitchFamily="18" charset="-120"/>
              </a:rPr>
              <a:t> or</a:t>
            </a:r>
            <a:r>
              <a:rPr lang="en-US" altLang="zh-TW" sz="2800" i="1" dirty="0" smtClean="0">
                <a:ea typeface="PMingLiU" pitchFamily="18" charset="-120"/>
              </a:rPr>
              <a:t> C</a:t>
            </a:r>
            <a:r>
              <a:rPr lang="en-US" altLang="zh-TW" sz="2800" dirty="0" smtClean="0">
                <a:ea typeface="PMingLiU" pitchFamily="18" charset="-120"/>
              </a:rPr>
              <a:t>)</a:t>
            </a:r>
            <a:endParaRPr lang="en-US" altLang="zh-TW" dirty="0" smtClean="0">
              <a:ea typeface="PMingLiU" pitchFamily="18" charset="-120"/>
            </a:endParaRPr>
          </a:p>
        </p:txBody>
      </p:sp>
      <p:sp>
        <p:nvSpPr>
          <p:cNvPr id="5325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532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7402E781-1806-45FF-9945-8FD107D48D89}" type="slidenum">
              <a:rPr lang="en-US" altLang="en-US" smtClean="0">
                <a:solidFill>
                  <a:srgbClr val="FFFFFF"/>
                </a:solidFill>
              </a:rPr>
              <a:pPr/>
              <a:t>42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53254" name="Text Box 4" descr="Paper bag"/>
          <p:cNvSpPr txBox="1">
            <a:spLocks noChangeArrowheads="1"/>
          </p:cNvSpPr>
          <p:nvPr/>
        </p:nvSpPr>
        <p:spPr bwMode="auto">
          <a:xfrm>
            <a:off x="762000" y="1981200"/>
            <a:ext cx="369888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/>
            <a:r>
              <a:rPr lang="en-US" altLang="zh-TW" sz="2400" i="1">
                <a:latin typeface="Times New Roman" pitchFamily="18" charset="0"/>
              </a:rPr>
              <a:t>A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53255" name="Text Box 5" descr="Paper bag"/>
          <p:cNvSpPr txBox="1">
            <a:spLocks noChangeArrowheads="1"/>
          </p:cNvSpPr>
          <p:nvPr/>
        </p:nvSpPr>
        <p:spPr bwMode="auto">
          <a:xfrm>
            <a:off x="762000" y="2438400"/>
            <a:ext cx="481013" cy="822325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/>
            <a:r>
              <a:rPr lang="en-US" altLang="zh-TW" sz="2400" i="1">
                <a:latin typeface="Times New Roman" pitchFamily="18" charset="0"/>
              </a:rPr>
              <a:t>C</a:t>
            </a:r>
          </a:p>
          <a:p>
            <a:pPr algn="ctr"/>
            <a:r>
              <a:rPr lang="en-US" altLang="zh-TW" sz="2400" i="1">
                <a:latin typeface="Times New Roman" pitchFamily="18" charset="0"/>
              </a:rPr>
              <a:t>D</a:t>
            </a:r>
            <a:r>
              <a:rPr lang="en-US" altLang="zh-TW" sz="2400">
                <a:latin typeface="Times New Roman" pitchFamily="18" charset="0"/>
              </a:rPr>
              <a:t> </a:t>
            </a:r>
          </a:p>
        </p:txBody>
      </p:sp>
      <p:sp>
        <p:nvSpPr>
          <p:cNvPr id="53256" name="Text Box 6" descr="Paper bag"/>
          <p:cNvSpPr txBox="1">
            <a:spLocks noChangeArrowheads="1"/>
          </p:cNvSpPr>
          <p:nvPr/>
        </p:nvSpPr>
        <p:spPr bwMode="auto">
          <a:xfrm>
            <a:off x="568325" y="1031875"/>
            <a:ext cx="842963" cy="457200"/>
          </a:xfrm>
          <a:prstGeom prst="rect">
            <a:avLst/>
          </a:prstGeom>
          <a:noFill/>
          <a:ln>
            <a:noFill/>
          </a:ln>
          <a:effectLst>
            <a:outerShdw dist="563972" dir="14049741" sx="125000" sy="125000" algn="tl" rotWithShape="0">
              <a:srgbClr val="C7DFD3"/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pPr algn="ctr"/>
            <a:r>
              <a:rPr lang="en-US" altLang="zh-TW" sz="2400">
                <a:latin typeface="Times New Roman" pitchFamily="18" charset="0"/>
              </a:rPr>
              <a:t>clock</a:t>
            </a:r>
          </a:p>
        </p:txBody>
      </p:sp>
      <p:sp>
        <p:nvSpPr>
          <p:cNvPr id="53257" name="Freeform 7"/>
          <p:cNvSpPr>
            <a:spLocks/>
          </p:cNvSpPr>
          <p:nvPr/>
        </p:nvSpPr>
        <p:spPr bwMode="auto">
          <a:xfrm>
            <a:off x="1143000" y="8382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Freeform 8"/>
          <p:cNvSpPr>
            <a:spLocks/>
          </p:cNvSpPr>
          <p:nvPr/>
        </p:nvSpPr>
        <p:spPr bwMode="auto">
          <a:xfrm>
            <a:off x="3429000" y="8382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Freeform 9"/>
          <p:cNvSpPr>
            <a:spLocks/>
          </p:cNvSpPr>
          <p:nvPr/>
        </p:nvSpPr>
        <p:spPr bwMode="auto">
          <a:xfrm>
            <a:off x="5715000" y="8382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Freeform 10"/>
          <p:cNvSpPr>
            <a:spLocks/>
          </p:cNvSpPr>
          <p:nvPr/>
        </p:nvSpPr>
        <p:spPr bwMode="auto">
          <a:xfrm>
            <a:off x="1600200" y="838200"/>
            <a:ext cx="2286000" cy="838200"/>
          </a:xfrm>
          <a:custGeom>
            <a:avLst/>
            <a:gdLst>
              <a:gd name="T0" fmla="*/ 0 w 1440"/>
              <a:gd name="T1" fmla="*/ 2147483647 h 528"/>
              <a:gd name="T2" fmla="*/ 2147483647 w 1440"/>
              <a:gd name="T3" fmla="*/ 2147483647 h 528"/>
              <a:gd name="T4" fmla="*/ 2147483647 w 1440"/>
              <a:gd name="T5" fmla="*/ 0 h 528"/>
              <a:gd name="T6" fmla="*/ 2147483647 w 1440"/>
              <a:gd name="T7" fmla="*/ 0 h 528"/>
              <a:gd name="T8" fmla="*/ 2147483647 w 1440"/>
              <a:gd name="T9" fmla="*/ 2147483647 h 528"/>
              <a:gd name="T10" fmla="*/ 2147483647 w 1440"/>
              <a:gd name="T11" fmla="*/ 2147483647 h 528"/>
              <a:gd name="T12" fmla="*/ 2147483647 w 1440"/>
              <a:gd name="T13" fmla="*/ 0 h 528"/>
              <a:gd name="T14" fmla="*/ 2147483647 w 1440"/>
              <a:gd name="T15" fmla="*/ 0 h 528"/>
              <a:gd name="T16" fmla="*/ 2147483647 w 1440"/>
              <a:gd name="T17" fmla="*/ 2147483647 h 528"/>
              <a:gd name="T18" fmla="*/ 2147483647 w 1440"/>
              <a:gd name="T19" fmla="*/ 2147483647 h 528"/>
              <a:gd name="T20" fmla="*/ 2147483647 w 1440"/>
              <a:gd name="T21" fmla="*/ 0 h 528"/>
              <a:gd name="T22" fmla="*/ 2147483647 w 1440"/>
              <a:gd name="T23" fmla="*/ 0 h 528"/>
              <a:gd name="T24" fmla="*/ 2147483647 w 1440"/>
              <a:gd name="T25" fmla="*/ 2147483647 h 528"/>
              <a:gd name="T26" fmla="*/ 2147483647 w 1440"/>
              <a:gd name="T27" fmla="*/ 2147483647 h 528"/>
              <a:gd name="T28" fmla="*/ 2147483647 w 1440"/>
              <a:gd name="T29" fmla="*/ 0 h 528"/>
              <a:gd name="T30" fmla="*/ 2147483647 w 1440"/>
              <a:gd name="T31" fmla="*/ 0 h 528"/>
              <a:gd name="T32" fmla="*/ 2147483647 w 1440"/>
              <a:gd name="T33" fmla="*/ 2147483647 h 528"/>
              <a:gd name="T34" fmla="*/ 2147483647 w 1440"/>
              <a:gd name="T35" fmla="*/ 2147483647 h 528"/>
              <a:gd name="T36" fmla="*/ 2147483647 w 1440"/>
              <a:gd name="T37" fmla="*/ 0 h 528"/>
              <a:gd name="T38" fmla="*/ 2147483647 w 1440"/>
              <a:gd name="T39" fmla="*/ 0 h 528"/>
              <a:gd name="T40" fmla="*/ 2147483647 w 1440"/>
              <a:gd name="T41" fmla="*/ 2147483647 h 5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44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32" y="528"/>
                </a:lnTo>
                <a:lnTo>
                  <a:pt x="432" y="0"/>
                </a:lnTo>
                <a:lnTo>
                  <a:pt x="576" y="0"/>
                </a:lnTo>
                <a:lnTo>
                  <a:pt x="576" y="528"/>
                </a:lnTo>
                <a:lnTo>
                  <a:pt x="720" y="528"/>
                </a:lnTo>
                <a:lnTo>
                  <a:pt x="720" y="0"/>
                </a:lnTo>
                <a:lnTo>
                  <a:pt x="864" y="0"/>
                </a:lnTo>
                <a:lnTo>
                  <a:pt x="864" y="528"/>
                </a:lnTo>
                <a:lnTo>
                  <a:pt x="1008" y="528"/>
                </a:lnTo>
                <a:lnTo>
                  <a:pt x="1008" y="0"/>
                </a:lnTo>
                <a:lnTo>
                  <a:pt x="1152" y="0"/>
                </a:lnTo>
                <a:lnTo>
                  <a:pt x="1152" y="528"/>
                </a:lnTo>
                <a:lnTo>
                  <a:pt x="1296" y="528"/>
                </a:lnTo>
                <a:lnTo>
                  <a:pt x="1296" y="0"/>
                </a:lnTo>
                <a:lnTo>
                  <a:pt x="1440" y="0"/>
                </a:lnTo>
                <a:lnTo>
                  <a:pt x="1440" y="5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Freeform 11"/>
          <p:cNvSpPr>
            <a:spLocks/>
          </p:cNvSpPr>
          <p:nvPr/>
        </p:nvSpPr>
        <p:spPr bwMode="auto">
          <a:xfrm>
            <a:off x="8001000" y="838200"/>
            <a:ext cx="1143000" cy="838200"/>
          </a:xfrm>
          <a:custGeom>
            <a:avLst/>
            <a:gdLst>
              <a:gd name="T0" fmla="*/ 0 w 720"/>
              <a:gd name="T1" fmla="*/ 2147483647 h 528"/>
              <a:gd name="T2" fmla="*/ 2147483647 w 720"/>
              <a:gd name="T3" fmla="*/ 2147483647 h 528"/>
              <a:gd name="T4" fmla="*/ 2147483647 w 720"/>
              <a:gd name="T5" fmla="*/ 0 h 528"/>
              <a:gd name="T6" fmla="*/ 2147483647 w 720"/>
              <a:gd name="T7" fmla="*/ 0 h 528"/>
              <a:gd name="T8" fmla="*/ 2147483647 w 720"/>
              <a:gd name="T9" fmla="*/ 2147483647 h 528"/>
              <a:gd name="T10" fmla="*/ 2147483647 w 720"/>
              <a:gd name="T11" fmla="*/ 2147483647 h 528"/>
              <a:gd name="T12" fmla="*/ 2147483647 w 720"/>
              <a:gd name="T13" fmla="*/ 0 h 528"/>
              <a:gd name="T14" fmla="*/ 2147483647 w 720"/>
              <a:gd name="T15" fmla="*/ 0 h 52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20" h="528">
                <a:moveTo>
                  <a:pt x="0" y="528"/>
                </a:moveTo>
                <a:lnTo>
                  <a:pt x="144" y="528"/>
                </a:lnTo>
                <a:lnTo>
                  <a:pt x="144" y="0"/>
                </a:lnTo>
                <a:lnTo>
                  <a:pt x="288" y="0"/>
                </a:lnTo>
                <a:lnTo>
                  <a:pt x="288" y="528"/>
                </a:lnTo>
                <a:lnTo>
                  <a:pt x="480" y="528"/>
                </a:lnTo>
                <a:lnTo>
                  <a:pt x="480" y="0"/>
                </a:lnTo>
                <a:lnTo>
                  <a:pt x="72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2" name="Line 12"/>
          <p:cNvSpPr>
            <a:spLocks noChangeShapeType="1"/>
          </p:cNvSpPr>
          <p:nvPr/>
        </p:nvSpPr>
        <p:spPr bwMode="auto">
          <a:xfrm>
            <a:off x="1371600" y="15240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Line 13"/>
          <p:cNvSpPr>
            <a:spLocks noChangeShapeType="1"/>
          </p:cNvSpPr>
          <p:nvPr/>
        </p:nvSpPr>
        <p:spPr bwMode="auto">
          <a:xfrm>
            <a:off x="1828800" y="15240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4" name="Line 14"/>
          <p:cNvSpPr>
            <a:spLocks noChangeShapeType="1"/>
          </p:cNvSpPr>
          <p:nvPr/>
        </p:nvSpPr>
        <p:spPr bwMode="auto">
          <a:xfrm>
            <a:off x="2286000" y="16002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5" name="Line 15"/>
          <p:cNvSpPr>
            <a:spLocks noChangeShapeType="1"/>
          </p:cNvSpPr>
          <p:nvPr/>
        </p:nvSpPr>
        <p:spPr bwMode="auto">
          <a:xfrm>
            <a:off x="2743200" y="16002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6" name="Line 16"/>
          <p:cNvSpPr>
            <a:spLocks noChangeShapeType="1"/>
          </p:cNvSpPr>
          <p:nvPr/>
        </p:nvSpPr>
        <p:spPr bwMode="auto">
          <a:xfrm>
            <a:off x="5486400" y="16002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7" name="Line 17"/>
          <p:cNvSpPr>
            <a:spLocks noChangeShapeType="1"/>
          </p:cNvSpPr>
          <p:nvPr/>
        </p:nvSpPr>
        <p:spPr bwMode="auto">
          <a:xfrm>
            <a:off x="6400800" y="16002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8" name="Line 18"/>
          <p:cNvSpPr>
            <a:spLocks noChangeShapeType="1"/>
          </p:cNvSpPr>
          <p:nvPr/>
        </p:nvSpPr>
        <p:spPr bwMode="auto">
          <a:xfrm>
            <a:off x="3200400" y="15240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9" name="Line 19"/>
          <p:cNvSpPr>
            <a:spLocks noChangeShapeType="1"/>
          </p:cNvSpPr>
          <p:nvPr/>
        </p:nvSpPr>
        <p:spPr bwMode="auto">
          <a:xfrm>
            <a:off x="3657600" y="15240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0" name="Line 20"/>
          <p:cNvSpPr>
            <a:spLocks noChangeShapeType="1"/>
          </p:cNvSpPr>
          <p:nvPr/>
        </p:nvSpPr>
        <p:spPr bwMode="auto">
          <a:xfrm>
            <a:off x="4114800" y="16002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1" name="Line 21"/>
          <p:cNvSpPr>
            <a:spLocks noChangeShapeType="1"/>
          </p:cNvSpPr>
          <p:nvPr/>
        </p:nvSpPr>
        <p:spPr bwMode="auto">
          <a:xfrm>
            <a:off x="4572000" y="16002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2" name="Line 22"/>
          <p:cNvSpPr>
            <a:spLocks noChangeShapeType="1"/>
          </p:cNvSpPr>
          <p:nvPr/>
        </p:nvSpPr>
        <p:spPr bwMode="auto">
          <a:xfrm>
            <a:off x="5029200" y="16764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3" name="Line 23"/>
          <p:cNvSpPr>
            <a:spLocks noChangeShapeType="1"/>
          </p:cNvSpPr>
          <p:nvPr/>
        </p:nvSpPr>
        <p:spPr bwMode="auto">
          <a:xfrm>
            <a:off x="5943600" y="15240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4" name="Line 24"/>
          <p:cNvSpPr>
            <a:spLocks noChangeShapeType="1"/>
          </p:cNvSpPr>
          <p:nvPr/>
        </p:nvSpPr>
        <p:spPr bwMode="auto">
          <a:xfrm>
            <a:off x="6858000" y="15240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5" name="Line 25"/>
          <p:cNvSpPr>
            <a:spLocks noChangeShapeType="1"/>
          </p:cNvSpPr>
          <p:nvPr/>
        </p:nvSpPr>
        <p:spPr bwMode="auto">
          <a:xfrm>
            <a:off x="7315200" y="1676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6" name="Line 26"/>
          <p:cNvSpPr>
            <a:spLocks noChangeShapeType="1"/>
          </p:cNvSpPr>
          <p:nvPr/>
        </p:nvSpPr>
        <p:spPr bwMode="auto">
          <a:xfrm>
            <a:off x="8229600" y="1676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7" name="Line 27"/>
          <p:cNvSpPr>
            <a:spLocks noChangeShapeType="1"/>
          </p:cNvSpPr>
          <p:nvPr/>
        </p:nvSpPr>
        <p:spPr bwMode="auto">
          <a:xfrm>
            <a:off x="7772400" y="15240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8" name="Line 28"/>
          <p:cNvSpPr>
            <a:spLocks noChangeShapeType="1"/>
          </p:cNvSpPr>
          <p:nvPr/>
        </p:nvSpPr>
        <p:spPr bwMode="auto">
          <a:xfrm>
            <a:off x="8763000" y="16002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79" name="Freeform 29"/>
          <p:cNvSpPr>
            <a:spLocks/>
          </p:cNvSpPr>
          <p:nvPr/>
        </p:nvSpPr>
        <p:spPr bwMode="auto">
          <a:xfrm>
            <a:off x="1143000" y="1905000"/>
            <a:ext cx="7924800" cy="457200"/>
          </a:xfrm>
          <a:custGeom>
            <a:avLst/>
            <a:gdLst>
              <a:gd name="T0" fmla="*/ 0 w 4992"/>
              <a:gd name="T1" fmla="*/ 2147483647 h 288"/>
              <a:gd name="T2" fmla="*/ 2147483647 w 4992"/>
              <a:gd name="T3" fmla="*/ 2147483647 h 288"/>
              <a:gd name="T4" fmla="*/ 2147483647 w 4992"/>
              <a:gd name="T5" fmla="*/ 0 h 288"/>
              <a:gd name="T6" fmla="*/ 2147483647 w 4992"/>
              <a:gd name="T7" fmla="*/ 0 h 288"/>
              <a:gd name="T8" fmla="*/ 2147483647 w 4992"/>
              <a:gd name="T9" fmla="*/ 2147483647 h 288"/>
              <a:gd name="T10" fmla="*/ 2147483647 w 4992"/>
              <a:gd name="T11" fmla="*/ 2147483647 h 288"/>
              <a:gd name="T12" fmla="*/ 2147483647 w 4992"/>
              <a:gd name="T13" fmla="*/ 2147483647 h 288"/>
              <a:gd name="T14" fmla="*/ 2147483647 w 4992"/>
              <a:gd name="T15" fmla="*/ 2147483647 h 28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992" h="288">
                <a:moveTo>
                  <a:pt x="0" y="240"/>
                </a:moveTo>
                <a:lnTo>
                  <a:pt x="912" y="240"/>
                </a:lnTo>
                <a:lnTo>
                  <a:pt x="912" y="0"/>
                </a:lnTo>
                <a:lnTo>
                  <a:pt x="2544" y="0"/>
                </a:lnTo>
                <a:lnTo>
                  <a:pt x="2544" y="288"/>
                </a:lnTo>
                <a:lnTo>
                  <a:pt x="3744" y="288"/>
                </a:lnTo>
                <a:lnTo>
                  <a:pt x="3744" y="48"/>
                </a:lnTo>
                <a:lnTo>
                  <a:pt x="4992" y="4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280" name="Group 30"/>
          <p:cNvGrpSpPr>
            <a:grpSpLocks/>
          </p:cNvGrpSpPr>
          <p:nvPr/>
        </p:nvGrpSpPr>
        <p:grpSpPr bwMode="auto">
          <a:xfrm>
            <a:off x="304800" y="3960813"/>
            <a:ext cx="7772400" cy="2736850"/>
            <a:chOff x="192" y="2397"/>
            <a:chExt cx="4896" cy="1724"/>
          </a:xfrm>
        </p:grpSpPr>
        <p:grpSp>
          <p:nvGrpSpPr>
            <p:cNvPr id="53281" name="Group 31"/>
            <p:cNvGrpSpPr>
              <a:grpSpLocks/>
            </p:cNvGrpSpPr>
            <p:nvPr/>
          </p:nvGrpSpPr>
          <p:grpSpPr bwMode="auto">
            <a:xfrm>
              <a:off x="192" y="2397"/>
              <a:ext cx="4896" cy="1724"/>
              <a:chOff x="192" y="2397"/>
              <a:chExt cx="4896" cy="1724"/>
            </a:xfrm>
          </p:grpSpPr>
          <p:graphicFrame>
            <p:nvGraphicFramePr>
              <p:cNvPr id="53295" name="Object 3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57418214"/>
                  </p:ext>
                </p:extLst>
              </p:nvPr>
            </p:nvGraphicFramePr>
            <p:xfrm>
              <a:off x="192" y="2397"/>
              <a:ext cx="4896" cy="172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3332" name="Photo Editor Photo" r:id="rId4" imgW="4564776" imgH="1607619" progId="MSPhotoEd.3">
                      <p:embed/>
                    </p:oleObj>
                  </mc:Choice>
                  <mc:Fallback>
                    <p:oleObj name="Photo Editor Photo" r:id="rId4" imgW="4564776" imgH="1607619" progId="MSPhotoEd.3">
                      <p:embed/>
                      <p:pic>
                        <p:nvPicPr>
                          <p:cNvPr id="0" name="Object 3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2" y="2397"/>
                            <a:ext cx="4896" cy="17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3296" name="Text Box 33" descr="Paper bag"/>
              <p:cNvSpPr txBox="1">
                <a:spLocks noChangeArrowheads="1"/>
              </p:cNvSpPr>
              <p:nvPr/>
            </p:nvSpPr>
            <p:spPr bwMode="auto">
              <a:xfrm>
                <a:off x="1013" y="3454"/>
                <a:ext cx="346" cy="2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563972" dir="14049741" sx="125000" sy="125000" algn="tl" rotWithShape="0">
                        <a:srgbClr val="C7DFD3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9pPr>
              </a:lstStyle>
              <a:p>
                <a:pPr algn="ctr"/>
                <a:r>
                  <a:rPr lang="en-US" altLang="zh-TW">
                    <a:latin typeface="Times New Roman" pitchFamily="18" charset="0"/>
                  </a:rPr>
                  <a:t>N</a:t>
                </a:r>
                <a:r>
                  <a:rPr lang="en-US" altLang="zh-HK">
                    <a:latin typeface="Times New Roman" pitchFamily="18" charset="0"/>
                  </a:rPr>
                  <a:t>or</a:t>
                </a:r>
                <a:endParaRPr lang="en-US" altLang="zh-TW">
                  <a:latin typeface="Times New Roman" pitchFamily="18" charset="0"/>
                </a:endParaRPr>
              </a:p>
            </p:txBody>
          </p:sp>
          <p:sp>
            <p:nvSpPr>
              <p:cNvPr id="53297" name="Text Box 34" descr="Paper bag"/>
              <p:cNvSpPr txBox="1">
                <a:spLocks noChangeArrowheads="1"/>
              </p:cNvSpPr>
              <p:nvPr/>
            </p:nvSpPr>
            <p:spPr bwMode="auto">
              <a:xfrm>
                <a:off x="4224" y="3360"/>
                <a:ext cx="282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 r:embed="rId3"/>
                      <a:srcRect/>
                      <a:tile tx="0" ty="0" sx="100000" sy="100000" flip="none" algn="tl"/>
                    </a:blip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563972" dir="14049741" sx="125000" sy="125000" algn="tl" rotWithShape="0">
                        <a:srgbClr val="C7DFD3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9pPr>
              </a:lstStyle>
              <a:p>
                <a:pPr algn="ctr"/>
                <a:r>
                  <a:rPr lang="en-US" altLang="zh-TW" sz="2400">
                    <a:latin typeface="Times New Roman" pitchFamily="18" charset="0"/>
                  </a:rPr>
                  <a:t>or</a:t>
                </a:r>
              </a:p>
            </p:txBody>
          </p:sp>
          <p:sp>
            <p:nvSpPr>
              <p:cNvPr id="53298" name="Freeform 35"/>
              <p:cNvSpPr>
                <a:spLocks/>
              </p:cNvSpPr>
              <p:nvPr/>
            </p:nvSpPr>
            <p:spPr bwMode="auto">
              <a:xfrm>
                <a:off x="2736" y="3648"/>
                <a:ext cx="96" cy="96"/>
              </a:xfrm>
              <a:custGeom>
                <a:avLst/>
                <a:gdLst>
                  <a:gd name="T0" fmla="*/ 0 w 96"/>
                  <a:gd name="T1" fmla="*/ 96 h 96"/>
                  <a:gd name="T2" fmla="*/ 48 w 96"/>
                  <a:gd name="T3" fmla="*/ 0 h 96"/>
                  <a:gd name="T4" fmla="*/ 96 w 96"/>
                  <a:gd name="T5" fmla="*/ 96 h 9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6" h="96">
                    <a:moveTo>
                      <a:pt x="0" y="96"/>
                    </a:moveTo>
                    <a:lnTo>
                      <a:pt x="48" y="0"/>
                    </a:lnTo>
                    <a:lnTo>
                      <a:pt x="96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99" name="Text Box 36"/>
              <p:cNvSpPr txBox="1">
                <a:spLocks noChangeArrowheads="1"/>
              </p:cNvSpPr>
              <p:nvPr/>
            </p:nvSpPr>
            <p:spPr bwMode="auto">
              <a:xfrm>
                <a:off x="2390" y="2903"/>
                <a:ext cx="730" cy="7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PMingLiU" pitchFamily="18" charset="-120"/>
                  </a:defRPr>
                </a:lvl9pPr>
              </a:lstStyle>
              <a:p>
                <a:pPr eaLnBrk="1" hangingPunct="1"/>
                <a:r>
                  <a:rPr kumimoji="1" lang="en-US" altLang="zh-TW"/>
                  <a:t>D         Q</a:t>
                </a:r>
              </a:p>
              <a:p>
                <a:pPr eaLnBrk="1" hangingPunct="1"/>
                <a:endParaRPr kumimoji="1" lang="en-US" altLang="zh-TW"/>
              </a:p>
              <a:p>
                <a:pPr eaLnBrk="1" hangingPunct="1"/>
                <a:endParaRPr kumimoji="1" lang="en-US" altLang="zh-TW"/>
              </a:p>
              <a:p>
                <a:pPr eaLnBrk="1" hangingPunct="1"/>
                <a:r>
                  <a:rPr kumimoji="1" lang="en-US" altLang="zh-TW" sz="1400"/>
                  <a:t>D-Flip-Flop</a:t>
                </a:r>
                <a:endParaRPr kumimoji="1" lang="en-US" altLang="en-US" sz="1400"/>
              </a:p>
            </p:txBody>
          </p:sp>
        </p:grpSp>
        <p:sp>
          <p:nvSpPr>
            <p:cNvPr id="53282" name="Freeform 37"/>
            <p:cNvSpPr>
              <a:spLocks/>
            </p:cNvSpPr>
            <p:nvPr/>
          </p:nvSpPr>
          <p:spPr bwMode="auto">
            <a:xfrm>
              <a:off x="864" y="2928"/>
              <a:ext cx="112" cy="336"/>
            </a:xfrm>
            <a:custGeom>
              <a:avLst/>
              <a:gdLst>
                <a:gd name="T0" fmla="*/ 0 w 112"/>
                <a:gd name="T1" fmla="*/ 0 h 336"/>
                <a:gd name="T2" fmla="*/ 96 w 112"/>
                <a:gd name="T3" fmla="*/ 96 h 336"/>
                <a:gd name="T4" fmla="*/ 96 w 112"/>
                <a:gd name="T5" fmla="*/ 240 h 336"/>
                <a:gd name="T6" fmla="*/ 0 w 112"/>
                <a:gd name="T7" fmla="*/ 336 h 33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2" h="336">
                  <a:moveTo>
                    <a:pt x="0" y="0"/>
                  </a:moveTo>
                  <a:cubicBezTo>
                    <a:pt x="40" y="28"/>
                    <a:pt x="80" y="56"/>
                    <a:pt x="96" y="96"/>
                  </a:cubicBezTo>
                  <a:cubicBezTo>
                    <a:pt x="112" y="136"/>
                    <a:pt x="112" y="200"/>
                    <a:pt x="96" y="240"/>
                  </a:cubicBezTo>
                  <a:cubicBezTo>
                    <a:pt x="80" y="280"/>
                    <a:pt x="40" y="308"/>
                    <a:pt x="0" y="33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3" name="Freeform 38"/>
            <p:cNvSpPr>
              <a:spLocks/>
            </p:cNvSpPr>
            <p:nvPr/>
          </p:nvSpPr>
          <p:spPr bwMode="auto">
            <a:xfrm>
              <a:off x="864" y="2928"/>
              <a:ext cx="288" cy="144"/>
            </a:xfrm>
            <a:custGeom>
              <a:avLst/>
              <a:gdLst>
                <a:gd name="T0" fmla="*/ 0 w 288"/>
                <a:gd name="T1" fmla="*/ 0 h 144"/>
                <a:gd name="T2" fmla="*/ 192 w 288"/>
                <a:gd name="T3" fmla="*/ 48 h 144"/>
                <a:gd name="T4" fmla="*/ 288 w 288"/>
                <a:gd name="T5" fmla="*/ 144 h 14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44">
                  <a:moveTo>
                    <a:pt x="0" y="0"/>
                  </a:moveTo>
                  <a:cubicBezTo>
                    <a:pt x="72" y="12"/>
                    <a:pt x="144" y="24"/>
                    <a:pt x="192" y="48"/>
                  </a:cubicBezTo>
                  <a:cubicBezTo>
                    <a:pt x="240" y="72"/>
                    <a:pt x="264" y="108"/>
                    <a:pt x="288" y="144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4" name="Freeform 39"/>
            <p:cNvSpPr>
              <a:spLocks/>
            </p:cNvSpPr>
            <p:nvPr/>
          </p:nvSpPr>
          <p:spPr bwMode="auto">
            <a:xfrm>
              <a:off x="864" y="3072"/>
              <a:ext cx="288" cy="192"/>
            </a:xfrm>
            <a:custGeom>
              <a:avLst/>
              <a:gdLst>
                <a:gd name="T0" fmla="*/ 0 w 288"/>
                <a:gd name="T1" fmla="*/ 192 h 192"/>
                <a:gd name="T2" fmla="*/ 192 w 288"/>
                <a:gd name="T3" fmla="*/ 144 h 192"/>
                <a:gd name="T4" fmla="*/ 288 w 288"/>
                <a:gd name="T5" fmla="*/ 0 h 1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192">
                  <a:moveTo>
                    <a:pt x="0" y="192"/>
                  </a:moveTo>
                  <a:cubicBezTo>
                    <a:pt x="72" y="184"/>
                    <a:pt x="144" y="176"/>
                    <a:pt x="192" y="144"/>
                  </a:cubicBezTo>
                  <a:cubicBezTo>
                    <a:pt x="240" y="112"/>
                    <a:pt x="264" y="56"/>
                    <a:pt x="288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5" name="Oval 40"/>
            <p:cNvSpPr>
              <a:spLocks noChangeArrowheads="1"/>
            </p:cNvSpPr>
            <p:nvPr/>
          </p:nvSpPr>
          <p:spPr bwMode="auto">
            <a:xfrm>
              <a:off x="1152" y="3024"/>
              <a:ext cx="48" cy="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3286" name="Line 41"/>
            <p:cNvSpPr>
              <a:spLocks noChangeShapeType="1"/>
            </p:cNvSpPr>
            <p:nvPr/>
          </p:nvSpPr>
          <p:spPr bwMode="auto">
            <a:xfrm>
              <a:off x="768" y="29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7" name="Freeform 42"/>
            <p:cNvSpPr>
              <a:spLocks/>
            </p:cNvSpPr>
            <p:nvPr/>
          </p:nvSpPr>
          <p:spPr bwMode="auto">
            <a:xfrm>
              <a:off x="809" y="3120"/>
              <a:ext cx="151" cy="361"/>
            </a:xfrm>
            <a:custGeom>
              <a:avLst/>
              <a:gdLst>
                <a:gd name="T0" fmla="*/ 0 w 151"/>
                <a:gd name="T1" fmla="*/ 361 h 361"/>
                <a:gd name="T2" fmla="*/ 45 w 151"/>
                <a:gd name="T3" fmla="*/ 361 h 361"/>
                <a:gd name="T4" fmla="*/ 55 w 151"/>
                <a:gd name="T5" fmla="*/ 0 h 361"/>
                <a:gd name="T6" fmla="*/ 151 w 151"/>
                <a:gd name="T7" fmla="*/ 0 h 36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1" h="361">
                  <a:moveTo>
                    <a:pt x="0" y="361"/>
                  </a:moveTo>
                  <a:cubicBezTo>
                    <a:pt x="15" y="361"/>
                    <a:pt x="30" y="361"/>
                    <a:pt x="45" y="361"/>
                  </a:cubicBezTo>
                  <a:lnTo>
                    <a:pt x="55" y="0"/>
                  </a:lnTo>
                  <a:lnTo>
                    <a:pt x="151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8" name="Freeform 43"/>
            <p:cNvSpPr>
              <a:spLocks/>
            </p:cNvSpPr>
            <p:nvPr/>
          </p:nvSpPr>
          <p:spPr bwMode="auto">
            <a:xfrm>
              <a:off x="4032" y="2832"/>
              <a:ext cx="168" cy="480"/>
            </a:xfrm>
            <a:custGeom>
              <a:avLst/>
              <a:gdLst>
                <a:gd name="T0" fmla="*/ 0 w 168"/>
                <a:gd name="T1" fmla="*/ 0 h 528"/>
                <a:gd name="T2" fmla="*/ 144 w 168"/>
                <a:gd name="T3" fmla="*/ 82 h 528"/>
                <a:gd name="T4" fmla="*/ 144 w 168"/>
                <a:gd name="T5" fmla="*/ 162 h 528"/>
                <a:gd name="T6" fmla="*/ 0 w 168"/>
                <a:gd name="T7" fmla="*/ 223 h 5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8" h="528">
                  <a:moveTo>
                    <a:pt x="0" y="0"/>
                  </a:moveTo>
                  <a:cubicBezTo>
                    <a:pt x="60" y="64"/>
                    <a:pt x="120" y="128"/>
                    <a:pt x="144" y="192"/>
                  </a:cubicBezTo>
                  <a:cubicBezTo>
                    <a:pt x="168" y="256"/>
                    <a:pt x="168" y="328"/>
                    <a:pt x="144" y="384"/>
                  </a:cubicBezTo>
                  <a:cubicBezTo>
                    <a:pt x="120" y="440"/>
                    <a:pt x="60" y="484"/>
                    <a:pt x="0" y="528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9" name="Freeform 44"/>
            <p:cNvSpPr>
              <a:spLocks/>
            </p:cNvSpPr>
            <p:nvPr/>
          </p:nvSpPr>
          <p:spPr bwMode="auto">
            <a:xfrm>
              <a:off x="4032" y="2824"/>
              <a:ext cx="384" cy="248"/>
            </a:xfrm>
            <a:custGeom>
              <a:avLst/>
              <a:gdLst>
                <a:gd name="T0" fmla="*/ 0 w 384"/>
                <a:gd name="T1" fmla="*/ 57 h 200"/>
                <a:gd name="T2" fmla="*/ 48 w 384"/>
                <a:gd name="T3" fmla="*/ 57 h 200"/>
                <a:gd name="T4" fmla="*/ 192 w 384"/>
                <a:gd name="T5" fmla="*/ 391 h 200"/>
                <a:gd name="T6" fmla="*/ 384 w 384"/>
                <a:gd name="T7" fmla="*/ 1390 h 2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84" h="200">
                  <a:moveTo>
                    <a:pt x="0" y="8"/>
                  </a:moveTo>
                  <a:cubicBezTo>
                    <a:pt x="8" y="4"/>
                    <a:pt x="16" y="0"/>
                    <a:pt x="48" y="8"/>
                  </a:cubicBezTo>
                  <a:cubicBezTo>
                    <a:pt x="80" y="16"/>
                    <a:pt x="136" y="24"/>
                    <a:pt x="192" y="56"/>
                  </a:cubicBezTo>
                  <a:cubicBezTo>
                    <a:pt x="248" y="88"/>
                    <a:pt x="316" y="144"/>
                    <a:pt x="384" y="20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0" name="Freeform 45"/>
            <p:cNvSpPr>
              <a:spLocks/>
            </p:cNvSpPr>
            <p:nvPr/>
          </p:nvSpPr>
          <p:spPr bwMode="auto">
            <a:xfrm>
              <a:off x="4032" y="3072"/>
              <a:ext cx="384" cy="240"/>
            </a:xfrm>
            <a:custGeom>
              <a:avLst/>
              <a:gdLst>
                <a:gd name="T0" fmla="*/ 0 w 384"/>
                <a:gd name="T1" fmla="*/ 16 h 336"/>
                <a:gd name="T2" fmla="*/ 240 w 384"/>
                <a:gd name="T3" fmla="*/ 11 h 336"/>
                <a:gd name="T4" fmla="*/ 384 w 384"/>
                <a:gd name="T5" fmla="*/ 0 h 3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84" h="336">
                  <a:moveTo>
                    <a:pt x="0" y="336"/>
                  </a:moveTo>
                  <a:cubicBezTo>
                    <a:pt x="88" y="316"/>
                    <a:pt x="176" y="296"/>
                    <a:pt x="240" y="240"/>
                  </a:cubicBezTo>
                  <a:cubicBezTo>
                    <a:pt x="304" y="184"/>
                    <a:pt x="344" y="92"/>
                    <a:pt x="384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1" name="Line 46"/>
            <p:cNvSpPr>
              <a:spLocks noChangeShapeType="1"/>
            </p:cNvSpPr>
            <p:nvPr/>
          </p:nvSpPr>
          <p:spPr bwMode="auto">
            <a:xfrm>
              <a:off x="3984" y="3264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2" name="Line 47"/>
            <p:cNvSpPr>
              <a:spLocks noChangeShapeType="1"/>
            </p:cNvSpPr>
            <p:nvPr/>
          </p:nvSpPr>
          <p:spPr bwMode="auto">
            <a:xfrm>
              <a:off x="3984" y="29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3" name="Freeform 48"/>
            <p:cNvSpPr>
              <a:spLocks/>
            </p:cNvSpPr>
            <p:nvPr/>
          </p:nvSpPr>
          <p:spPr bwMode="auto">
            <a:xfrm>
              <a:off x="1200" y="3072"/>
              <a:ext cx="336" cy="192"/>
            </a:xfrm>
            <a:custGeom>
              <a:avLst/>
              <a:gdLst>
                <a:gd name="T0" fmla="*/ 0 w 336"/>
                <a:gd name="T1" fmla="*/ 0 h 192"/>
                <a:gd name="T2" fmla="*/ 192 w 336"/>
                <a:gd name="T3" fmla="*/ 0 h 192"/>
                <a:gd name="T4" fmla="*/ 192 w 336"/>
                <a:gd name="T5" fmla="*/ 192 h 192"/>
                <a:gd name="T6" fmla="*/ 336 w 336"/>
                <a:gd name="T7" fmla="*/ 192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36" h="192">
                  <a:moveTo>
                    <a:pt x="0" y="0"/>
                  </a:moveTo>
                  <a:lnTo>
                    <a:pt x="192" y="0"/>
                  </a:lnTo>
                  <a:lnTo>
                    <a:pt x="192" y="192"/>
                  </a:lnTo>
                  <a:lnTo>
                    <a:pt x="336" y="192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4" name="Freeform 49"/>
            <p:cNvSpPr>
              <a:spLocks/>
            </p:cNvSpPr>
            <p:nvPr/>
          </p:nvSpPr>
          <p:spPr bwMode="auto">
            <a:xfrm>
              <a:off x="4416" y="2976"/>
              <a:ext cx="336" cy="96"/>
            </a:xfrm>
            <a:custGeom>
              <a:avLst/>
              <a:gdLst>
                <a:gd name="T0" fmla="*/ 0 w 336"/>
                <a:gd name="T1" fmla="*/ 96 h 96"/>
                <a:gd name="T2" fmla="*/ 192 w 336"/>
                <a:gd name="T3" fmla="*/ 96 h 96"/>
                <a:gd name="T4" fmla="*/ 192 w 336"/>
                <a:gd name="T5" fmla="*/ 0 h 96"/>
                <a:gd name="T6" fmla="*/ 336 w 336"/>
                <a:gd name="T7" fmla="*/ 0 h 9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36" h="96">
                  <a:moveTo>
                    <a:pt x="0" y="96"/>
                  </a:moveTo>
                  <a:lnTo>
                    <a:pt x="192" y="96"/>
                  </a:lnTo>
                  <a:lnTo>
                    <a:pt x="192" y="0"/>
                  </a:lnTo>
                  <a:lnTo>
                    <a:pt x="336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</a:rPr>
              <a:t>Quick revision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You should know</a:t>
            </a:r>
          </a:p>
          <a:p>
            <a:pPr lvl="1" eaLnBrk="1" hangingPunct="1"/>
            <a:r>
              <a:rPr lang="en-US" altLang="en-US" smtClean="0"/>
              <a:t>How to write a clock edge detector</a:t>
            </a:r>
          </a:p>
          <a:p>
            <a:pPr lvl="1" eaLnBrk="1" hangingPunct="1"/>
            <a:r>
              <a:rPr lang="en-US" altLang="en-US" smtClean="0"/>
              <a:t>Feedback theory and implementation</a:t>
            </a:r>
          </a:p>
          <a:p>
            <a:pPr lvl="1" eaLnBrk="1" hangingPunct="1"/>
            <a:r>
              <a:rPr lang="en-US" altLang="en-US" smtClean="0"/>
              <a:t>Design Moore and Mealy machine</a:t>
            </a:r>
          </a:p>
          <a:p>
            <a:pPr lvl="1" eaLnBrk="1" hangingPunct="1"/>
            <a:r>
              <a:rPr lang="en-US" altLang="en-US" smtClean="0"/>
              <a:t>Use of signal and variables and understand their differences</a:t>
            </a:r>
          </a:p>
          <a:p>
            <a:pPr lvl="1"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</p:txBody>
      </p:sp>
      <p:sp>
        <p:nvSpPr>
          <p:cNvPr id="5427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542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0441E617-576C-4698-A4E9-7AFE82E7C99C}" type="slidenum">
              <a:rPr lang="en-US" altLang="en-US" smtClean="0">
                <a:solidFill>
                  <a:srgbClr val="FFFFFF"/>
                </a:solidFill>
              </a:rPr>
              <a:pPr/>
              <a:t>43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Clock edges:</a:t>
            </a:r>
            <a:r>
              <a:rPr lang="en-US" altLang="zh-TW" sz="3000" b="1">
                <a:ea typeface="新細明體" pitchFamily="18" charset="-120"/>
              </a:rPr>
              <a:t> </a:t>
            </a:r>
            <a:br>
              <a:rPr lang="en-US" altLang="zh-TW" sz="3000" b="1">
                <a:ea typeface="新細明體" pitchFamily="18" charset="-120"/>
              </a:rPr>
            </a:br>
            <a:r>
              <a:rPr lang="en-US" altLang="zh-TW" sz="3000" b="1">
                <a:ea typeface="新細明體" pitchFamily="18" charset="-120"/>
              </a:rPr>
              <a:t>Use of “if Statements” or “Wait until” to represent Flip-flops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eaLnBrk="1" hangingPunct="1"/>
            <a:r>
              <a:rPr lang="en-US" altLang="zh-TW" sz="2800" smtClean="0">
                <a:ea typeface="PMingLiU" pitchFamily="18" charset="-120"/>
              </a:rPr>
              <a:t>Test for edge of a signal. </a:t>
            </a:r>
          </a:p>
          <a:p>
            <a:pPr lvl="1" eaLnBrk="1" hangingPunct="1"/>
            <a:r>
              <a:rPr lang="en-US" altLang="zh-TW" sz="2300" smtClean="0">
                <a:latin typeface="Times-Roman;Courier"/>
                <a:ea typeface="PMingLiU" pitchFamily="18" charset="-120"/>
              </a:rPr>
              <a:t>if SIGNAL’event and SIGNAL = ’1’ -- rising edge</a:t>
            </a:r>
          </a:p>
          <a:p>
            <a:pPr lvl="1" eaLnBrk="1" hangingPunct="1"/>
            <a:r>
              <a:rPr lang="en-US" altLang="zh-TW" sz="2300" smtClean="0">
                <a:latin typeface="Times-Roman;Courier"/>
                <a:ea typeface="PMingLiU" pitchFamily="18" charset="-120"/>
              </a:rPr>
              <a:t>if SIGNAL’event and SIGNAL = ’0’ -- falling edge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Or</a:t>
            </a:r>
          </a:p>
          <a:p>
            <a:pPr eaLnBrk="1" hangingPunct="1"/>
            <a:r>
              <a:rPr lang="en-US" altLang="zh-TW" sz="2800" smtClean="0">
                <a:ea typeface="PMingLiU" pitchFamily="18" charset="-120"/>
              </a:rPr>
              <a:t>In a wait statement, edge can also be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wait until </a:t>
            </a:r>
            <a:r>
              <a:rPr lang="en-US" altLang="zh-TW" i="1" smtClean="0">
                <a:ea typeface="PMingLiU" pitchFamily="18" charset="-120"/>
              </a:rPr>
              <a:t>CLK</a:t>
            </a:r>
            <a:r>
              <a:rPr lang="en-US" altLang="zh-TW" smtClean="0">
                <a:ea typeface="PMingLiU" pitchFamily="18" charset="-120"/>
              </a:rPr>
              <a:t> = ’</a:t>
            </a:r>
            <a:r>
              <a:rPr lang="en-US" altLang="zh-TW" i="1" smtClean="0">
                <a:ea typeface="PMingLiU" pitchFamily="18" charset="-120"/>
              </a:rPr>
              <a:t>1</a:t>
            </a:r>
            <a:r>
              <a:rPr lang="en-US" altLang="zh-TW" smtClean="0">
                <a:ea typeface="PMingLiU" pitchFamily="18" charset="-120"/>
              </a:rPr>
              <a:t>’; -- rising edge triggered</a:t>
            </a:r>
            <a:r>
              <a:rPr lang="en-US" altLang="zh-TW" sz="2300" smtClean="0">
                <a:latin typeface="Times-Roman;Courier"/>
                <a:ea typeface="PMingLiU" pitchFamily="18" charset="-120"/>
              </a:rPr>
              <a:t> </a:t>
            </a:r>
          </a:p>
          <a:p>
            <a:pPr lvl="1" eaLnBrk="1" hangingPunct="1"/>
            <a:r>
              <a:rPr lang="en-US" altLang="zh-TW" smtClean="0">
                <a:ea typeface="PMingLiU" pitchFamily="18" charset="-120"/>
              </a:rPr>
              <a:t>wait until </a:t>
            </a:r>
            <a:r>
              <a:rPr lang="en-US" altLang="zh-TW" i="1" smtClean="0">
                <a:ea typeface="PMingLiU" pitchFamily="18" charset="-120"/>
              </a:rPr>
              <a:t>CLK</a:t>
            </a:r>
            <a:r>
              <a:rPr lang="en-US" altLang="zh-TW" smtClean="0">
                <a:ea typeface="PMingLiU" pitchFamily="18" charset="-120"/>
              </a:rPr>
              <a:t> = ’</a:t>
            </a:r>
            <a:r>
              <a:rPr lang="en-US" altLang="zh-TW" i="1" smtClean="0">
                <a:ea typeface="PMingLiU" pitchFamily="18" charset="-120"/>
              </a:rPr>
              <a:t>0</a:t>
            </a:r>
            <a:r>
              <a:rPr lang="en-US" altLang="zh-TW" smtClean="0">
                <a:ea typeface="PMingLiU" pitchFamily="18" charset="-120"/>
              </a:rPr>
              <a:t>’;--falling edge triggered</a:t>
            </a:r>
            <a:endParaRPr lang="en-US" altLang="zh-TW" sz="2300" smtClean="0">
              <a:latin typeface="Times-Roman;Courier"/>
              <a:ea typeface="PMingLiU" pitchFamily="18" charset="-120"/>
            </a:endParaRPr>
          </a:p>
        </p:txBody>
      </p:sp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C3BE53C0-2E8F-44A4-9052-B574B735A1AE}" type="slidenum">
              <a:rPr lang="en-US" altLang="en-US" smtClean="0">
                <a:solidFill>
                  <a:srgbClr val="FFFFFF"/>
                </a:solidFill>
              </a:rPr>
              <a:pPr/>
              <a:t>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11270" name="Freeform 4"/>
          <p:cNvSpPr>
            <a:spLocks/>
          </p:cNvSpPr>
          <p:nvPr/>
        </p:nvSpPr>
        <p:spPr bwMode="auto">
          <a:xfrm>
            <a:off x="7848600" y="2209800"/>
            <a:ext cx="838200" cy="457200"/>
          </a:xfrm>
          <a:custGeom>
            <a:avLst/>
            <a:gdLst>
              <a:gd name="T0" fmla="*/ 0 w 528"/>
              <a:gd name="T1" fmla="*/ 2147483647 h 288"/>
              <a:gd name="T2" fmla="*/ 2147483647 w 528"/>
              <a:gd name="T3" fmla="*/ 2147483647 h 288"/>
              <a:gd name="T4" fmla="*/ 2147483647 w 528"/>
              <a:gd name="T5" fmla="*/ 0 h 288"/>
              <a:gd name="T6" fmla="*/ 2147483647 w 528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28" h="288">
                <a:moveTo>
                  <a:pt x="0" y="288"/>
                </a:moveTo>
                <a:lnTo>
                  <a:pt x="240" y="288"/>
                </a:lnTo>
                <a:lnTo>
                  <a:pt x="240" y="0"/>
                </a:lnTo>
                <a:lnTo>
                  <a:pt x="528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1" name="Line 6"/>
          <p:cNvSpPr>
            <a:spLocks noChangeShapeType="1"/>
          </p:cNvSpPr>
          <p:nvPr/>
        </p:nvSpPr>
        <p:spPr bwMode="auto">
          <a:xfrm flipV="1">
            <a:off x="8229600" y="2209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V="1">
            <a:off x="8382000" y="3048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Freeform 9"/>
          <p:cNvSpPr>
            <a:spLocks/>
          </p:cNvSpPr>
          <p:nvPr/>
        </p:nvSpPr>
        <p:spPr bwMode="auto">
          <a:xfrm>
            <a:off x="8001000" y="3048000"/>
            <a:ext cx="838200" cy="457200"/>
          </a:xfrm>
          <a:custGeom>
            <a:avLst/>
            <a:gdLst>
              <a:gd name="T0" fmla="*/ 0 w 528"/>
              <a:gd name="T1" fmla="*/ 0 h 288"/>
              <a:gd name="T2" fmla="*/ 2147483647 w 528"/>
              <a:gd name="T3" fmla="*/ 0 h 288"/>
              <a:gd name="T4" fmla="*/ 2147483647 w 528"/>
              <a:gd name="T5" fmla="*/ 2147483647 h 288"/>
              <a:gd name="T6" fmla="*/ 2147483647 w 528"/>
              <a:gd name="T7" fmla="*/ 2147483647 h 2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28" h="288">
                <a:moveTo>
                  <a:pt x="0" y="0"/>
                </a:moveTo>
                <a:lnTo>
                  <a:pt x="240" y="0"/>
                </a:lnTo>
                <a:lnTo>
                  <a:pt x="240" y="288"/>
                </a:lnTo>
                <a:lnTo>
                  <a:pt x="528" y="28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Use of ‘Wait’ and ‘If’ for clock edge detection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 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8E7011F8-CA25-47A4-8ACF-79B0600A52EB}" type="slidenum">
              <a:rPr lang="en-US" altLang="en-US" smtClean="0">
                <a:solidFill>
                  <a:srgbClr val="FFFFFF"/>
                </a:solidFill>
              </a:rPr>
              <a:pPr/>
              <a:t>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1524000" y="1397000"/>
          <a:ext cx="723900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z="3000">
                <a:ea typeface="新細明體" pitchFamily="18" charset="-120"/>
              </a:rPr>
              <a:t>Clock edges:</a:t>
            </a:r>
            <a:r>
              <a:rPr lang="en-US" altLang="zh-TW" sz="3000" b="1">
                <a:ea typeface="新細明體" pitchFamily="18" charset="-120"/>
              </a:rPr>
              <a:t> </a:t>
            </a:r>
            <a:br>
              <a:rPr lang="en-US" altLang="zh-TW" sz="3000" b="1">
                <a:ea typeface="新細明體" pitchFamily="18" charset="-120"/>
              </a:rPr>
            </a:br>
            <a:r>
              <a:rPr lang="en-US" altLang="zh-HK" sz="3000" b="1">
                <a:ea typeface="新細明體" pitchFamily="18" charset="-120"/>
              </a:rPr>
              <a:t>compare </a:t>
            </a:r>
            <a:r>
              <a:rPr lang="en-US" altLang="zh-TW" sz="3000" b="1">
                <a:ea typeface="新細明體" pitchFamily="18" charset="-120"/>
              </a:rPr>
              <a:t>wait and if Statements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524000"/>
            <a:ext cx="8229600" cy="4906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latin typeface="Helvetica-Bold;Times-Roman;Time"/>
                <a:ea typeface="PMingLiU" pitchFamily="18" charset="-120"/>
              </a:rPr>
              <a:t>IEEE VHDL requires that a process with a wait statement </a:t>
            </a:r>
            <a:r>
              <a:rPr lang="en-US" altLang="zh-TW" b="1" u="sng" smtClean="0">
                <a:latin typeface="Helvetica-Bold;Times-Roman;Time"/>
                <a:ea typeface="PMingLiU" pitchFamily="18" charset="-120"/>
              </a:rPr>
              <a:t>must not</a:t>
            </a:r>
            <a:r>
              <a:rPr lang="en-US" altLang="zh-TW" smtClean="0">
                <a:latin typeface="Helvetica-Bold;Times-Roman;Time"/>
                <a:ea typeface="PMingLiU" pitchFamily="18" charset="-120"/>
              </a:rPr>
              <a:t> have a sensitivity list.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latin typeface="Helvetica-Bold;Times-Roman;Time"/>
                <a:ea typeface="PMingLiU" pitchFamily="18" charset="-120"/>
              </a:rPr>
              <a:t>In general, the following guidelines apply: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u="sng" smtClean="0">
                <a:latin typeface="Helvetica-Bold;Times-Roman;Time"/>
                <a:ea typeface="PMingLiU" pitchFamily="18" charset="-120"/>
              </a:rPr>
              <a:t>Synchronous processes</a:t>
            </a:r>
            <a:r>
              <a:rPr lang="en-US" altLang="zh-TW" smtClean="0">
                <a:latin typeface="Helvetica-Bold;Times-Roman;Time"/>
                <a:ea typeface="PMingLiU" pitchFamily="18" charset="-120"/>
              </a:rPr>
              <a:t> (processes that compute values only on clock edges) must be sensitive to the clock signal. </a:t>
            </a:r>
            <a:r>
              <a:rPr lang="en-US" altLang="zh-TW" u="sng" smtClean="0">
                <a:latin typeface="Helvetica-Bold;Times-Roman;Time"/>
                <a:ea typeface="PMingLiU" pitchFamily="18" charset="-120"/>
              </a:rPr>
              <a:t>Use wait-until or  if.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u="sng" smtClean="0">
                <a:latin typeface="Helvetica-Bold;Times-Roman;Time"/>
                <a:ea typeface="PMingLiU" pitchFamily="18" charset="-120"/>
              </a:rPr>
              <a:t>When Wait is used: The first statement must be wait until, </a:t>
            </a:r>
            <a:r>
              <a:rPr lang="en-US" altLang="zh-TW" u="sng" smtClean="0">
                <a:solidFill>
                  <a:srgbClr val="FF0000"/>
                </a:solidFill>
                <a:latin typeface="Helvetica-Bold;Times-Roman;Time"/>
                <a:ea typeface="PMingLiU" pitchFamily="18" charset="-120"/>
              </a:rPr>
              <a:t>E.g.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i="1" smtClean="0">
                <a:solidFill>
                  <a:srgbClr val="FF0000"/>
                </a:solidFill>
                <a:latin typeface="Helvetica-Bold;Times-Roman;Time"/>
                <a:ea typeface="PMingLiU" pitchFamily="18" charset="-120"/>
              </a:rPr>
              <a:t>Process </a:t>
            </a:r>
            <a:r>
              <a:rPr lang="en-US" altLang="zh-TW" i="1" smtClean="0">
                <a:solidFill>
                  <a:srgbClr val="FF0000"/>
                </a:solidFill>
                <a:latin typeface="Helvetica-Bold;Times-Roman;Time"/>
                <a:ea typeface="PMingLiU" pitchFamily="18" charset="-120"/>
                <a:sym typeface="Wingdings" pitchFamily="2" charset="2"/>
              </a:rPr>
              <a:t> no sensitivity list, implies there is one clock as input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i="1" smtClean="0">
                <a:solidFill>
                  <a:srgbClr val="FF0000"/>
                </a:solidFill>
                <a:latin typeface="Helvetica-Bold;Times-Roman;Time"/>
                <a:ea typeface="PMingLiU" pitchFamily="18" charset="-120"/>
              </a:rPr>
              <a:t>Begin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i="1" smtClean="0">
                <a:solidFill>
                  <a:srgbClr val="FF0000"/>
                </a:solidFill>
                <a:latin typeface="Helvetica-Bold;Times-Roman;Time"/>
                <a:ea typeface="PMingLiU" pitchFamily="18" charset="-120"/>
              </a:rPr>
              <a:t>Wait until clock =‘1’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u="sng" smtClean="0">
                <a:latin typeface="Helvetica-Bold;Times-Roman;Time"/>
                <a:ea typeface="PMingLiU" pitchFamily="18" charset="-120"/>
              </a:rPr>
              <a:t>Asynchronous processes</a:t>
            </a:r>
            <a:r>
              <a:rPr lang="en-US" altLang="zh-TW" smtClean="0">
                <a:latin typeface="Helvetica-Bold;Times-Roman;Time"/>
                <a:ea typeface="PMingLiU" pitchFamily="18" charset="-120"/>
              </a:rPr>
              <a:t> (processes that compute values on clock edges and when asynchronous conditions are TRUE) must be sensitive to the clock signal (if any), and to inputs that affect asynchronous behavior. </a:t>
            </a:r>
            <a:r>
              <a:rPr lang="en-US" altLang="zh-TW" u="sng" smtClean="0">
                <a:latin typeface="Helvetica-Bold;Times-Roman;Time"/>
                <a:ea typeface="PMingLiU" pitchFamily="18" charset="-120"/>
              </a:rPr>
              <a:t>Use “if”</a:t>
            </a:r>
            <a:r>
              <a:rPr lang="en-US" altLang="zh-HK" u="sng" smtClean="0">
                <a:latin typeface="Helvetica-Bold;Times-Roman;Time"/>
                <a:ea typeface="PMingLiU" pitchFamily="18" charset="-120"/>
              </a:rPr>
              <a:t> only</a:t>
            </a:r>
            <a:r>
              <a:rPr lang="en-US" altLang="zh-TW" smtClean="0">
                <a:latin typeface="Helvetica-Bold;Times-Roman;Time"/>
                <a:ea typeface="PMingLiU" pitchFamily="18" charset="-120"/>
              </a:rPr>
              <a:t>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i="1" smtClean="0">
                <a:solidFill>
                  <a:srgbClr val="FF0000"/>
                </a:solidFill>
                <a:latin typeface="Helvetica-Bold;Times-Roman;Time"/>
                <a:ea typeface="PMingLiU" pitchFamily="18" charset="-120"/>
              </a:rPr>
              <a:t>E.g. Process </a:t>
            </a:r>
            <a:r>
              <a:rPr lang="en-US" altLang="zh-TW" i="1" smtClean="0">
                <a:solidFill>
                  <a:srgbClr val="FF0000"/>
                </a:solidFill>
                <a:latin typeface="Helvetica-Bold;Times-Roman;Time"/>
                <a:ea typeface="PMingLiU" pitchFamily="18" charset="-120"/>
              </a:rPr>
              <a:t>(clock, input_a, input_b…)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D24EA3F0-1B25-44C3-AAAA-FE4B9C0630BF}" type="slidenum">
              <a:rPr lang="en-US" altLang="en-US" smtClean="0">
                <a:solidFill>
                  <a:srgbClr val="FFFFFF"/>
                </a:solidFill>
              </a:rPr>
              <a:pPr/>
              <a:t>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4"/>
          <p:cNvSpPr>
            <a:spLocks noGrp="1" noChangeArrowheads="1"/>
          </p:cNvSpPr>
          <p:nvPr>
            <p:ph type="ctr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HK" cap="none" smtClean="0">
                <a:ea typeface="PMingLiU" pitchFamily="18" charset="-120"/>
              </a:rPr>
              <a:t>THE FEEDBACK CONCEPT</a:t>
            </a:r>
            <a:endParaRPr lang="en-US" cap="none" smtClean="0"/>
          </a:p>
        </p:txBody>
      </p:sp>
      <p:sp>
        <p:nvSpPr>
          <p:cNvPr id="1433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HK" smtClean="0">
                <a:solidFill>
                  <a:srgbClr val="57576E"/>
                </a:solidFill>
                <a:ea typeface="PMingLiU" pitchFamily="18" charset="-120"/>
              </a:rPr>
              <a:t>For making FSM</a:t>
            </a:r>
            <a:endParaRPr lang="en-US" altLang="en-US" smtClean="0">
              <a:solidFill>
                <a:srgbClr val="57576E"/>
              </a:solidFill>
            </a:endParaRPr>
          </a:p>
        </p:txBody>
      </p:sp>
      <p:sp>
        <p:nvSpPr>
          <p:cNvPr id="14340" name="Rectangle 10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14341" name="Rectangle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EE22798B-7EAD-4838-88B5-1E73A8CC3A15}" type="slidenum">
              <a:rPr lang="en-US" altLang="en-US" smtClean="0">
                <a:solidFill>
                  <a:srgbClr val="FFFFFF"/>
                </a:solidFill>
              </a:rPr>
              <a:pPr/>
              <a:t>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>
                <a:ea typeface="新細明體" pitchFamily="18" charset="-120"/>
              </a:rPr>
              <a:t>The feedback concept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PMingLiU" pitchFamily="18" charset="-120"/>
              </a:rPr>
              <a:t>So far you learned logic with feed forward paths only.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Now, you will see feedback paths.</a:t>
            </a:r>
          </a:p>
          <a:p>
            <a:pPr eaLnBrk="1" hangingPunct="1"/>
            <a:r>
              <a:rPr lang="en-US" altLang="zh-TW" smtClean="0">
                <a:ea typeface="PMingLiU" pitchFamily="18" charset="-120"/>
              </a:rPr>
              <a:t>The first step of the making a state machine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 5. FSM ver.8a</a:t>
            </a: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PMingLiU" pitchFamily="18" charset="-120"/>
              </a:defRPr>
            </a:lvl9pPr>
          </a:lstStyle>
          <a:p>
            <a:fld id="{DADE3FCF-6034-4D9D-ACB6-D41944920892}" type="slidenum">
              <a:rPr lang="en-US" altLang="en-US" smtClean="0">
                <a:solidFill>
                  <a:srgbClr val="FFFFFF"/>
                </a:solidFill>
              </a:rPr>
              <a:pPr/>
              <a:t>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1341</TotalTime>
  <Words>2865</Words>
  <Application>Microsoft Office PowerPoint</Application>
  <PresentationFormat>On-screen Show (4:3)</PresentationFormat>
  <Paragraphs>640</Paragraphs>
  <Slides>43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Clarity</vt:lpstr>
      <vt:lpstr>Photo Editor Photo</vt:lpstr>
      <vt:lpstr>VHDL 5 FINITE STATE MACHINES (FSM)</vt:lpstr>
      <vt:lpstr>Contents:  You will learn</vt:lpstr>
      <vt:lpstr>Finite State machines FSM</vt:lpstr>
      <vt:lpstr>TO WRITE CLOCK EDGES</vt:lpstr>
      <vt:lpstr>Clock edges:  Use of “if Statements” or “Wait until” to represent Flip-flops</vt:lpstr>
      <vt:lpstr>Use of ‘Wait’ and ‘If’ for clock edge detection</vt:lpstr>
      <vt:lpstr>Clock edges:  compare wait and if Statements</vt:lpstr>
      <vt:lpstr>THE FEEDBACK CONCEPT</vt:lpstr>
      <vt:lpstr>The feedback concept</vt:lpstr>
      <vt:lpstr>Feedback 1 -- direct feedback</vt:lpstr>
      <vt:lpstr>Concentrate on the following lines of Feedback 1  Use of signals in a clocked process</vt:lpstr>
      <vt:lpstr> Worksheet 5.1</vt:lpstr>
      <vt:lpstr>Feedback 2 -- using signals</vt:lpstr>
      <vt:lpstr>Concentrate on the following lines of feedback 2 Use of signals in a clocked process</vt:lpstr>
      <vt:lpstr>Exercise 5.2</vt:lpstr>
      <vt:lpstr>Feedback 3 -- using variables</vt:lpstr>
      <vt:lpstr>Concentrate on the following lines of feedback 3 Use of signals in a clocked process</vt:lpstr>
      <vt:lpstr>Exercise 5.3</vt:lpstr>
      <vt:lpstr>Use of modes : inout and buffer in feedback</vt:lpstr>
      <vt:lpstr>Important: Feedback using signals and variables will give different results.</vt:lpstr>
      <vt:lpstr>Inside a process</vt:lpstr>
      <vt:lpstr>EXAMPLE TO SHOW </vt:lpstr>
      <vt:lpstr> </vt:lpstr>
      <vt:lpstr> </vt:lpstr>
      <vt:lpstr> </vt:lpstr>
      <vt:lpstr> </vt:lpstr>
      <vt:lpstr>Examples: signals and variables in process( ) See Roth p.66</vt:lpstr>
      <vt:lpstr> </vt:lpstr>
      <vt:lpstr> </vt:lpstr>
      <vt:lpstr> </vt:lpstr>
      <vt:lpstr> Worksheet 5.5</vt:lpstr>
      <vt:lpstr>Types of FSM Finite State machines -Study FSMs with inputs other than the clock</vt:lpstr>
      <vt:lpstr>State machine designs, 2 types</vt:lpstr>
      <vt:lpstr>Moore machine, an example  F1 is B&lt;= not (A and C) F2 is D&lt;= not C</vt:lpstr>
      <vt:lpstr>Moore machine example 1 architecture moore2_arch of system is 2 signal C: bit; -- global, can be seen by different</vt:lpstr>
      <vt:lpstr> </vt:lpstr>
      <vt:lpstr>Moore machine using 2 processes</vt:lpstr>
      <vt:lpstr>Exercise 5.6 ,exercise on Moore machine, draw c (init. c=0)  </vt:lpstr>
      <vt:lpstr>Mealy machine</vt:lpstr>
      <vt:lpstr>Mealy  machine, an example</vt:lpstr>
      <vt:lpstr>Mealy machine outputs are a function of the present state and the inputs.</vt:lpstr>
      <vt:lpstr>Exercise 5.7: on Mealy machine, Plot C,D (init. c=0)   </vt:lpstr>
      <vt:lpstr>Quick revision</vt:lpstr>
    </vt:vector>
  </TitlesOfParts>
  <Company>CUHK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VHDL 3 Finite State Machines FSM</dc:title>
  <dc:creator>Wong</dc:creator>
  <cp:lastModifiedBy>khwong</cp:lastModifiedBy>
  <cp:revision>135</cp:revision>
  <cp:lastPrinted>2017-02-06T02:52:06Z</cp:lastPrinted>
  <dcterms:created xsi:type="dcterms:W3CDTF">2004-09-13T01:59:54Z</dcterms:created>
  <dcterms:modified xsi:type="dcterms:W3CDTF">2018-02-12T07:52:11Z</dcterms:modified>
</cp:coreProperties>
</file>