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79"/>
  </p:notesMasterIdLst>
  <p:sldIdLst>
    <p:sldId id="369" r:id="rId2"/>
    <p:sldId id="296" r:id="rId3"/>
    <p:sldId id="297" r:id="rId4"/>
    <p:sldId id="370" r:id="rId5"/>
    <p:sldId id="299" r:id="rId6"/>
    <p:sldId id="300" r:id="rId7"/>
    <p:sldId id="402" r:id="rId8"/>
    <p:sldId id="403" r:id="rId9"/>
    <p:sldId id="302" r:id="rId10"/>
    <p:sldId id="397" r:id="rId11"/>
    <p:sldId id="303" r:id="rId12"/>
    <p:sldId id="401" r:id="rId13"/>
    <p:sldId id="405" r:id="rId14"/>
    <p:sldId id="404" r:id="rId15"/>
    <p:sldId id="305" r:id="rId16"/>
    <p:sldId id="307" r:id="rId17"/>
    <p:sldId id="308" r:id="rId18"/>
    <p:sldId id="309" r:id="rId19"/>
    <p:sldId id="39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324" r:id="rId35"/>
    <p:sldId id="394" r:id="rId36"/>
    <p:sldId id="325" r:id="rId37"/>
    <p:sldId id="326" r:id="rId38"/>
    <p:sldId id="327" r:id="rId39"/>
    <p:sldId id="328" r:id="rId40"/>
    <p:sldId id="329" r:id="rId41"/>
    <p:sldId id="330" r:id="rId42"/>
    <p:sldId id="331" r:id="rId43"/>
    <p:sldId id="332" r:id="rId44"/>
    <p:sldId id="333" r:id="rId45"/>
    <p:sldId id="334" r:id="rId46"/>
    <p:sldId id="341" r:id="rId47"/>
    <p:sldId id="342" r:id="rId48"/>
    <p:sldId id="343" r:id="rId49"/>
    <p:sldId id="344" r:id="rId50"/>
    <p:sldId id="345" r:id="rId51"/>
    <p:sldId id="346" r:id="rId52"/>
    <p:sldId id="371" r:id="rId53"/>
    <p:sldId id="372" r:id="rId54"/>
    <p:sldId id="395" r:id="rId55"/>
    <p:sldId id="374" r:id="rId56"/>
    <p:sldId id="375" r:id="rId57"/>
    <p:sldId id="406" r:id="rId58"/>
    <p:sldId id="407" r:id="rId59"/>
    <p:sldId id="408" r:id="rId60"/>
    <p:sldId id="409" r:id="rId61"/>
    <p:sldId id="410" r:id="rId62"/>
    <p:sldId id="411" r:id="rId63"/>
    <p:sldId id="378" r:id="rId64"/>
    <p:sldId id="379" r:id="rId65"/>
    <p:sldId id="380" r:id="rId66"/>
    <p:sldId id="381" r:id="rId67"/>
    <p:sldId id="382" r:id="rId68"/>
    <p:sldId id="383" r:id="rId69"/>
    <p:sldId id="384" r:id="rId70"/>
    <p:sldId id="385" r:id="rId71"/>
    <p:sldId id="386" r:id="rId72"/>
    <p:sldId id="387" r:id="rId73"/>
    <p:sldId id="388" r:id="rId74"/>
    <p:sldId id="389" r:id="rId75"/>
    <p:sldId id="390" r:id="rId76"/>
    <p:sldId id="391" r:id="rId77"/>
    <p:sldId id="398" r:id="rId78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00" autoAdjust="0"/>
  </p:normalViewPr>
  <p:slideViewPr>
    <p:cSldViewPr>
      <p:cViewPr>
        <p:scale>
          <a:sx n="93" d="100"/>
          <a:sy n="93" d="100"/>
        </p:scale>
        <p:origin x="-2154" y="-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矩形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0355" name="矩形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780" name="矩形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矩形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100358" name="矩形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0359" name="矩形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fld id="{F523F0F2-FDAD-4D77-957D-54200B8B45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89872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9685BD-F38D-420B-9B6F-48B1AA880DFE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713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1C00D7-0105-4F66-9302-C415B3B9E598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918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B95015-4528-44FD-B722-4455E754DD25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01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87AEE-9307-465B-915B-3901A6606784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0121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3364BB-B248-45B4-9F9D-EEE9375EA08C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397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62C83-A447-49CD-99CB-1163B6DADC13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1800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4638B8-12FD-4E38-A5C5-C7DD4303769F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92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288274-2025-445D-A339-7D8DBCF11C3B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315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E14F5-77AA-4137-A6C6-5EB6E3AEC6D3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00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09F02C-6070-4BE7-9F29-9693D0E6A5F3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3626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9643CE-E7FF-4D7C-8C85-39C8E7BA75BF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49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04A97D-DDFF-4B3F-AD64-A0ABB08FA23E}" type="datetime1">
              <a:rPr lang="en-US" altLang="en-US" smtClean="0"/>
              <a:t>2/26/2018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1F9E469-CA26-416F-BEC7-8460FF0462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1871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ilinx.com/itp/xilinx4/data/docs/sim/vtex9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9.w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矩形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 smtClean="0"/>
              <a:t>Chapter 6</a:t>
            </a:r>
            <a:br>
              <a:rPr lang="en-US" altLang="en-US" sz="4000" dirty="0" smtClean="0"/>
            </a:br>
            <a:r>
              <a:rPr lang="en-US" altLang="en-US" sz="4000" dirty="0" smtClean="0"/>
              <a:t>Examples of Finite State Machines (FSMs)</a:t>
            </a:r>
          </a:p>
        </p:txBody>
      </p:sp>
      <p:sp>
        <p:nvSpPr>
          <p:cNvPr id="3076" name="矩形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Counters and pattern generators</a:t>
            </a:r>
          </a:p>
        </p:txBody>
      </p:sp>
      <p:sp>
        <p:nvSpPr>
          <p:cNvPr id="3074" name="矩形 10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307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2198FDC-7457-4EBC-B9B1-CE807B531361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smtClean="0"/>
              <a:t>4-bit </a:t>
            </a:r>
            <a:r>
              <a:rPr lang="en-US" altLang="en-US" sz="3400" u="sng" smtClean="0"/>
              <a:t>synchronous</a:t>
            </a:r>
            <a:r>
              <a:rPr lang="en-US" altLang="en-US" sz="3400" smtClean="0"/>
              <a:t> counter</a:t>
            </a:r>
            <a:br>
              <a:rPr lang="en-US" altLang="en-US" sz="3400" smtClean="0"/>
            </a:br>
            <a:endParaRPr lang="en-US" altLang="en-US" sz="3400" smtClean="0"/>
          </a:p>
        </p:txBody>
      </p:sp>
      <p:sp>
        <p:nvSpPr>
          <p:cNvPr id="12292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More complicated than asynchronous design</a:t>
            </a:r>
            <a:endParaRPr lang="en-US" altLang="en-US" sz="3600" smtClean="0"/>
          </a:p>
          <a:p>
            <a:pPr eaLnBrk="1" hangingPunct="1"/>
            <a:r>
              <a:rPr lang="en-US" altLang="en-US" sz="1600" smtClean="0"/>
              <a:t>from http://web.cs.mun.ca/~paul/cs3724/material/web/notes/img191.png</a:t>
            </a:r>
          </a:p>
        </p:txBody>
      </p:sp>
      <p:sp>
        <p:nvSpPr>
          <p:cNvPr id="1229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1229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C61949B-A013-47EF-88D1-0139488C0DAF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000" smtClean="0"/>
          </a:p>
        </p:txBody>
      </p:sp>
      <p:pic>
        <p:nvPicPr>
          <p:cNvPr id="12293" name="图片 7" descr="The image “http://web.cs.mun.ca/~paul/cs3724/material/web/notes/img191.png” cannot be displayed, because it contains erro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19400"/>
            <a:ext cx="570547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矩形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A counter with load, reset, dir.</a:t>
            </a:r>
            <a:br>
              <a:rPr lang="en-US" altLang="zh-TW" smtClean="0">
                <a:ea typeface="PMingLiU" pitchFamily="18" charset="-120"/>
              </a:rPr>
            </a:br>
            <a:r>
              <a:rPr lang="en-US" altLang="zh-TW" smtClean="0">
                <a:ea typeface="PMingLiU" pitchFamily="18" charset="-120"/>
              </a:rPr>
              <a:t>(E,g a clock that can be preset)</a:t>
            </a:r>
          </a:p>
        </p:txBody>
      </p:sp>
      <p:sp>
        <p:nvSpPr>
          <p:cNvPr id="13316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Load: for setting output to some value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DIR: for up/down control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CE: count or not count control</a:t>
            </a:r>
          </a:p>
          <a:p>
            <a:pPr eaLnBrk="1" hangingPunct="1"/>
            <a:endParaRPr lang="zh-TW" altLang="zh-TW" smtClean="0">
              <a:ea typeface="PMingLiU" pitchFamily="18" charset="-120"/>
            </a:endParaRPr>
          </a:p>
        </p:txBody>
      </p:sp>
      <p:sp>
        <p:nvSpPr>
          <p:cNvPr id="13314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1333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ADD4E60-0EFD-44EA-A1EE-EDCBA94825B1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000" smtClean="0"/>
          </a:p>
        </p:txBody>
      </p:sp>
      <p:sp>
        <p:nvSpPr>
          <p:cNvPr id="13317" name="矩形 4" descr="Paper bag"/>
          <p:cNvSpPr>
            <a:spLocks noChangeArrowheads="1"/>
          </p:cNvSpPr>
          <p:nvPr/>
        </p:nvSpPr>
        <p:spPr bwMode="auto">
          <a:xfrm>
            <a:off x="3733800" y="3810000"/>
            <a:ext cx="16764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3318" name="自选图形 5" descr="Paper bag"/>
          <p:cNvSpPr>
            <a:spLocks noChangeArrowheads="1"/>
          </p:cNvSpPr>
          <p:nvPr/>
        </p:nvSpPr>
        <p:spPr bwMode="auto">
          <a:xfrm>
            <a:off x="5410200" y="4572000"/>
            <a:ext cx="1066800" cy="12954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3319" name="文本框 6" descr="Paper bag"/>
          <p:cNvSpPr txBox="1">
            <a:spLocks noChangeArrowheads="1"/>
          </p:cNvSpPr>
          <p:nvPr/>
        </p:nvSpPr>
        <p:spPr bwMode="auto">
          <a:xfrm>
            <a:off x="6629400" y="5029200"/>
            <a:ext cx="17145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16-bit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count output</a:t>
            </a:r>
          </a:p>
        </p:txBody>
      </p:sp>
      <p:sp>
        <p:nvSpPr>
          <p:cNvPr id="13320" name="直线 7"/>
          <p:cNvSpPr>
            <a:spLocks noChangeShapeType="1"/>
          </p:cNvSpPr>
          <p:nvPr/>
        </p:nvSpPr>
        <p:spPr bwMode="auto">
          <a:xfrm>
            <a:off x="2209800" y="4419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21" name="直线 8"/>
          <p:cNvSpPr>
            <a:spLocks noChangeShapeType="1"/>
          </p:cNvSpPr>
          <p:nvPr/>
        </p:nvSpPr>
        <p:spPr bwMode="auto">
          <a:xfrm>
            <a:off x="2209800" y="4953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22" name="直线 9"/>
          <p:cNvSpPr>
            <a:spLocks noChangeShapeType="1"/>
          </p:cNvSpPr>
          <p:nvPr/>
        </p:nvSpPr>
        <p:spPr bwMode="auto">
          <a:xfrm>
            <a:off x="2209800" y="5562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23" name="文本框 10" descr="Paper bag"/>
          <p:cNvSpPr txBox="1">
            <a:spLocks noChangeArrowheads="1"/>
          </p:cNvSpPr>
          <p:nvPr/>
        </p:nvSpPr>
        <p:spPr bwMode="auto">
          <a:xfrm>
            <a:off x="892175" y="4079875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Load</a:t>
            </a:r>
          </a:p>
        </p:txBody>
      </p:sp>
      <p:sp>
        <p:nvSpPr>
          <p:cNvPr id="13324" name="文本框 11" descr="Paper bag"/>
          <p:cNvSpPr txBox="1">
            <a:spLocks noChangeArrowheads="1"/>
          </p:cNvSpPr>
          <p:nvPr/>
        </p:nvSpPr>
        <p:spPr bwMode="auto">
          <a:xfrm>
            <a:off x="1116013" y="4724400"/>
            <a:ext cx="709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DIR</a:t>
            </a:r>
          </a:p>
        </p:txBody>
      </p:sp>
      <p:sp>
        <p:nvSpPr>
          <p:cNvPr id="13325" name="文本框 12" descr="Paper bag"/>
          <p:cNvSpPr txBox="1">
            <a:spLocks noChangeArrowheads="1"/>
          </p:cNvSpPr>
          <p:nvPr/>
        </p:nvSpPr>
        <p:spPr bwMode="auto">
          <a:xfrm>
            <a:off x="1336675" y="52578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CE</a:t>
            </a:r>
          </a:p>
        </p:txBody>
      </p:sp>
      <p:sp>
        <p:nvSpPr>
          <p:cNvPr id="13326" name="任意多边形 13" descr="Paper bag"/>
          <p:cNvSpPr>
            <a:spLocks/>
          </p:cNvSpPr>
          <p:nvPr/>
        </p:nvSpPr>
        <p:spPr bwMode="auto">
          <a:xfrm>
            <a:off x="4343400" y="5562600"/>
            <a:ext cx="381000" cy="228600"/>
          </a:xfrm>
          <a:custGeom>
            <a:avLst/>
            <a:gdLst>
              <a:gd name="T0" fmla="*/ 0 w 240"/>
              <a:gd name="T1" fmla="*/ 2147483647 h 144"/>
              <a:gd name="T2" fmla="*/ 2147483647 w 240"/>
              <a:gd name="T3" fmla="*/ 0 h 144"/>
              <a:gd name="T4" fmla="*/ 2147483647 w 240"/>
              <a:gd name="T5" fmla="*/ 2147483647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0" h="144">
                <a:moveTo>
                  <a:pt x="0" y="144"/>
                </a:moveTo>
                <a:lnTo>
                  <a:pt x="96" y="0"/>
                </a:lnTo>
                <a:lnTo>
                  <a:pt x="240" y="14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27" name="任意多边形 14" descr="Paper bag"/>
          <p:cNvSpPr>
            <a:spLocks/>
          </p:cNvSpPr>
          <p:nvPr/>
        </p:nvSpPr>
        <p:spPr bwMode="auto">
          <a:xfrm>
            <a:off x="1828800" y="5791200"/>
            <a:ext cx="2743200" cy="381000"/>
          </a:xfrm>
          <a:custGeom>
            <a:avLst/>
            <a:gdLst>
              <a:gd name="T0" fmla="*/ 0 w 1728"/>
              <a:gd name="T1" fmla="*/ 2147483647 h 240"/>
              <a:gd name="T2" fmla="*/ 2147483647 w 1728"/>
              <a:gd name="T3" fmla="*/ 2147483647 h 240"/>
              <a:gd name="T4" fmla="*/ 2147483647 w 1728"/>
              <a:gd name="T5" fmla="*/ 0 h 2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28" h="240">
                <a:moveTo>
                  <a:pt x="0" y="240"/>
                </a:moveTo>
                <a:lnTo>
                  <a:pt x="1728" y="240"/>
                </a:lnTo>
                <a:lnTo>
                  <a:pt x="1728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28" name="文本框 15" descr="Paper bag"/>
          <p:cNvSpPr txBox="1">
            <a:spLocks noChangeArrowheads="1"/>
          </p:cNvSpPr>
          <p:nvPr/>
        </p:nvSpPr>
        <p:spPr bwMode="auto">
          <a:xfrm>
            <a:off x="495300" y="5832475"/>
            <a:ext cx="842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clock</a:t>
            </a:r>
          </a:p>
        </p:txBody>
      </p:sp>
      <p:sp>
        <p:nvSpPr>
          <p:cNvPr id="13329" name="直线 16"/>
          <p:cNvSpPr>
            <a:spLocks noChangeShapeType="1"/>
          </p:cNvSpPr>
          <p:nvPr/>
        </p:nvSpPr>
        <p:spPr bwMode="auto">
          <a:xfrm>
            <a:off x="2057400" y="39624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30" name="文本框 17" descr="Paper bag"/>
          <p:cNvSpPr txBox="1">
            <a:spLocks noChangeArrowheads="1"/>
          </p:cNvSpPr>
          <p:nvPr/>
        </p:nvSpPr>
        <p:spPr bwMode="auto">
          <a:xfrm>
            <a:off x="614363" y="3698875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reset</a:t>
            </a:r>
          </a:p>
        </p:txBody>
      </p:sp>
      <p:sp>
        <p:nvSpPr>
          <p:cNvPr id="13331" name="自选图形 18" descr="Paper bag"/>
          <p:cNvSpPr>
            <a:spLocks noChangeArrowheads="1"/>
          </p:cNvSpPr>
          <p:nvPr/>
        </p:nvSpPr>
        <p:spPr bwMode="auto">
          <a:xfrm>
            <a:off x="5410200" y="3733800"/>
            <a:ext cx="914400" cy="838200"/>
          </a:xfrm>
          <a:prstGeom prst="leftArrow">
            <a:avLst>
              <a:gd name="adj1" fmla="val 50000"/>
              <a:gd name="adj2" fmla="val 2727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3332" name="文本框 19" descr="Paper bag"/>
          <p:cNvSpPr txBox="1">
            <a:spLocks noChangeArrowheads="1"/>
          </p:cNvSpPr>
          <p:nvPr/>
        </p:nvSpPr>
        <p:spPr bwMode="auto">
          <a:xfrm>
            <a:off x="6477000" y="3733800"/>
            <a:ext cx="16716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16-bit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din (data in)</a:t>
            </a:r>
          </a:p>
        </p:txBody>
      </p:sp>
      <p:sp>
        <p:nvSpPr>
          <p:cNvPr id="13333" name="任意多边形 20" descr="Paper bag"/>
          <p:cNvSpPr>
            <a:spLocks/>
          </p:cNvSpPr>
          <p:nvPr/>
        </p:nvSpPr>
        <p:spPr bwMode="auto">
          <a:xfrm>
            <a:off x="4711700" y="4178300"/>
            <a:ext cx="546100" cy="1168400"/>
          </a:xfrm>
          <a:custGeom>
            <a:avLst/>
            <a:gdLst>
              <a:gd name="T0" fmla="*/ 2147483647 w 344"/>
              <a:gd name="T1" fmla="*/ 2147483647 h 736"/>
              <a:gd name="T2" fmla="*/ 2147483647 w 344"/>
              <a:gd name="T3" fmla="*/ 2147483647 h 736"/>
              <a:gd name="T4" fmla="*/ 2147483647 w 344"/>
              <a:gd name="T5" fmla="*/ 2147483647 h 736"/>
              <a:gd name="T6" fmla="*/ 2147483647 w 344"/>
              <a:gd name="T7" fmla="*/ 2147483647 h 736"/>
              <a:gd name="T8" fmla="*/ 2147483647 w 344"/>
              <a:gd name="T9" fmla="*/ 2147483647 h 7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4" h="736">
                <a:moveTo>
                  <a:pt x="344" y="8"/>
                </a:moveTo>
                <a:cubicBezTo>
                  <a:pt x="228" y="4"/>
                  <a:pt x="112" y="0"/>
                  <a:pt x="56" y="56"/>
                </a:cubicBezTo>
                <a:cubicBezTo>
                  <a:pt x="0" y="112"/>
                  <a:pt x="8" y="240"/>
                  <a:pt x="8" y="344"/>
                </a:cubicBezTo>
                <a:cubicBezTo>
                  <a:pt x="8" y="448"/>
                  <a:pt x="0" y="624"/>
                  <a:pt x="56" y="680"/>
                </a:cubicBezTo>
                <a:cubicBezTo>
                  <a:pt x="112" y="736"/>
                  <a:pt x="228" y="708"/>
                  <a:pt x="344" y="68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400" smtClean="0">
                <a:ea typeface="PMingLiU" pitchFamily="18" charset="-120"/>
              </a:rPr>
              <a:t>Exercise on 6.2</a:t>
            </a:r>
            <a:endParaRPr lang="en-US" altLang="en-US" sz="3400" smtClean="0">
              <a:ea typeface="PMingLiU" pitchFamily="18" charset="-12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 smtClean="0"/>
              <a:t>Synchronous </a:t>
            </a:r>
            <a:r>
              <a:rPr lang="en-US" altLang="en-US" sz="2800" u="sng" dirty="0" smtClean="0"/>
              <a:t>clock</a:t>
            </a:r>
            <a:r>
              <a:rPr lang="en-US" altLang="en-US" sz="2800" dirty="0" smtClean="0"/>
              <a:t> counter</a:t>
            </a:r>
          </a:p>
          <a:p>
            <a:pPr lvl="1">
              <a:lnSpc>
                <a:spcPct val="80000"/>
              </a:lnSpc>
            </a:pPr>
            <a:r>
              <a:rPr lang="en-US" altLang="en-US" sz="2300" dirty="0" smtClean="0"/>
              <a:t>Advantage:? </a:t>
            </a:r>
          </a:p>
          <a:p>
            <a:pPr lvl="1">
              <a:lnSpc>
                <a:spcPct val="80000"/>
              </a:lnSpc>
            </a:pPr>
            <a:r>
              <a:rPr lang="en-US" altLang="en-US" sz="2300" dirty="0" smtClean="0"/>
              <a:t>Disadvantage:? 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/>
              <a:t>Asynchronous </a:t>
            </a:r>
            <a:r>
              <a:rPr lang="en-US" altLang="en-US" sz="2800" u="sng" dirty="0" smtClean="0"/>
              <a:t>clock </a:t>
            </a:r>
            <a:r>
              <a:rPr lang="en-US" altLang="en-US" sz="2800" dirty="0" smtClean="0"/>
              <a:t>counter</a:t>
            </a:r>
          </a:p>
          <a:p>
            <a:pPr lvl="1">
              <a:lnSpc>
                <a:spcPct val="80000"/>
              </a:lnSpc>
            </a:pPr>
            <a:r>
              <a:rPr lang="en-US" altLang="en-US" sz="2300" dirty="0" smtClean="0"/>
              <a:t>Advantage:? </a:t>
            </a:r>
          </a:p>
          <a:p>
            <a:pPr lvl="1">
              <a:lnSpc>
                <a:spcPct val="80000"/>
              </a:lnSpc>
            </a:pPr>
            <a:r>
              <a:rPr lang="en-US" altLang="en-US" sz="2300" dirty="0" smtClean="0"/>
              <a:t>Disadvantage:? 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/>
              <a:t>Synchronous </a:t>
            </a:r>
            <a:r>
              <a:rPr lang="en-US" altLang="en-US" sz="2800" u="sng" dirty="0" smtClean="0"/>
              <a:t>reset</a:t>
            </a:r>
            <a:r>
              <a:rPr lang="en-US" altLang="en-US" sz="2800" dirty="0" smtClean="0"/>
              <a:t> counter</a:t>
            </a:r>
          </a:p>
          <a:p>
            <a:pPr lvl="1">
              <a:lnSpc>
                <a:spcPct val="80000"/>
              </a:lnSpc>
            </a:pPr>
            <a:r>
              <a:rPr lang="en-US" altLang="en-US" sz="2300" dirty="0" smtClean="0"/>
              <a:t>How to write a </a:t>
            </a:r>
            <a:r>
              <a:rPr lang="en-US" altLang="en-US" sz="2400" dirty="0" smtClean="0"/>
              <a:t>synchronous </a:t>
            </a:r>
            <a:r>
              <a:rPr lang="en-US" altLang="en-US" sz="2300" dirty="0" smtClean="0"/>
              <a:t>reset input in VHDL?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/>
              <a:t>Asynchronous </a:t>
            </a:r>
            <a:r>
              <a:rPr lang="en-US" altLang="en-US" sz="2800" u="sng" dirty="0" smtClean="0"/>
              <a:t>reset</a:t>
            </a:r>
            <a:r>
              <a:rPr lang="en-US" altLang="en-US" sz="2800" dirty="0" smtClean="0"/>
              <a:t> counter</a:t>
            </a:r>
          </a:p>
          <a:p>
            <a:pPr lvl="1">
              <a:lnSpc>
                <a:spcPct val="80000"/>
              </a:lnSpc>
            </a:pPr>
            <a:r>
              <a:rPr lang="en-US" altLang="en-US" sz="2300" dirty="0" smtClean="0"/>
              <a:t>How </a:t>
            </a:r>
            <a:r>
              <a:rPr lang="en-US" altLang="en-US" sz="2300" dirty="0"/>
              <a:t>to write </a:t>
            </a:r>
            <a:r>
              <a:rPr lang="en-US" altLang="en-US" sz="2300" dirty="0" smtClean="0"/>
              <a:t>an</a:t>
            </a:r>
            <a:r>
              <a:rPr lang="en-US" altLang="en-US" sz="2400" dirty="0" smtClean="0"/>
              <a:t> asynchronous</a:t>
            </a:r>
            <a:r>
              <a:rPr lang="en-US" altLang="en-US" sz="2300" dirty="0" smtClean="0"/>
              <a:t> </a:t>
            </a:r>
            <a:r>
              <a:rPr lang="en-US" altLang="en-US" sz="2300" dirty="0"/>
              <a:t>reset input in VHDL?</a:t>
            </a:r>
          </a:p>
          <a:p>
            <a:pPr lvl="1">
              <a:lnSpc>
                <a:spcPct val="80000"/>
              </a:lnSpc>
            </a:pPr>
            <a:endParaRPr lang="en-US" altLang="en-US" sz="2300" dirty="0" smtClean="0"/>
          </a:p>
        </p:txBody>
      </p:sp>
      <p:sp>
        <p:nvSpPr>
          <p:cNvPr id="14340" name="Footer Placeholder 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1434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08E8672-46C0-4A7B-95D4-00054A83F8C3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4-bit counter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572000" cy="4530725"/>
          </a:xfrm>
        </p:spPr>
        <p:txBody>
          <a:bodyPr>
            <a:normAutofit lnSpcReduction="10000"/>
          </a:bodyPr>
          <a:lstStyle/>
          <a:p>
            <a:r>
              <a:rPr lang="en-US" sz="1400" dirty="0"/>
              <a:t>library IEEE;</a:t>
            </a:r>
          </a:p>
          <a:p>
            <a:r>
              <a:rPr lang="en-US" sz="1400" dirty="0"/>
              <a:t>use IEEE.std_logic_1164.all;</a:t>
            </a:r>
          </a:p>
          <a:p>
            <a:r>
              <a:rPr lang="en-US" sz="1400" dirty="0"/>
              <a:t>use </a:t>
            </a:r>
            <a:r>
              <a:rPr lang="en-US" sz="1400" dirty="0" err="1"/>
              <a:t>IEEE.std_logic_arith.all</a:t>
            </a:r>
            <a:r>
              <a:rPr lang="en-US" sz="1400" dirty="0"/>
              <a:t>;</a:t>
            </a:r>
          </a:p>
          <a:p>
            <a:r>
              <a:rPr lang="en-US" sz="1400" dirty="0"/>
              <a:t>use </a:t>
            </a:r>
            <a:r>
              <a:rPr lang="en-US" sz="1400" dirty="0" err="1"/>
              <a:t>IEEE.std_logic_unsigned.all</a:t>
            </a:r>
            <a:r>
              <a:rPr lang="en-US" sz="1400" dirty="0"/>
              <a:t>;</a:t>
            </a:r>
          </a:p>
          <a:p>
            <a:r>
              <a:rPr lang="en-US" sz="1400" dirty="0"/>
              <a:t>entity test1xa is</a:t>
            </a:r>
          </a:p>
          <a:p>
            <a:r>
              <a:rPr lang="en-US" sz="1400" dirty="0"/>
              <a:t>port (</a:t>
            </a:r>
          </a:p>
          <a:p>
            <a:r>
              <a:rPr lang="en-US" sz="1400" dirty="0"/>
              <a:t>-- 4-bit parallel load </a:t>
            </a:r>
            <a:r>
              <a:rPr lang="en-US" sz="1400" dirty="0" smtClean="0"/>
              <a:t>counter, </a:t>
            </a:r>
            <a:r>
              <a:rPr lang="en-US" sz="1400" dirty="0"/>
              <a:t>asynchronous reset</a:t>
            </a:r>
          </a:p>
          <a:p>
            <a:r>
              <a:rPr lang="en-US" sz="1400" dirty="0" smtClean="0"/>
              <a:t> CL</a:t>
            </a:r>
            <a:r>
              <a:rPr lang="en-US" sz="1400" dirty="0"/>
              <a:t>, RESET: in STD_LOGIC;</a:t>
            </a:r>
          </a:p>
          <a:p>
            <a:r>
              <a:rPr lang="en-US" sz="1400" dirty="0" smtClean="0"/>
              <a:t> </a:t>
            </a:r>
            <a:r>
              <a:rPr lang="en-US" sz="1400" dirty="0"/>
              <a:t>CE, LOAD, DIR: in STD_LOGIC;</a:t>
            </a:r>
          </a:p>
          <a:p>
            <a:r>
              <a:rPr lang="en-US" sz="1400" dirty="0" smtClean="0"/>
              <a:t> </a:t>
            </a:r>
            <a:r>
              <a:rPr lang="en-US" sz="1400" dirty="0"/>
              <a:t>DIN: in STD_LOGIC_VECTOR(3 </a:t>
            </a:r>
            <a:r>
              <a:rPr lang="en-US" sz="1400" dirty="0" err="1"/>
              <a:t>downto</a:t>
            </a:r>
            <a:r>
              <a:rPr lang="en-US" sz="1400" dirty="0"/>
              <a:t> 0);</a:t>
            </a:r>
          </a:p>
          <a:p>
            <a:r>
              <a:rPr lang="en-US" sz="1400" dirty="0" smtClean="0"/>
              <a:t> </a:t>
            </a:r>
            <a:r>
              <a:rPr lang="en-US" sz="1400" dirty="0"/>
              <a:t>COUNT: </a:t>
            </a:r>
            <a:r>
              <a:rPr lang="en-US" sz="1400" dirty="0" err="1"/>
              <a:t>inout</a:t>
            </a:r>
            <a:r>
              <a:rPr lang="en-US" sz="1400" dirty="0"/>
              <a:t> STD_LOGIC_VECTOR(3 </a:t>
            </a:r>
            <a:r>
              <a:rPr lang="en-US" sz="1400" dirty="0" err="1"/>
              <a:t>downto</a:t>
            </a:r>
            <a:r>
              <a:rPr lang="en-US" sz="1400" dirty="0"/>
              <a:t> 0));</a:t>
            </a:r>
          </a:p>
          <a:p>
            <a:r>
              <a:rPr lang="en-US" sz="1400" dirty="0"/>
              <a:t>end test1xa</a:t>
            </a:r>
            <a:r>
              <a:rPr lang="en-US" sz="1400" dirty="0" smtClean="0"/>
              <a:t>;</a:t>
            </a:r>
            <a:endParaRPr lang="en-US" sz="1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14836" y="1295400"/>
            <a:ext cx="4495800" cy="5638800"/>
          </a:xfrm>
        </p:spPr>
        <p:txBody>
          <a:bodyPr>
            <a:normAutofit lnSpcReduction="10000"/>
          </a:bodyPr>
          <a:lstStyle/>
          <a:p>
            <a:r>
              <a:rPr lang="en-US" sz="1900" dirty="0"/>
              <a:t>architecture Behavioral of test1xa is</a:t>
            </a:r>
          </a:p>
          <a:p>
            <a:r>
              <a:rPr lang="en-US" sz="1900" dirty="0"/>
              <a:t>begin</a:t>
            </a:r>
          </a:p>
          <a:p>
            <a:r>
              <a:rPr lang="en-US" sz="1900" dirty="0" smtClean="0"/>
              <a:t>process </a:t>
            </a:r>
            <a:r>
              <a:rPr lang="en-US" sz="1900" dirty="0"/>
              <a:t>(CLK, RESET) begin</a:t>
            </a:r>
          </a:p>
          <a:p>
            <a:r>
              <a:rPr lang="en-US" sz="1900" dirty="0"/>
              <a:t>      if RESET='1' then  COUNT &lt;= "0000";</a:t>
            </a:r>
          </a:p>
          <a:p>
            <a:r>
              <a:rPr lang="en-US" sz="1900" dirty="0"/>
              <a:t>      </a:t>
            </a:r>
            <a:r>
              <a:rPr lang="en-US" sz="1900" dirty="0" err="1"/>
              <a:t>elsif</a:t>
            </a:r>
            <a:r>
              <a:rPr lang="en-US" sz="1900" dirty="0"/>
              <a:t> CLK='1' and </a:t>
            </a:r>
            <a:r>
              <a:rPr lang="en-US" sz="1900" dirty="0" err="1"/>
              <a:t>CLK'event</a:t>
            </a:r>
            <a:r>
              <a:rPr lang="en-US" sz="1900" dirty="0"/>
              <a:t> then</a:t>
            </a:r>
          </a:p>
          <a:p>
            <a:r>
              <a:rPr lang="en-US" sz="1900" dirty="0"/>
              <a:t>         if LOAD='1' then COUNT &lt;= DIN;  </a:t>
            </a:r>
          </a:p>
          <a:p>
            <a:r>
              <a:rPr lang="en-US" sz="1900" dirty="0"/>
              <a:t>              else if CE='1' then</a:t>
            </a:r>
          </a:p>
          <a:p>
            <a:r>
              <a:rPr lang="en-US" sz="1900" dirty="0"/>
              <a:t>               if DIR='1' then   </a:t>
            </a:r>
          </a:p>
          <a:p>
            <a:r>
              <a:rPr lang="en-US" sz="1900" dirty="0"/>
              <a:t>                  COUNT &lt;= COUNT + 1;</a:t>
            </a:r>
          </a:p>
          <a:p>
            <a:r>
              <a:rPr lang="en-US" sz="1900" dirty="0"/>
              <a:t>               else</a:t>
            </a:r>
          </a:p>
          <a:p>
            <a:r>
              <a:rPr lang="en-US" sz="1900" dirty="0"/>
              <a:t>                  COUNT &lt;= COUNT - 1;</a:t>
            </a:r>
          </a:p>
          <a:p>
            <a:r>
              <a:rPr lang="en-US" sz="1900" dirty="0"/>
              <a:t>               end if;</a:t>
            </a:r>
          </a:p>
          <a:p>
            <a:r>
              <a:rPr lang="en-US" sz="1900" dirty="0"/>
              <a:t>            end if;</a:t>
            </a:r>
          </a:p>
          <a:p>
            <a:r>
              <a:rPr lang="en-US" sz="1900" dirty="0"/>
              <a:t>         end if;</a:t>
            </a:r>
          </a:p>
          <a:p>
            <a:r>
              <a:rPr lang="en-US" sz="1900" dirty="0"/>
              <a:t>      end if;</a:t>
            </a:r>
          </a:p>
          <a:p>
            <a:r>
              <a:rPr lang="en-US" sz="1900" dirty="0"/>
              <a:t>    end process;</a:t>
            </a:r>
          </a:p>
          <a:p>
            <a:r>
              <a:rPr lang="en-US" sz="1900" dirty="0"/>
              <a:t>end Behavioral;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110B7D-6FFA-46FA-B8C3-9BF0810D2B4E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6931478" y="5105400"/>
            <a:ext cx="2084387" cy="9556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solidFill>
                  <a:srgbClr val="0070C0"/>
                </a:solidFill>
              </a:rPr>
              <a:t>Counting here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285014" y="3886200"/>
            <a:ext cx="3276600" cy="87153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 flipV="1">
            <a:off x="8575221" y="4441371"/>
            <a:ext cx="304800" cy="67627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2"/>
          <p:cNvSpPr txBox="1">
            <a:spLocks noChangeArrowheads="1"/>
          </p:cNvSpPr>
          <p:nvPr/>
        </p:nvSpPr>
        <p:spPr bwMode="auto">
          <a:xfrm>
            <a:off x="1775785" y="1104900"/>
            <a:ext cx="2986715" cy="40011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smtClean="0">
                <a:solidFill>
                  <a:srgbClr val="00B050"/>
                </a:solidFill>
              </a:rPr>
              <a:t>CLK=Synchronous </a:t>
            </a:r>
            <a:r>
              <a:rPr lang="en-US" altLang="en-US" sz="2000" dirty="0">
                <a:solidFill>
                  <a:srgbClr val="00B050"/>
                </a:solidFill>
              </a:rPr>
              <a:t>clock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4572000" y="1371600"/>
            <a:ext cx="1295400" cy="609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Box 2"/>
          <p:cNvSpPr txBox="1">
            <a:spLocks noChangeArrowheads="1"/>
          </p:cNvSpPr>
          <p:nvPr/>
        </p:nvSpPr>
        <p:spPr bwMode="auto">
          <a:xfrm>
            <a:off x="6327203" y="422136"/>
            <a:ext cx="2816797" cy="70788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smtClean="0">
                <a:solidFill>
                  <a:srgbClr val="00B050"/>
                </a:solidFill>
              </a:rPr>
              <a:t>RESET=Asynchronous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 smtClean="0">
                <a:solidFill>
                  <a:srgbClr val="00B050"/>
                </a:solidFill>
              </a:rPr>
              <a:t>reset</a:t>
            </a:r>
            <a:endParaRPr lang="en-US" altLang="en-US" sz="2000" dirty="0">
              <a:solidFill>
                <a:srgbClr val="00B05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>
            <a:off x="6591300" y="990600"/>
            <a:ext cx="190500" cy="990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32485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6. examples of FSM ver.8a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110B7D-6FFA-46FA-B8C3-9BF0810D2B4E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1200"/>
            <a:ext cx="7639050" cy="167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0568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16388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1500" b="1" dirty="0">
                <a:ea typeface="PMingLiU" pitchFamily="18" charset="-120"/>
              </a:rPr>
              <a:t>library IEEE;  </a:t>
            </a:r>
            <a:r>
              <a:rPr lang="en-US" altLang="zh-TW" sz="1500" b="1" dirty="0" smtClean="0">
                <a:ea typeface="PMingLiU" pitchFamily="18" charset="-120"/>
              </a:rPr>
              <a:t>--(</a:t>
            </a:r>
            <a:r>
              <a:rPr lang="en-US" altLang="zh-TW" sz="1500" b="1" dirty="0" err="1" smtClean="0">
                <a:ea typeface="PMingLiU" pitchFamily="18" charset="-120"/>
              </a:rPr>
              <a:t>Vivado</a:t>
            </a:r>
            <a:r>
              <a:rPr lang="en-US" altLang="zh-TW" sz="1500" b="1" dirty="0" smtClean="0">
                <a:ea typeface="PMingLiU" pitchFamily="18" charset="-120"/>
              </a:rPr>
              <a:t> 2014.4 &amp;ISE ok)</a:t>
            </a:r>
            <a:endParaRPr lang="en-US" altLang="zh-TW" sz="1500" b="1" dirty="0">
              <a:ea typeface="PMingLiU" pitchFamily="18" charset="-120"/>
            </a:endParaRPr>
          </a:p>
          <a:p>
            <a:r>
              <a:rPr lang="en-US" altLang="zh-TW" sz="1500" b="1" dirty="0">
                <a:ea typeface="PMingLiU" pitchFamily="18" charset="-120"/>
              </a:rPr>
              <a:t>use IEEE.std_logic_1164.all</a:t>
            </a:r>
            <a:r>
              <a:rPr lang="en-US" altLang="zh-TW" sz="1500" b="1" dirty="0" smtClean="0">
                <a:ea typeface="PMingLiU" pitchFamily="18" charset="-120"/>
              </a:rPr>
              <a:t>;</a:t>
            </a:r>
          </a:p>
          <a:p>
            <a:r>
              <a:rPr lang="en-US" altLang="zh-TW" sz="1500" b="1" dirty="0" smtClean="0">
                <a:ea typeface="PMingLiU" pitchFamily="18" charset="-120"/>
              </a:rPr>
              <a:t>use </a:t>
            </a:r>
            <a:r>
              <a:rPr lang="en-US" altLang="zh-TW" sz="1500" b="1" dirty="0" err="1">
                <a:ea typeface="PMingLiU" pitchFamily="18" charset="-120"/>
              </a:rPr>
              <a:t>IEEE.std_logic_arith.all</a:t>
            </a:r>
            <a:r>
              <a:rPr lang="en-US" altLang="zh-TW" sz="1500" b="1" dirty="0">
                <a:ea typeface="PMingLiU" pitchFamily="18" charset="-120"/>
              </a:rPr>
              <a:t>; </a:t>
            </a:r>
          </a:p>
          <a:p>
            <a:r>
              <a:rPr lang="en-US" altLang="zh-TW" sz="1500" b="1" dirty="0" smtClean="0">
                <a:ea typeface="PMingLiU" pitchFamily="18" charset="-120"/>
              </a:rPr>
              <a:t>use </a:t>
            </a:r>
            <a:r>
              <a:rPr lang="en-US" altLang="zh-TW" sz="1500" b="1" dirty="0" err="1">
                <a:ea typeface="PMingLiU" pitchFamily="18" charset="-120"/>
              </a:rPr>
              <a:t>IEEE.std_logic_unsigned.all</a:t>
            </a:r>
            <a:r>
              <a:rPr lang="en-US" altLang="zh-TW" sz="1500" b="1" dirty="0">
                <a:ea typeface="PMingLiU" pitchFamily="18" charset="-120"/>
              </a:rPr>
              <a:t>;</a:t>
            </a:r>
          </a:p>
          <a:p>
            <a:r>
              <a:rPr lang="en-US" altLang="zh-TW" sz="1500" b="1" dirty="0">
                <a:ea typeface="PMingLiU" pitchFamily="18" charset="-120"/>
              </a:rPr>
              <a:t> entity </a:t>
            </a:r>
            <a:r>
              <a:rPr lang="en-US" altLang="zh-TW" sz="1500" b="1" dirty="0" err="1">
                <a:ea typeface="PMingLiU" pitchFamily="18" charset="-120"/>
              </a:rPr>
              <a:t>syn_counter</a:t>
            </a:r>
            <a:r>
              <a:rPr lang="en-US" altLang="zh-TW" sz="1500" b="1" dirty="0">
                <a:ea typeface="PMingLiU" pitchFamily="18" charset="-120"/>
              </a:rPr>
              <a:t> is</a:t>
            </a:r>
          </a:p>
          <a:p>
            <a:r>
              <a:rPr lang="en-US" altLang="zh-TW" sz="1500" b="1" dirty="0">
                <a:ea typeface="PMingLiU" pitchFamily="18" charset="-120"/>
              </a:rPr>
              <a:t>port (</a:t>
            </a:r>
          </a:p>
          <a:p>
            <a:r>
              <a:rPr lang="en-US" altLang="zh-TW" sz="1500" b="1" dirty="0">
                <a:ea typeface="PMingLiU" pitchFamily="18" charset="-120"/>
              </a:rPr>
              <a:t>   CLK: in STD_LOGIC; </a:t>
            </a:r>
          </a:p>
          <a:p>
            <a:r>
              <a:rPr lang="en-US" altLang="zh-TW" sz="1500" b="1" dirty="0">
                <a:ea typeface="PMingLiU" pitchFamily="18" charset="-120"/>
              </a:rPr>
              <a:t>   RESET,CE, load, DIR: in STD_LOGIC;</a:t>
            </a:r>
          </a:p>
          <a:p>
            <a:r>
              <a:rPr lang="en-US" altLang="zh-TW" sz="1500" b="1" dirty="0">
                <a:ea typeface="PMingLiU" pitchFamily="18" charset="-120"/>
              </a:rPr>
              <a:t>   DIN: in </a:t>
            </a:r>
            <a:r>
              <a:rPr lang="en-US" altLang="zh-TW" sz="1500" b="1" dirty="0" err="1">
                <a:ea typeface="PMingLiU" pitchFamily="18" charset="-120"/>
              </a:rPr>
              <a:t>std_logic_vector</a:t>
            </a:r>
            <a:r>
              <a:rPr lang="en-US" altLang="zh-TW" sz="1500" b="1" dirty="0">
                <a:ea typeface="PMingLiU" pitchFamily="18" charset="-120"/>
              </a:rPr>
              <a:t>(3 </a:t>
            </a:r>
            <a:r>
              <a:rPr lang="en-US" altLang="zh-TW" sz="1500" b="1" dirty="0" err="1">
                <a:ea typeface="PMingLiU" pitchFamily="18" charset="-120"/>
              </a:rPr>
              <a:t>downto</a:t>
            </a:r>
            <a:r>
              <a:rPr lang="en-US" altLang="zh-TW" sz="1500" b="1" dirty="0">
                <a:ea typeface="PMingLiU" pitchFamily="18" charset="-120"/>
              </a:rPr>
              <a:t> 0);</a:t>
            </a:r>
          </a:p>
          <a:p>
            <a:r>
              <a:rPr lang="en-US" altLang="zh-TW" sz="1500" b="1" dirty="0">
                <a:ea typeface="PMingLiU" pitchFamily="18" charset="-120"/>
              </a:rPr>
              <a:t>   COUNT: </a:t>
            </a:r>
            <a:r>
              <a:rPr lang="en-US" altLang="zh-TW" sz="1500" b="1" dirty="0" err="1">
                <a:ea typeface="PMingLiU" pitchFamily="18" charset="-120"/>
              </a:rPr>
              <a:t>inout</a:t>
            </a:r>
            <a:r>
              <a:rPr lang="en-US" altLang="zh-TW" sz="1500" b="1" dirty="0">
                <a:ea typeface="PMingLiU" pitchFamily="18" charset="-120"/>
              </a:rPr>
              <a:t> </a:t>
            </a:r>
            <a:r>
              <a:rPr lang="en-US" altLang="zh-TW" sz="1500" b="1" dirty="0" err="1">
                <a:ea typeface="PMingLiU" pitchFamily="18" charset="-120"/>
              </a:rPr>
              <a:t>std_logic_vector</a:t>
            </a:r>
            <a:r>
              <a:rPr lang="en-US" altLang="zh-TW" sz="1500" b="1" dirty="0">
                <a:ea typeface="PMingLiU" pitchFamily="18" charset="-120"/>
              </a:rPr>
              <a:t>(3 </a:t>
            </a:r>
            <a:r>
              <a:rPr lang="en-US" altLang="zh-TW" sz="1500" b="1" dirty="0" err="1">
                <a:ea typeface="PMingLiU" pitchFamily="18" charset="-120"/>
              </a:rPr>
              <a:t>downto</a:t>
            </a:r>
            <a:r>
              <a:rPr lang="en-US" altLang="zh-TW" sz="1500" b="1" dirty="0">
                <a:ea typeface="PMingLiU" pitchFamily="18" charset="-120"/>
              </a:rPr>
              <a:t> 0));</a:t>
            </a:r>
          </a:p>
          <a:p>
            <a:r>
              <a:rPr lang="en-US" altLang="zh-TW" sz="1500" b="1" dirty="0">
                <a:ea typeface="PMingLiU" pitchFamily="18" charset="-120"/>
              </a:rPr>
              <a:t>end </a:t>
            </a:r>
            <a:r>
              <a:rPr lang="en-US" altLang="zh-TW" sz="1500" b="1" dirty="0" err="1">
                <a:ea typeface="PMingLiU" pitchFamily="18" charset="-120"/>
              </a:rPr>
              <a:t>syn_counter</a:t>
            </a:r>
            <a:r>
              <a:rPr lang="en-US" altLang="zh-TW" sz="1500" b="1" dirty="0">
                <a:ea typeface="PMingLiU" pitchFamily="18" charset="-120"/>
              </a:rPr>
              <a:t>;</a:t>
            </a:r>
          </a:p>
          <a:p>
            <a:r>
              <a:rPr lang="en-US" altLang="zh-TW" sz="1500" b="1" dirty="0">
                <a:ea typeface="PMingLiU" pitchFamily="18" charset="-120"/>
              </a:rPr>
              <a:t>architecture Behavioral of </a:t>
            </a:r>
            <a:r>
              <a:rPr lang="en-US" altLang="zh-TW" sz="1500" b="1" dirty="0" err="1">
                <a:ea typeface="PMingLiU" pitchFamily="18" charset="-120"/>
              </a:rPr>
              <a:t>syn_counter</a:t>
            </a:r>
            <a:r>
              <a:rPr lang="en-US" altLang="zh-TW" sz="1500" b="1" dirty="0">
                <a:ea typeface="PMingLiU" pitchFamily="18" charset="-120"/>
              </a:rPr>
              <a:t> is</a:t>
            </a:r>
          </a:p>
          <a:p>
            <a:r>
              <a:rPr lang="en-US" altLang="zh-TW" sz="1500" b="1" dirty="0">
                <a:ea typeface="PMingLiU" pitchFamily="18" charset="-120"/>
              </a:rPr>
              <a:t>begin</a:t>
            </a:r>
          </a:p>
          <a:p>
            <a:r>
              <a:rPr lang="en-US" altLang="zh-TW" sz="1500" b="1" dirty="0">
                <a:ea typeface="PMingLiU" pitchFamily="18" charset="-120"/>
              </a:rPr>
              <a:t>   process( reset, </a:t>
            </a:r>
            <a:r>
              <a:rPr lang="en-US" altLang="zh-TW" sz="1500" b="1" dirty="0" err="1">
                <a:ea typeface="PMingLiU" pitchFamily="18" charset="-120"/>
              </a:rPr>
              <a:t>clk</a:t>
            </a:r>
            <a:r>
              <a:rPr lang="en-US" altLang="zh-TW" sz="1500" b="1" dirty="0">
                <a:ea typeface="PMingLiU" pitchFamily="18" charset="-120"/>
              </a:rPr>
              <a:t>) begin</a:t>
            </a:r>
          </a:p>
          <a:p>
            <a:r>
              <a:rPr lang="en-US" altLang="zh-TW" sz="1500" b="1" dirty="0">
                <a:ea typeface="PMingLiU" pitchFamily="18" charset="-120"/>
              </a:rPr>
              <a:t>       if(reset = '1') then COUNT    &lt;= "0000";</a:t>
            </a:r>
          </a:p>
          <a:p>
            <a:r>
              <a:rPr lang="en-US" altLang="zh-TW" sz="1500" b="1" dirty="0">
                <a:ea typeface="PMingLiU" pitchFamily="18" charset="-120"/>
              </a:rPr>
              <a:t>       else    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if(</a:t>
            </a:r>
            <a:r>
              <a:rPr lang="en-US" altLang="zh-TW" sz="1500" b="1" dirty="0" err="1">
                <a:ea typeface="PMingLiU" pitchFamily="18" charset="-120"/>
              </a:rPr>
              <a:t>clk'event</a:t>
            </a:r>
            <a:r>
              <a:rPr lang="en-US" altLang="zh-TW" sz="1500" b="1" dirty="0">
                <a:ea typeface="PMingLiU" pitchFamily="18" charset="-120"/>
              </a:rPr>
              <a:t> and </a:t>
            </a:r>
            <a:r>
              <a:rPr lang="en-US" altLang="zh-TW" sz="1500" b="1" dirty="0" err="1">
                <a:ea typeface="PMingLiU" pitchFamily="18" charset="-120"/>
              </a:rPr>
              <a:t>clk</a:t>
            </a:r>
            <a:r>
              <a:rPr lang="en-US" altLang="zh-TW" sz="1500" b="1" dirty="0">
                <a:ea typeface="PMingLiU" pitchFamily="18" charset="-120"/>
              </a:rPr>
              <a:t> = '1') then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    if(load = '1') then COUNT    &lt;= din;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    else 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      if(</a:t>
            </a:r>
            <a:r>
              <a:rPr lang="en-US" altLang="zh-TW" sz="1500" b="1" dirty="0" err="1">
                <a:ea typeface="PMingLiU" pitchFamily="18" charset="-120"/>
              </a:rPr>
              <a:t>ce</a:t>
            </a:r>
            <a:r>
              <a:rPr lang="en-US" altLang="zh-TW" sz="1500" b="1" dirty="0">
                <a:ea typeface="PMingLiU" pitchFamily="18" charset="-120"/>
              </a:rPr>
              <a:t> = '1') then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        if( </a:t>
            </a:r>
            <a:r>
              <a:rPr lang="en-US" altLang="zh-TW" sz="1500" b="1" dirty="0" err="1">
                <a:ea typeface="PMingLiU" pitchFamily="18" charset="-120"/>
              </a:rPr>
              <a:t>dir</a:t>
            </a:r>
            <a:r>
              <a:rPr lang="en-US" altLang="zh-TW" sz="1500" b="1" dirty="0">
                <a:ea typeface="PMingLiU" pitchFamily="18" charset="-120"/>
              </a:rPr>
              <a:t> = '1') then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            count    &lt;= count + 1;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        else 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            count &lt;= count -1;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        end if;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      end if;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    end if;</a:t>
            </a:r>
          </a:p>
          <a:p>
            <a:r>
              <a:rPr lang="en-US" altLang="zh-TW" sz="1500" b="1" dirty="0">
                <a:ea typeface="PMingLiU" pitchFamily="18" charset="-120"/>
              </a:rPr>
              <a:t>           end if;</a:t>
            </a:r>
          </a:p>
          <a:p>
            <a:r>
              <a:rPr lang="en-US" altLang="zh-TW" sz="1500" b="1" dirty="0">
                <a:ea typeface="PMingLiU" pitchFamily="18" charset="-120"/>
              </a:rPr>
              <a:t>       end if;    </a:t>
            </a:r>
          </a:p>
          <a:p>
            <a:r>
              <a:rPr lang="en-US" altLang="zh-TW" sz="1500" b="1" dirty="0">
                <a:ea typeface="PMingLiU" pitchFamily="18" charset="-120"/>
              </a:rPr>
              <a:t>   end process;</a:t>
            </a:r>
          </a:p>
          <a:p>
            <a:r>
              <a:rPr lang="en-US" altLang="zh-TW" sz="1500" b="1" dirty="0">
                <a:ea typeface="PMingLiU" pitchFamily="18" charset="-120"/>
              </a:rPr>
              <a:t>end Behavioral;</a:t>
            </a:r>
          </a:p>
          <a:p>
            <a:endParaRPr lang="en-US" altLang="zh-TW" sz="1300" b="1" dirty="0">
              <a:ea typeface="PMingLiU" pitchFamily="18" charset="-120"/>
            </a:endParaRPr>
          </a:p>
        </p:txBody>
      </p:sp>
      <p:sp>
        <p:nvSpPr>
          <p:cNvPr id="1638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1638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C4142B-2FF1-4E5D-A122-2C3EA37D1C44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矩形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Pattern generators (finite state machines)</a:t>
            </a:r>
          </a:p>
        </p:txBody>
      </p:sp>
      <p:sp>
        <p:nvSpPr>
          <p:cNvPr id="17412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Generate any pattern you desire.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E.g. CPU,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Memory controller etc.</a:t>
            </a:r>
          </a:p>
        </p:txBody>
      </p:sp>
      <p:sp>
        <p:nvSpPr>
          <p:cNvPr id="1741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1741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F8BFB1E-C1D5-4A33-87C1-635A2768AFE5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Pattern generators</a:t>
            </a:r>
          </a:p>
        </p:txBody>
      </p:sp>
      <p:sp>
        <p:nvSpPr>
          <p:cNvPr id="18436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Irregular pattern counter examples: traffic light, memory read/write patterns.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The control unit of a computer is a pattern generator.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Or the whole digital computer is a pattern generator counting according to the clock and inputs (keyboard, memory, disk etc.)</a:t>
            </a:r>
          </a:p>
        </p:txBody>
      </p:sp>
      <p:sp>
        <p:nvSpPr>
          <p:cNvPr id="18434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1843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8BFA6A2-A94A-4E9E-9DC3-48F0514EBB66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矩形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Binary and one-hot encoding for state machine design.</a:t>
            </a:r>
          </a:p>
        </p:txBody>
      </p:sp>
      <p:sp>
        <p:nvSpPr>
          <p:cNvPr id="19460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Binary encoding: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300" smtClean="0">
                <a:ea typeface="PMingLiU" pitchFamily="18" charset="-120"/>
              </a:rPr>
              <a:t>using N flip-flops to represent 2</a:t>
            </a:r>
            <a:r>
              <a:rPr lang="en-US" altLang="zh-TW" sz="2300" baseline="30000" smtClean="0">
                <a:ea typeface="PMingLiU" pitchFamily="18" charset="-120"/>
              </a:rPr>
              <a:t>N </a:t>
            </a:r>
            <a:r>
              <a:rPr lang="en-US" altLang="zh-TW" sz="2300" smtClean="0">
                <a:ea typeface="PMingLiU" pitchFamily="18" charset="-120"/>
              </a:rPr>
              <a:t>states.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300" smtClean="0">
                <a:ea typeface="PMingLiU" pitchFamily="18" charset="-120"/>
              </a:rPr>
              <a:t>Use less flip-flops but more combinational logics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One-hot encoding: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300" smtClean="0">
                <a:ea typeface="PMingLiU" pitchFamily="18" charset="-120"/>
              </a:rPr>
              <a:t>Using N flip-flops for N states.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300" smtClean="0">
                <a:ea typeface="PMingLiU" pitchFamily="18" charset="-120"/>
              </a:rPr>
              <a:t>Use more flip-lops but less combination logic.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Xilinx default is one-hot. choose at  XILINX foundation_project_ manager</a:t>
            </a:r>
            <a:r>
              <a:rPr lang="en-US" altLang="zh-TW" sz="2800" smtClean="0">
                <a:ea typeface="PMingLiU" pitchFamily="18" charset="-120"/>
                <a:sym typeface="Wingdings" pitchFamily="2" charset="2"/>
              </a:rPr>
              <a:t></a:t>
            </a:r>
            <a:r>
              <a:rPr lang="en-US" altLang="zh-TW" sz="2800" smtClean="0">
                <a:ea typeface="PMingLiU" pitchFamily="18" charset="-120"/>
              </a:rPr>
              <a:t> synthesis </a:t>
            </a:r>
            <a:r>
              <a:rPr lang="en-US" altLang="zh-TW" sz="2800" smtClean="0">
                <a:ea typeface="PMingLiU" pitchFamily="18" charset="-120"/>
                <a:sym typeface="Wingdings" pitchFamily="2" charset="2"/>
              </a:rPr>
              <a:t></a:t>
            </a:r>
            <a:r>
              <a:rPr lang="en-US" altLang="zh-TW" sz="2800" smtClean="0">
                <a:ea typeface="PMingLiU" pitchFamily="18" charset="-120"/>
              </a:rPr>
              <a:t> options.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hlinkClick r:id="rId2"/>
              </a:rPr>
              <a:t>http://www.xilinx.com/itp/xilinx4/data/docs/sim/vtex9.html</a:t>
            </a:r>
            <a:endParaRPr lang="en-US" altLang="zh-TW" sz="2800" smtClean="0">
              <a:ea typeface="PMingLiU" pitchFamily="18" charset="-120"/>
            </a:endParaRPr>
          </a:p>
        </p:txBody>
      </p:sp>
      <p:sp>
        <p:nvSpPr>
          <p:cNvPr id="19458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1946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775B51-D25C-4611-9958-DDC39D83100E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Change FSM coding styles in Xilinx-ISE</a:t>
            </a:r>
          </a:p>
        </p:txBody>
      </p:sp>
      <p:sp>
        <p:nvSpPr>
          <p:cNvPr id="2048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 Implementation view, right click Synthesize, choose Design goals…</a:t>
            </a:r>
          </a:p>
          <a:p>
            <a:pPr lvl="4" eaLnBrk="1" hangingPunct="1"/>
            <a:r>
              <a:rPr lang="en-US" altLang="en-US" smtClean="0"/>
              <a:t>            </a:t>
            </a:r>
          </a:p>
        </p:txBody>
      </p:sp>
      <p:sp>
        <p:nvSpPr>
          <p:cNvPr id="20484" name="页脚占位符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2049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B7ADA08-6D89-451A-A2F4-226E1C88081D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000" smtClean="0"/>
          </a:p>
        </p:txBody>
      </p:sp>
      <p:pic>
        <p:nvPicPr>
          <p:cNvPr id="20485" name="图片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67000"/>
            <a:ext cx="21336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6" name="图片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667000"/>
            <a:ext cx="22098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7" name="图片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743200"/>
            <a:ext cx="3733800" cy="310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8" name="圆角矩形​​ 5"/>
          <p:cNvSpPr>
            <a:spLocks noChangeArrowheads="1"/>
          </p:cNvSpPr>
          <p:nvPr/>
        </p:nvSpPr>
        <p:spPr bwMode="auto">
          <a:xfrm>
            <a:off x="1600200" y="59436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/>
              <a:t>Choose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 b="1"/>
              <a:t>Edit Setting</a:t>
            </a:r>
          </a:p>
        </p:txBody>
      </p:sp>
      <p:cxnSp>
        <p:nvCxnSpPr>
          <p:cNvPr id="20489" name="直接箭头​​连接符 7"/>
          <p:cNvCxnSpPr>
            <a:cxnSpLocks noChangeShapeType="1"/>
            <a:endCxn id="20486" idx="2"/>
          </p:cNvCxnSpPr>
          <p:nvPr/>
        </p:nvCxnSpPr>
        <p:spPr bwMode="auto">
          <a:xfrm flipV="1">
            <a:off x="3276600" y="5791200"/>
            <a:ext cx="495300" cy="533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490" name="圆角矩形​​ 8"/>
          <p:cNvSpPr>
            <a:spLocks noChangeArrowheads="1"/>
          </p:cNvSpPr>
          <p:nvPr/>
        </p:nvSpPr>
        <p:spPr bwMode="auto">
          <a:xfrm>
            <a:off x="5486400" y="5943600"/>
            <a:ext cx="28194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/>
              <a:t>Tune the coding style.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b="1"/>
              <a:t>Or keep as default</a:t>
            </a:r>
          </a:p>
        </p:txBody>
      </p:sp>
      <p:cxnSp>
        <p:nvCxnSpPr>
          <p:cNvPr id="20491" name="直接箭头​​连接符 10"/>
          <p:cNvCxnSpPr>
            <a:cxnSpLocks noChangeShapeType="1"/>
          </p:cNvCxnSpPr>
          <p:nvPr/>
        </p:nvCxnSpPr>
        <p:spPr bwMode="auto">
          <a:xfrm flipV="1">
            <a:off x="6858000" y="5257800"/>
            <a:ext cx="0" cy="800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Counters and pattern generators</a:t>
            </a:r>
          </a:p>
        </p:txBody>
      </p:sp>
      <p:sp>
        <p:nvSpPr>
          <p:cNvPr id="4100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Up/down counters: generate a sequence of gradually increasing or decreasing counting patterns according to the clock and inputs. (E.g. digital clock, 1,2,3,4..)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Pattern generators: generate any patterns of finite states. Use state diagrams to design. (E.g. traffic light,red,green, yellow..)</a:t>
            </a:r>
          </a:p>
        </p:txBody>
      </p:sp>
      <p:sp>
        <p:nvSpPr>
          <p:cNvPr id="4098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410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EEACCF-EF5D-41C1-8B45-87AEBE083F43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HK" smtClean="0">
                <a:ea typeface="PMingLiU" pitchFamily="18" charset="-120"/>
              </a:rPr>
              <a:t>Exercise </a:t>
            </a:r>
            <a:r>
              <a:rPr lang="en-US" altLang="zh-TW" smtClean="0">
                <a:ea typeface="PMingLiU" pitchFamily="18" charset="-120"/>
              </a:rPr>
              <a:t>6</a:t>
            </a:r>
            <a:r>
              <a:rPr lang="en-US" altLang="zh-HK" smtClean="0">
                <a:ea typeface="PMingLiU" pitchFamily="18" charset="-120"/>
              </a:rPr>
              <a:t>.3, </a:t>
            </a:r>
            <a:r>
              <a:rPr lang="en-US" altLang="zh-TW" smtClean="0">
                <a:ea typeface="PMingLiU" pitchFamily="18" charset="-120"/>
              </a:rPr>
              <a:t>State concepts</a:t>
            </a:r>
          </a:p>
        </p:txBody>
      </p:sp>
      <p:sp>
        <p:nvSpPr>
          <p:cNvPr id="21508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 smtClean="0">
                <a:ea typeface="PMingLiU" pitchFamily="18" charset="-120"/>
              </a:rPr>
              <a:t>How many states can a 4-bit counter have? </a:t>
            </a:r>
          </a:p>
          <a:p>
            <a:pPr eaLnBrk="1" hangingPunct="1"/>
            <a:r>
              <a:rPr lang="en-US" altLang="zh-TW" sz="2800" dirty="0" smtClean="0">
                <a:ea typeface="PMingLiU" pitchFamily="18" charset="-120"/>
              </a:rPr>
              <a:t>How many bits for the state registers (using binary encoding) are required if you need</a:t>
            </a:r>
          </a:p>
          <a:p>
            <a:pPr lvl="1" eaLnBrk="1" hangingPunct="1"/>
            <a:r>
              <a:rPr lang="en-US" altLang="zh-TW" sz="2300" dirty="0" smtClean="0">
                <a:ea typeface="PMingLiU" pitchFamily="18" charset="-120"/>
              </a:rPr>
              <a:t>4 states?</a:t>
            </a:r>
            <a:r>
              <a:rPr lang="en-US" altLang="zh-HK" sz="2300" dirty="0" smtClean="0">
                <a:ea typeface="PMingLiU" pitchFamily="18" charset="-120"/>
              </a:rPr>
              <a:t> </a:t>
            </a:r>
          </a:p>
          <a:p>
            <a:pPr lvl="1" eaLnBrk="1" hangingPunct="1"/>
            <a:r>
              <a:rPr lang="en-US" altLang="zh-TW" sz="2300" dirty="0" smtClean="0">
                <a:ea typeface="PMingLiU" pitchFamily="18" charset="-120"/>
              </a:rPr>
              <a:t>9 states?</a:t>
            </a:r>
            <a:r>
              <a:rPr lang="en-US" altLang="zh-HK" sz="2300" dirty="0" smtClean="0">
                <a:ea typeface="PMingLiU" pitchFamily="18" charset="-120"/>
              </a:rPr>
              <a:t> </a:t>
            </a:r>
          </a:p>
          <a:p>
            <a:pPr lvl="1" eaLnBrk="1" hangingPunct="1"/>
            <a:r>
              <a:rPr lang="en-US" altLang="zh-TW" sz="2300" dirty="0" smtClean="0">
                <a:ea typeface="PMingLiU" pitchFamily="18" charset="-120"/>
              </a:rPr>
              <a:t>21 states?</a:t>
            </a:r>
            <a:r>
              <a:rPr lang="en-US" altLang="zh-HK" sz="2300" dirty="0" smtClean="0">
                <a:ea typeface="PMingLiU" pitchFamily="18" charset="-120"/>
              </a:rPr>
              <a:t> </a:t>
            </a:r>
            <a:endParaRPr lang="en-US" altLang="zh-TW" sz="2300" dirty="0" smtClean="0">
              <a:ea typeface="PMingLiU" pitchFamily="18" charset="-120"/>
            </a:endParaRPr>
          </a:p>
          <a:p>
            <a:pPr eaLnBrk="1" hangingPunct="1"/>
            <a:r>
              <a:rPr lang="en-US" altLang="zh-TW" sz="2800" dirty="0" smtClean="0">
                <a:ea typeface="PMingLiU" pitchFamily="18" charset="-120"/>
              </a:rPr>
              <a:t>Repeat the above question if you use one-hot encoding. </a:t>
            </a:r>
          </a:p>
        </p:txBody>
      </p:sp>
      <p:sp>
        <p:nvSpPr>
          <p:cNvPr id="2150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2150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643135-895A-4EBE-980C-17947BED6030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Pattern generator design steps</a:t>
            </a:r>
          </a:p>
        </p:txBody>
      </p:sp>
      <p:sp>
        <p:nvSpPr>
          <p:cNvPr id="22532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Step 1. Identify the states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Step 2. Connect the states with certain conditions.</a:t>
            </a:r>
          </a:p>
        </p:txBody>
      </p:sp>
      <p:sp>
        <p:nvSpPr>
          <p:cNvPr id="2253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2253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6A402BF-54D4-40C6-A198-7F52BB76FCC4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矩形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TW" sz="3000" smtClean="0">
                <a:ea typeface="PMingLiU" pitchFamily="18" charset="-120"/>
              </a:rPr>
              <a:t>State type (enumeration type)</a:t>
            </a:r>
          </a:p>
        </p:txBody>
      </p:sp>
      <p:sp>
        <p:nvSpPr>
          <p:cNvPr id="23556" name="矩形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119563"/>
          </a:xfrm>
        </p:spPr>
        <p:txBody>
          <a:bodyPr/>
          <a:lstStyle/>
          <a:p>
            <a:pPr eaLnBrk="1" hangingPunct="1"/>
            <a:r>
              <a:rPr lang="en-US" altLang="zh-TW" sz="2800" smtClean="0">
                <a:ea typeface="PMingLiU" pitchFamily="18" charset="-120"/>
              </a:rPr>
              <a:t>You may declare your state types using: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1 architecture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2   type </a:t>
            </a:r>
            <a:r>
              <a:rPr lang="en-US" altLang="zh-TW" sz="2800" i="1" smtClean="0">
                <a:ea typeface="PMingLiU" pitchFamily="18" charset="-120"/>
              </a:rPr>
              <a:t>traffic_state_type</a:t>
            </a:r>
            <a:r>
              <a:rPr lang="en-US" altLang="zh-TW" sz="2800" smtClean="0">
                <a:ea typeface="PMingLiU" pitchFamily="18" charset="-120"/>
              </a:rPr>
              <a:t> is (</a:t>
            </a:r>
            <a:r>
              <a:rPr lang="en-US" altLang="zh-TW" sz="2800" i="1" smtClean="0">
                <a:ea typeface="PMingLiU" pitchFamily="18" charset="-120"/>
              </a:rPr>
              <a:t>s0, s1,s2,s3</a:t>
            </a:r>
            <a:r>
              <a:rPr lang="en-US" altLang="zh-TW" sz="2800" smtClean="0">
                <a:ea typeface="PMingLiU" pitchFamily="18" charset="-120"/>
              </a:rPr>
              <a:t>);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3   signal </a:t>
            </a:r>
            <a:r>
              <a:rPr lang="en-US" altLang="zh-TW" sz="2800" i="1" smtClean="0">
                <a:ea typeface="PMingLiU" pitchFamily="18" charset="-120"/>
              </a:rPr>
              <a:t>L_state</a:t>
            </a:r>
            <a:r>
              <a:rPr lang="en-US" altLang="zh-TW" sz="2800" smtClean="0">
                <a:ea typeface="PMingLiU" pitchFamily="18" charset="-120"/>
              </a:rPr>
              <a:t>: </a:t>
            </a:r>
            <a:r>
              <a:rPr lang="en-US" altLang="zh-TW" sz="2800" i="1" smtClean="0">
                <a:ea typeface="PMingLiU" pitchFamily="18" charset="-120"/>
              </a:rPr>
              <a:t>traffic_state_type;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 4  begin...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  process</a:t>
            </a:r>
            <a:endParaRPr lang="en-US" altLang="zh-TW" sz="2800" i="1" smtClean="0">
              <a:ea typeface="PMingLiU" pitchFamily="18" charset="-120"/>
            </a:endParaRP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So you don’t have to worry about how many FFs you need , the VHDL compiler will decide for you.</a:t>
            </a:r>
          </a:p>
        </p:txBody>
      </p:sp>
      <p:sp>
        <p:nvSpPr>
          <p:cNvPr id="23554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2355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6952112-EBB1-4893-8541-D4952A488AC8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000" smtClean="0"/>
          </a:p>
        </p:txBody>
      </p:sp>
      <p:sp>
        <p:nvSpPr>
          <p:cNvPr id="23557" name="矩形 4" descr="Paper bag"/>
          <p:cNvSpPr>
            <a:spLocks noChangeArrowheads="1"/>
          </p:cNvSpPr>
          <p:nvPr/>
        </p:nvSpPr>
        <p:spPr bwMode="auto">
          <a:xfrm>
            <a:off x="762000" y="2286000"/>
            <a:ext cx="76962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500" smtClean="0">
                <a:ea typeface="PMingLiU" pitchFamily="18" charset="-120"/>
              </a:rPr>
              <a:t>(liga0_nr) Example to generate traffic light patterns</a:t>
            </a:r>
          </a:p>
        </p:txBody>
      </p:sp>
      <p:sp>
        <p:nvSpPr>
          <p:cNvPr id="24580" name="矩形 3"/>
          <p:cNvSpPr>
            <a:spLocks noGrp="1" noChangeArrowheads="1"/>
          </p:cNvSpPr>
          <p:nvPr>
            <p:ph idx="1"/>
          </p:nvPr>
        </p:nvSpPr>
        <p:spPr>
          <a:xfrm>
            <a:off x="708025" y="1752600"/>
            <a:ext cx="8153400" cy="4114800"/>
          </a:xfrm>
        </p:spPr>
        <p:txBody>
          <a:bodyPr/>
          <a:lstStyle/>
          <a:p>
            <a:pPr eaLnBrk="1" hangingPunct="1"/>
            <a:endParaRPr lang="en-US" altLang="zh-TW" smtClean="0">
              <a:ea typeface="PMingLiU" pitchFamily="18" charset="-120"/>
            </a:endParaRP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“_nr” stands for no reset, only the input clock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red(s0) -&gt; red-yellow(s1) -&gt; green(s2) -&gt; yellow(s3) -&gt; red(s0): 4 states</a:t>
            </a:r>
          </a:p>
          <a:p>
            <a:pPr eaLnBrk="1" hangingPunct="1"/>
            <a:endParaRPr lang="en-US" altLang="zh-TW" smtClean="0">
              <a:ea typeface="PMingLiU" pitchFamily="18" charset="-120"/>
            </a:endParaRPr>
          </a:p>
          <a:p>
            <a:pPr eaLnBrk="1" hangingPunct="1"/>
            <a:endParaRPr lang="en-US" altLang="zh-TW" smtClean="0">
              <a:ea typeface="PMingLiU" pitchFamily="18" charset="-120"/>
            </a:endParaRPr>
          </a:p>
          <a:p>
            <a:pPr eaLnBrk="1" hangingPunct="1"/>
            <a:endParaRPr lang="en-US" altLang="zh-TW" sz="2800" b="1" smtClean="0">
              <a:ea typeface="PMingLiU" pitchFamily="18" charset="-120"/>
            </a:endParaRPr>
          </a:p>
        </p:txBody>
      </p:sp>
      <p:sp>
        <p:nvSpPr>
          <p:cNvPr id="24578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246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3892973-8C3C-4CB8-B657-D2C71B4F5500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000" smtClean="0"/>
          </a:p>
        </p:txBody>
      </p:sp>
      <p:sp>
        <p:nvSpPr>
          <p:cNvPr id="24581" name="椭圆 4" descr="Diagonal brick"/>
          <p:cNvSpPr>
            <a:spLocks noChangeArrowheads="1"/>
          </p:cNvSpPr>
          <p:nvPr/>
        </p:nvSpPr>
        <p:spPr bwMode="auto">
          <a:xfrm>
            <a:off x="5561013" y="1524000"/>
            <a:ext cx="304800" cy="3048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FFFF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Y</a:t>
            </a:r>
          </a:p>
        </p:txBody>
      </p:sp>
      <p:sp>
        <p:nvSpPr>
          <p:cNvPr id="24582" name="椭圆 5" descr="Diagonal brick"/>
          <p:cNvSpPr>
            <a:spLocks noChangeArrowheads="1"/>
          </p:cNvSpPr>
          <p:nvPr/>
        </p:nvSpPr>
        <p:spPr bwMode="auto">
          <a:xfrm>
            <a:off x="5561013" y="1905000"/>
            <a:ext cx="304800" cy="3048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00CC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G</a:t>
            </a:r>
          </a:p>
        </p:txBody>
      </p:sp>
      <p:sp>
        <p:nvSpPr>
          <p:cNvPr id="24583" name="矩形 6" descr="Paper bag"/>
          <p:cNvSpPr>
            <a:spLocks noChangeArrowheads="1"/>
          </p:cNvSpPr>
          <p:nvPr/>
        </p:nvSpPr>
        <p:spPr bwMode="auto">
          <a:xfrm>
            <a:off x="5332413" y="914400"/>
            <a:ext cx="8382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84" name="文本框 7" descr="Paper bag"/>
          <p:cNvSpPr txBox="1">
            <a:spLocks noChangeArrowheads="1"/>
          </p:cNvSpPr>
          <p:nvPr/>
        </p:nvSpPr>
        <p:spPr bwMode="auto">
          <a:xfrm>
            <a:off x="6248400" y="1143000"/>
            <a:ext cx="26130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 b="1">
                <a:latin typeface="Times New Roman" pitchFamily="18" charset="0"/>
              </a:rPr>
              <a:t>out_light(0) red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 b="1">
                <a:latin typeface="Times New Roman" pitchFamily="18" charset="0"/>
              </a:rPr>
              <a:t>out_light(1) yellow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 b="1">
                <a:latin typeface="Times New Roman" pitchFamily="18" charset="0"/>
              </a:rPr>
              <a:t>out_light(2) green</a:t>
            </a:r>
          </a:p>
        </p:txBody>
      </p:sp>
      <p:sp>
        <p:nvSpPr>
          <p:cNvPr id="24585" name="椭圆 8" descr="Diagonal brick"/>
          <p:cNvSpPr>
            <a:spLocks noChangeArrowheads="1"/>
          </p:cNvSpPr>
          <p:nvPr/>
        </p:nvSpPr>
        <p:spPr bwMode="auto">
          <a:xfrm>
            <a:off x="5561013" y="1143000"/>
            <a:ext cx="304800" cy="3048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CC00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R</a:t>
            </a:r>
          </a:p>
        </p:txBody>
      </p:sp>
      <p:sp>
        <p:nvSpPr>
          <p:cNvPr id="24586" name="椭圆 9"/>
          <p:cNvSpPr>
            <a:spLocks noChangeArrowheads="1"/>
          </p:cNvSpPr>
          <p:nvPr/>
        </p:nvSpPr>
        <p:spPr bwMode="auto">
          <a:xfrm>
            <a:off x="3352800" y="54102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87" name="椭圆 10"/>
          <p:cNvSpPr>
            <a:spLocks noChangeArrowheads="1"/>
          </p:cNvSpPr>
          <p:nvPr/>
        </p:nvSpPr>
        <p:spPr bwMode="auto">
          <a:xfrm>
            <a:off x="3352800" y="57912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88" name="椭圆 11"/>
          <p:cNvSpPr>
            <a:spLocks noChangeArrowheads="1"/>
          </p:cNvSpPr>
          <p:nvPr/>
        </p:nvSpPr>
        <p:spPr bwMode="auto">
          <a:xfrm>
            <a:off x="1676400" y="53340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89" name="椭圆 12"/>
          <p:cNvSpPr>
            <a:spLocks noChangeArrowheads="1"/>
          </p:cNvSpPr>
          <p:nvPr/>
        </p:nvSpPr>
        <p:spPr bwMode="auto">
          <a:xfrm>
            <a:off x="1676400" y="57150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90" name="椭圆 13"/>
          <p:cNvSpPr>
            <a:spLocks noChangeArrowheads="1"/>
          </p:cNvSpPr>
          <p:nvPr/>
        </p:nvSpPr>
        <p:spPr bwMode="auto">
          <a:xfrm>
            <a:off x="1676400" y="49530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91" name="椭圆 14"/>
          <p:cNvSpPr>
            <a:spLocks noChangeArrowheads="1"/>
          </p:cNvSpPr>
          <p:nvPr/>
        </p:nvSpPr>
        <p:spPr bwMode="auto">
          <a:xfrm>
            <a:off x="4953000" y="54102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92" name="椭圆 15"/>
          <p:cNvSpPr>
            <a:spLocks noChangeArrowheads="1"/>
          </p:cNvSpPr>
          <p:nvPr/>
        </p:nvSpPr>
        <p:spPr bwMode="auto">
          <a:xfrm>
            <a:off x="4953000" y="5791200"/>
            <a:ext cx="304800" cy="304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93" name="椭圆 16"/>
          <p:cNvSpPr>
            <a:spLocks noChangeArrowheads="1"/>
          </p:cNvSpPr>
          <p:nvPr/>
        </p:nvSpPr>
        <p:spPr bwMode="auto">
          <a:xfrm>
            <a:off x="4953000" y="50292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94" name="椭圆 17"/>
          <p:cNvSpPr>
            <a:spLocks noChangeArrowheads="1"/>
          </p:cNvSpPr>
          <p:nvPr/>
        </p:nvSpPr>
        <p:spPr bwMode="auto">
          <a:xfrm>
            <a:off x="6477000" y="54864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95" name="椭圆 18"/>
          <p:cNvSpPr>
            <a:spLocks noChangeArrowheads="1"/>
          </p:cNvSpPr>
          <p:nvPr/>
        </p:nvSpPr>
        <p:spPr bwMode="auto">
          <a:xfrm>
            <a:off x="6477000" y="58674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96" name="椭圆 19"/>
          <p:cNvSpPr>
            <a:spLocks noChangeArrowheads="1"/>
          </p:cNvSpPr>
          <p:nvPr/>
        </p:nvSpPr>
        <p:spPr bwMode="auto">
          <a:xfrm>
            <a:off x="6477000" y="510540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97" name="椭圆 20" descr="Paper bag"/>
          <p:cNvSpPr>
            <a:spLocks noChangeArrowheads="1"/>
          </p:cNvSpPr>
          <p:nvPr/>
        </p:nvSpPr>
        <p:spPr bwMode="auto">
          <a:xfrm>
            <a:off x="1219200" y="4953000"/>
            <a:ext cx="12192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98" name="椭圆 21" descr="Paper bag"/>
          <p:cNvSpPr>
            <a:spLocks noChangeArrowheads="1"/>
          </p:cNvSpPr>
          <p:nvPr/>
        </p:nvSpPr>
        <p:spPr bwMode="auto">
          <a:xfrm>
            <a:off x="2895600" y="4953000"/>
            <a:ext cx="12192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599" name="椭圆 22" descr="Paper bag"/>
          <p:cNvSpPr>
            <a:spLocks noChangeArrowheads="1"/>
          </p:cNvSpPr>
          <p:nvPr/>
        </p:nvSpPr>
        <p:spPr bwMode="auto">
          <a:xfrm>
            <a:off x="4495800" y="4876800"/>
            <a:ext cx="12192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600" name="椭圆 23" descr="Paper bag"/>
          <p:cNvSpPr>
            <a:spLocks noChangeArrowheads="1"/>
          </p:cNvSpPr>
          <p:nvPr/>
        </p:nvSpPr>
        <p:spPr bwMode="auto">
          <a:xfrm>
            <a:off x="6096000" y="4953000"/>
            <a:ext cx="1219200" cy="1295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4601" name="任意多边形 24" descr="Paper bag"/>
          <p:cNvSpPr>
            <a:spLocks/>
          </p:cNvSpPr>
          <p:nvPr/>
        </p:nvSpPr>
        <p:spPr bwMode="auto">
          <a:xfrm>
            <a:off x="2438400" y="5105400"/>
            <a:ext cx="457200" cy="304800"/>
          </a:xfrm>
          <a:custGeom>
            <a:avLst/>
            <a:gdLst>
              <a:gd name="T0" fmla="*/ 0 w 288"/>
              <a:gd name="T1" fmla="*/ 2147483647 h 192"/>
              <a:gd name="T2" fmla="*/ 2147483647 w 288"/>
              <a:gd name="T3" fmla="*/ 0 h 192"/>
              <a:gd name="T4" fmla="*/ 2147483647 w 288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192">
                <a:moveTo>
                  <a:pt x="0" y="192"/>
                </a:moveTo>
                <a:cubicBezTo>
                  <a:pt x="24" y="96"/>
                  <a:pt x="48" y="0"/>
                  <a:pt x="96" y="0"/>
                </a:cubicBezTo>
                <a:cubicBezTo>
                  <a:pt x="144" y="0"/>
                  <a:pt x="216" y="96"/>
                  <a:pt x="288" y="19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2" name="任意多边形 25" descr="Paper bag"/>
          <p:cNvSpPr>
            <a:spLocks/>
          </p:cNvSpPr>
          <p:nvPr/>
        </p:nvSpPr>
        <p:spPr bwMode="auto">
          <a:xfrm>
            <a:off x="4114800" y="5181600"/>
            <a:ext cx="457200" cy="304800"/>
          </a:xfrm>
          <a:custGeom>
            <a:avLst/>
            <a:gdLst>
              <a:gd name="T0" fmla="*/ 0 w 288"/>
              <a:gd name="T1" fmla="*/ 2147483647 h 192"/>
              <a:gd name="T2" fmla="*/ 2147483647 w 288"/>
              <a:gd name="T3" fmla="*/ 0 h 192"/>
              <a:gd name="T4" fmla="*/ 2147483647 w 288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192">
                <a:moveTo>
                  <a:pt x="0" y="192"/>
                </a:moveTo>
                <a:cubicBezTo>
                  <a:pt x="24" y="96"/>
                  <a:pt x="48" y="0"/>
                  <a:pt x="96" y="0"/>
                </a:cubicBezTo>
                <a:cubicBezTo>
                  <a:pt x="144" y="0"/>
                  <a:pt x="216" y="96"/>
                  <a:pt x="288" y="19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任意多边形 26" descr="Paper bag"/>
          <p:cNvSpPr>
            <a:spLocks/>
          </p:cNvSpPr>
          <p:nvPr/>
        </p:nvSpPr>
        <p:spPr bwMode="auto">
          <a:xfrm>
            <a:off x="5715000" y="5181600"/>
            <a:ext cx="457200" cy="304800"/>
          </a:xfrm>
          <a:custGeom>
            <a:avLst/>
            <a:gdLst>
              <a:gd name="T0" fmla="*/ 0 w 288"/>
              <a:gd name="T1" fmla="*/ 2147483647 h 192"/>
              <a:gd name="T2" fmla="*/ 2147483647 w 288"/>
              <a:gd name="T3" fmla="*/ 0 h 192"/>
              <a:gd name="T4" fmla="*/ 2147483647 w 288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192">
                <a:moveTo>
                  <a:pt x="0" y="192"/>
                </a:moveTo>
                <a:cubicBezTo>
                  <a:pt x="24" y="96"/>
                  <a:pt x="48" y="0"/>
                  <a:pt x="96" y="0"/>
                </a:cubicBezTo>
                <a:cubicBezTo>
                  <a:pt x="144" y="0"/>
                  <a:pt x="216" y="96"/>
                  <a:pt x="288" y="19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任意多边形 27" descr="Paper bag"/>
          <p:cNvSpPr>
            <a:spLocks/>
          </p:cNvSpPr>
          <p:nvPr/>
        </p:nvSpPr>
        <p:spPr bwMode="auto">
          <a:xfrm>
            <a:off x="2133600" y="6172200"/>
            <a:ext cx="4724400" cy="520700"/>
          </a:xfrm>
          <a:custGeom>
            <a:avLst/>
            <a:gdLst>
              <a:gd name="T0" fmla="*/ 2147483647 w 2976"/>
              <a:gd name="T1" fmla="*/ 2147483647 h 328"/>
              <a:gd name="T2" fmla="*/ 2147483647 w 2976"/>
              <a:gd name="T3" fmla="*/ 2147483647 h 328"/>
              <a:gd name="T4" fmla="*/ 2147483647 w 2976"/>
              <a:gd name="T5" fmla="*/ 2147483647 h 328"/>
              <a:gd name="T6" fmla="*/ 0 w 2976"/>
              <a:gd name="T7" fmla="*/ 0 h 32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76" h="328">
                <a:moveTo>
                  <a:pt x="2976" y="48"/>
                </a:moveTo>
                <a:cubicBezTo>
                  <a:pt x="2708" y="124"/>
                  <a:pt x="2440" y="200"/>
                  <a:pt x="2016" y="240"/>
                </a:cubicBezTo>
                <a:cubicBezTo>
                  <a:pt x="1592" y="280"/>
                  <a:pt x="768" y="328"/>
                  <a:pt x="432" y="288"/>
                </a:cubicBezTo>
                <a:cubicBezTo>
                  <a:pt x="96" y="248"/>
                  <a:pt x="48" y="124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文本框 28" descr="Paper bag"/>
          <p:cNvSpPr txBox="1">
            <a:spLocks noChangeArrowheads="1"/>
          </p:cNvSpPr>
          <p:nvPr/>
        </p:nvSpPr>
        <p:spPr bwMode="auto">
          <a:xfrm>
            <a:off x="1600200" y="44196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 b="1">
                <a:latin typeface="Times New Roman" pitchFamily="18" charset="0"/>
              </a:rPr>
              <a:t>s0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24606" name="文本框 29" descr="Paper bag"/>
          <p:cNvSpPr txBox="1">
            <a:spLocks noChangeArrowheads="1"/>
          </p:cNvSpPr>
          <p:nvPr/>
        </p:nvSpPr>
        <p:spPr bwMode="auto">
          <a:xfrm>
            <a:off x="3225800" y="44196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 b="1">
                <a:latin typeface="Times New Roman" pitchFamily="18" charset="0"/>
              </a:rPr>
              <a:t>s1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24607" name="文本框 30" descr="Paper bag"/>
          <p:cNvSpPr txBox="1">
            <a:spLocks noChangeArrowheads="1"/>
          </p:cNvSpPr>
          <p:nvPr/>
        </p:nvSpPr>
        <p:spPr bwMode="auto">
          <a:xfrm>
            <a:off x="4826000" y="44196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 b="1">
                <a:latin typeface="Times New Roman" pitchFamily="18" charset="0"/>
              </a:rPr>
              <a:t>s2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24608" name="文本框 31" descr="Paper bag"/>
          <p:cNvSpPr txBox="1">
            <a:spLocks noChangeArrowheads="1"/>
          </p:cNvSpPr>
          <p:nvPr/>
        </p:nvSpPr>
        <p:spPr bwMode="auto">
          <a:xfrm>
            <a:off x="6426200" y="44196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 b="1">
                <a:latin typeface="Times New Roman" pitchFamily="18" charset="0"/>
              </a:rPr>
              <a:t>s3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24609" name="文本框 32" descr="Paper bag"/>
          <p:cNvSpPr txBox="1">
            <a:spLocks noChangeArrowheads="1"/>
          </p:cNvSpPr>
          <p:nvPr/>
        </p:nvSpPr>
        <p:spPr bwMode="auto">
          <a:xfrm>
            <a:off x="0" y="4419600"/>
            <a:ext cx="1549400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 b="1" i="1">
                <a:latin typeface="Times New Roman" pitchFamily="18" charset="0"/>
              </a:rPr>
              <a:t>L_stateA</a:t>
            </a:r>
            <a:r>
              <a:rPr lang="en-US" altLang="zh-TW" sz="2400" b="1">
                <a:latin typeface="Times New Roman" pitchFamily="18" charset="0"/>
              </a:rPr>
              <a:t> =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24610" name="椭圆 33" descr="Diagonal brick"/>
          <p:cNvSpPr>
            <a:spLocks noChangeArrowheads="1"/>
          </p:cNvSpPr>
          <p:nvPr/>
        </p:nvSpPr>
        <p:spPr bwMode="auto">
          <a:xfrm>
            <a:off x="4953000" y="5791200"/>
            <a:ext cx="304800" cy="3048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00CC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G</a:t>
            </a:r>
          </a:p>
        </p:txBody>
      </p:sp>
      <p:sp>
        <p:nvSpPr>
          <p:cNvPr id="24611" name="椭圆 34" descr="Diagonal brick"/>
          <p:cNvSpPr>
            <a:spLocks noChangeArrowheads="1"/>
          </p:cNvSpPr>
          <p:nvPr/>
        </p:nvSpPr>
        <p:spPr bwMode="auto">
          <a:xfrm>
            <a:off x="6477000" y="5486400"/>
            <a:ext cx="304800" cy="3048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FFFF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Y</a:t>
            </a:r>
          </a:p>
        </p:txBody>
      </p:sp>
      <p:sp>
        <p:nvSpPr>
          <p:cNvPr id="24612" name="椭圆 35" descr="Diagonal brick"/>
          <p:cNvSpPr>
            <a:spLocks noChangeArrowheads="1"/>
          </p:cNvSpPr>
          <p:nvPr/>
        </p:nvSpPr>
        <p:spPr bwMode="auto">
          <a:xfrm>
            <a:off x="3352800" y="5410200"/>
            <a:ext cx="304800" cy="3048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FFFF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Y</a:t>
            </a:r>
          </a:p>
        </p:txBody>
      </p:sp>
      <p:sp>
        <p:nvSpPr>
          <p:cNvPr id="24613" name="椭圆 36" descr="Diagonal brick"/>
          <p:cNvSpPr>
            <a:spLocks noChangeArrowheads="1"/>
          </p:cNvSpPr>
          <p:nvPr/>
        </p:nvSpPr>
        <p:spPr bwMode="auto">
          <a:xfrm>
            <a:off x="1676400" y="4953000"/>
            <a:ext cx="304800" cy="3048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CC00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R</a:t>
            </a:r>
          </a:p>
        </p:txBody>
      </p:sp>
      <p:sp>
        <p:nvSpPr>
          <p:cNvPr id="24614" name="椭圆 37" descr="Diagonal brick"/>
          <p:cNvSpPr>
            <a:spLocks noChangeArrowheads="1"/>
          </p:cNvSpPr>
          <p:nvPr/>
        </p:nvSpPr>
        <p:spPr bwMode="auto">
          <a:xfrm>
            <a:off x="3352800" y="5029200"/>
            <a:ext cx="304800" cy="3048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CC00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矩形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0104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TW" sz="1900" smtClean="0">
                <a:ea typeface="PMingLiU" pitchFamily="18" charset="-120"/>
              </a:rPr>
              <a:t>State diagram notations</a:t>
            </a:r>
            <a:br>
              <a:rPr lang="en-US" altLang="zh-TW" sz="1900" smtClean="0">
                <a:ea typeface="PMingLiU" pitchFamily="18" charset="-120"/>
              </a:rPr>
            </a:br>
            <a:r>
              <a:rPr lang="en-US" altLang="zh-TW" sz="1900" smtClean="0">
                <a:ea typeface="PMingLiU" pitchFamily="18" charset="-120"/>
              </a:rPr>
              <a:t>Each circle is a state; each arc is a transition after a rising clock edge</a:t>
            </a:r>
          </a:p>
        </p:txBody>
      </p:sp>
      <p:sp>
        <p:nvSpPr>
          <p:cNvPr id="25604" name="矩形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E.g. if it is at state </a:t>
            </a:r>
            <a:r>
              <a:rPr lang="en-US" altLang="zh-TW" i="1" smtClean="0">
                <a:ea typeface="PMingLiU" pitchFamily="18" charset="-120"/>
              </a:rPr>
              <a:t>s0</a:t>
            </a:r>
            <a:r>
              <a:rPr lang="en-US" altLang="zh-TW" smtClean="0">
                <a:ea typeface="PMingLiU" pitchFamily="18" charset="-120"/>
              </a:rPr>
              <a:t> the next state (after a rising clock) will be at </a:t>
            </a:r>
            <a:r>
              <a:rPr lang="en-US" altLang="zh-TW" i="1" smtClean="0">
                <a:ea typeface="PMingLiU" pitchFamily="18" charset="-120"/>
              </a:rPr>
              <a:t>s1</a:t>
            </a:r>
            <a:r>
              <a:rPr lang="en-US" altLang="zh-TW" smtClean="0">
                <a:ea typeface="PMingLiU" pitchFamily="18" charset="-120"/>
              </a:rPr>
              <a:t> etc.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The arc can be labeled to show state switch conditions. If unlabeled, it is unconditional.</a:t>
            </a:r>
          </a:p>
        </p:txBody>
      </p:sp>
      <p:sp>
        <p:nvSpPr>
          <p:cNvPr id="25602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2560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214726B-9D94-4AB3-9E7B-271BB85E1197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000" smtClean="0"/>
          </a:p>
        </p:txBody>
      </p:sp>
      <p:grpSp>
        <p:nvGrpSpPr>
          <p:cNvPr id="25605" name="组合 34"/>
          <p:cNvGrpSpPr>
            <a:grpSpLocks/>
          </p:cNvGrpSpPr>
          <p:nvPr/>
        </p:nvGrpSpPr>
        <p:grpSpPr bwMode="auto">
          <a:xfrm>
            <a:off x="914400" y="4419600"/>
            <a:ext cx="7315200" cy="2273300"/>
            <a:chOff x="576" y="2784"/>
            <a:chExt cx="4608" cy="1432"/>
          </a:xfrm>
        </p:grpSpPr>
        <p:sp>
          <p:nvSpPr>
            <p:cNvPr id="25607" name="椭圆 4"/>
            <p:cNvSpPr>
              <a:spLocks noChangeArrowheads="1"/>
            </p:cNvSpPr>
            <p:nvPr/>
          </p:nvSpPr>
          <p:spPr bwMode="auto">
            <a:xfrm>
              <a:off x="2688" y="3408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08" name="椭圆 5"/>
            <p:cNvSpPr>
              <a:spLocks noChangeArrowheads="1"/>
            </p:cNvSpPr>
            <p:nvPr/>
          </p:nvSpPr>
          <p:spPr bwMode="auto">
            <a:xfrm>
              <a:off x="2688" y="364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09" name="椭圆 6"/>
            <p:cNvSpPr>
              <a:spLocks noChangeArrowheads="1"/>
            </p:cNvSpPr>
            <p:nvPr/>
          </p:nvSpPr>
          <p:spPr bwMode="auto">
            <a:xfrm>
              <a:off x="2688" y="3168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10" name="椭圆 7"/>
            <p:cNvSpPr>
              <a:spLocks noChangeArrowheads="1"/>
            </p:cNvSpPr>
            <p:nvPr/>
          </p:nvSpPr>
          <p:spPr bwMode="auto">
            <a:xfrm>
              <a:off x="1632" y="336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11" name="椭圆 8"/>
            <p:cNvSpPr>
              <a:spLocks noChangeArrowheads="1"/>
            </p:cNvSpPr>
            <p:nvPr/>
          </p:nvSpPr>
          <p:spPr bwMode="auto">
            <a:xfrm>
              <a:off x="1632" y="360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12" name="椭圆 9"/>
            <p:cNvSpPr>
              <a:spLocks noChangeArrowheads="1"/>
            </p:cNvSpPr>
            <p:nvPr/>
          </p:nvSpPr>
          <p:spPr bwMode="auto">
            <a:xfrm>
              <a:off x="1632" y="3120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13" name="椭圆 10"/>
            <p:cNvSpPr>
              <a:spLocks noChangeArrowheads="1"/>
            </p:cNvSpPr>
            <p:nvPr/>
          </p:nvSpPr>
          <p:spPr bwMode="auto">
            <a:xfrm>
              <a:off x="3696" y="340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14" name="椭圆 11"/>
            <p:cNvSpPr>
              <a:spLocks noChangeArrowheads="1"/>
            </p:cNvSpPr>
            <p:nvPr/>
          </p:nvSpPr>
          <p:spPr bwMode="auto">
            <a:xfrm>
              <a:off x="3696" y="3648"/>
              <a:ext cx="192" cy="19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15" name="椭圆 12"/>
            <p:cNvSpPr>
              <a:spLocks noChangeArrowheads="1"/>
            </p:cNvSpPr>
            <p:nvPr/>
          </p:nvSpPr>
          <p:spPr bwMode="auto">
            <a:xfrm>
              <a:off x="3696" y="316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16" name="椭圆 13"/>
            <p:cNvSpPr>
              <a:spLocks noChangeArrowheads="1"/>
            </p:cNvSpPr>
            <p:nvPr/>
          </p:nvSpPr>
          <p:spPr bwMode="auto">
            <a:xfrm>
              <a:off x="4656" y="3456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17" name="椭圆 14"/>
            <p:cNvSpPr>
              <a:spLocks noChangeArrowheads="1"/>
            </p:cNvSpPr>
            <p:nvPr/>
          </p:nvSpPr>
          <p:spPr bwMode="auto">
            <a:xfrm>
              <a:off x="4656" y="369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18" name="椭圆 15"/>
            <p:cNvSpPr>
              <a:spLocks noChangeArrowheads="1"/>
            </p:cNvSpPr>
            <p:nvPr/>
          </p:nvSpPr>
          <p:spPr bwMode="auto">
            <a:xfrm>
              <a:off x="4656" y="321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19" name="椭圆 16" descr="Paper bag"/>
            <p:cNvSpPr>
              <a:spLocks noChangeArrowheads="1"/>
            </p:cNvSpPr>
            <p:nvPr/>
          </p:nvSpPr>
          <p:spPr bwMode="auto">
            <a:xfrm>
              <a:off x="1344" y="3120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20" name="椭圆 17" descr="Paper bag"/>
            <p:cNvSpPr>
              <a:spLocks noChangeArrowheads="1"/>
            </p:cNvSpPr>
            <p:nvPr/>
          </p:nvSpPr>
          <p:spPr bwMode="auto">
            <a:xfrm>
              <a:off x="2400" y="3120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21" name="椭圆 18" descr="Paper bag"/>
            <p:cNvSpPr>
              <a:spLocks noChangeArrowheads="1"/>
            </p:cNvSpPr>
            <p:nvPr/>
          </p:nvSpPr>
          <p:spPr bwMode="auto">
            <a:xfrm>
              <a:off x="3408" y="3072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22" name="椭圆 19" descr="Paper bag"/>
            <p:cNvSpPr>
              <a:spLocks noChangeArrowheads="1"/>
            </p:cNvSpPr>
            <p:nvPr/>
          </p:nvSpPr>
          <p:spPr bwMode="auto">
            <a:xfrm>
              <a:off x="4416" y="3120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25623" name="任意多边形 20" descr="Paper bag"/>
            <p:cNvSpPr>
              <a:spLocks/>
            </p:cNvSpPr>
            <p:nvPr/>
          </p:nvSpPr>
          <p:spPr bwMode="auto">
            <a:xfrm>
              <a:off x="2112" y="3216"/>
              <a:ext cx="288" cy="192"/>
            </a:xfrm>
            <a:custGeom>
              <a:avLst/>
              <a:gdLst>
                <a:gd name="T0" fmla="*/ 0 w 288"/>
                <a:gd name="T1" fmla="*/ 192 h 192"/>
                <a:gd name="T2" fmla="*/ 96 w 288"/>
                <a:gd name="T3" fmla="*/ 0 h 192"/>
                <a:gd name="T4" fmla="*/ 288 w 288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92">
                  <a:moveTo>
                    <a:pt x="0" y="192"/>
                  </a:moveTo>
                  <a:cubicBezTo>
                    <a:pt x="24" y="96"/>
                    <a:pt x="48" y="0"/>
                    <a:pt x="96" y="0"/>
                  </a:cubicBezTo>
                  <a:cubicBezTo>
                    <a:pt x="144" y="0"/>
                    <a:pt x="216" y="96"/>
                    <a:pt x="288" y="19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4" name="任意多边形 21" descr="Paper bag"/>
            <p:cNvSpPr>
              <a:spLocks/>
            </p:cNvSpPr>
            <p:nvPr/>
          </p:nvSpPr>
          <p:spPr bwMode="auto">
            <a:xfrm>
              <a:off x="3168" y="3264"/>
              <a:ext cx="288" cy="192"/>
            </a:xfrm>
            <a:custGeom>
              <a:avLst/>
              <a:gdLst>
                <a:gd name="T0" fmla="*/ 0 w 288"/>
                <a:gd name="T1" fmla="*/ 192 h 192"/>
                <a:gd name="T2" fmla="*/ 96 w 288"/>
                <a:gd name="T3" fmla="*/ 0 h 192"/>
                <a:gd name="T4" fmla="*/ 288 w 288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92">
                  <a:moveTo>
                    <a:pt x="0" y="192"/>
                  </a:moveTo>
                  <a:cubicBezTo>
                    <a:pt x="24" y="96"/>
                    <a:pt x="48" y="0"/>
                    <a:pt x="96" y="0"/>
                  </a:cubicBezTo>
                  <a:cubicBezTo>
                    <a:pt x="144" y="0"/>
                    <a:pt x="216" y="96"/>
                    <a:pt x="288" y="19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5" name="任意多边形 22" descr="Paper bag"/>
            <p:cNvSpPr>
              <a:spLocks/>
            </p:cNvSpPr>
            <p:nvPr/>
          </p:nvSpPr>
          <p:spPr bwMode="auto">
            <a:xfrm>
              <a:off x="4176" y="3264"/>
              <a:ext cx="288" cy="192"/>
            </a:xfrm>
            <a:custGeom>
              <a:avLst/>
              <a:gdLst>
                <a:gd name="T0" fmla="*/ 0 w 288"/>
                <a:gd name="T1" fmla="*/ 192 h 192"/>
                <a:gd name="T2" fmla="*/ 96 w 288"/>
                <a:gd name="T3" fmla="*/ 0 h 192"/>
                <a:gd name="T4" fmla="*/ 288 w 288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92">
                  <a:moveTo>
                    <a:pt x="0" y="192"/>
                  </a:moveTo>
                  <a:cubicBezTo>
                    <a:pt x="24" y="96"/>
                    <a:pt x="48" y="0"/>
                    <a:pt x="96" y="0"/>
                  </a:cubicBezTo>
                  <a:cubicBezTo>
                    <a:pt x="144" y="0"/>
                    <a:pt x="216" y="96"/>
                    <a:pt x="288" y="19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6" name="任意多边形 23" descr="Paper bag"/>
            <p:cNvSpPr>
              <a:spLocks/>
            </p:cNvSpPr>
            <p:nvPr/>
          </p:nvSpPr>
          <p:spPr bwMode="auto">
            <a:xfrm>
              <a:off x="1920" y="3888"/>
              <a:ext cx="2976" cy="328"/>
            </a:xfrm>
            <a:custGeom>
              <a:avLst/>
              <a:gdLst>
                <a:gd name="T0" fmla="*/ 2976 w 2976"/>
                <a:gd name="T1" fmla="*/ 48 h 328"/>
                <a:gd name="T2" fmla="*/ 2016 w 2976"/>
                <a:gd name="T3" fmla="*/ 240 h 328"/>
                <a:gd name="T4" fmla="*/ 432 w 2976"/>
                <a:gd name="T5" fmla="*/ 288 h 328"/>
                <a:gd name="T6" fmla="*/ 0 w 2976"/>
                <a:gd name="T7" fmla="*/ 0 h 3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976" h="328">
                  <a:moveTo>
                    <a:pt x="2976" y="48"/>
                  </a:moveTo>
                  <a:cubicBezTo>
                    <a:pt x="2708" y="124"/>
                    <a:pt x="2440" y="200"/>
                    <a:pt x="2016" y="240"/>
                  </a:cubicBezTo>
                  <a:cubicBezTo>
                    <a:pt x="1592" y="280"/>
                    <a:pt x="768" y="328"/>
                    <a:pt x="432" y="288"/>
                  </a:cubicBezTo>
                  <a:cubicBezTo>
                    <a:pt x="96" y="248"/>
                    <a:pt x="48" y="12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7" name="文本框 24" descr="Paper bag"/>
            <p:cNvSpPr txBox="1">
              <a:spLocks noChangeArrowheads="1"/>
            </p:cNvSpPr>
            <p:nvPr/>
          </p:nvSpPr>
          <p:spPr bwMode="auto">
            <a:xfrm>
              <a:off x="1584" y="2784"/>
              <a:ext cx="287" cy="288"/>
            </a:xfrm>
            <a:prstGeom prst="rect">
              <a:avLst/>
            </a:prstGeom>
            <a:noFill/>
            <a:ln>
              <a:noFill/>
            </a:ln>
            <a:effectLst>
              <a:outerShdw dist="563972" dir="14049741" sx="125000" sy="125000" algn="tl" rotWithShape="0">
                <a:srgbClr val="C7DFD3"/>
              </a:outerShdw>
            </a:effectLst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s0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25628" name="文本框 25" descr="Paper bag"/>
            <p:cNvSpPr txBox="1">
              <a:spLocks noChangeArrowheads="1"/>
            </p:cNvSpPr>
            <p:nvPr/>
          </p:nvSpPr>
          <p:spPr bwMode="auto">
            <a:xfrm>
              <a:off x="2608" y="2784"/>
              <a:ext cx="287" cy="288"/>
            </a:xfrm>
            <a:prstGeom prst="rect">
              <a:avLst/>
            </a:prstGeom>
            <a:noFill/>
            <a:ln>
              <a:noFill/>
            </a:ln>
            <a:effectLst>
              <a:outerShdw dist="563972" dir="14049741" sx="125000" sy="125000" algn="tl" rotWithShape="0">
                <a:srgbClr val="C7DFD3"/>
              </a:outerShdw>
            </a:effectLst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s1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25629" name="文本框 26" descr="Paper bag"/>
            <p:cNvSpPr txBox="1">
              <a:spLocks noChangeArrowheads="1"/>
            </p:cNvSpPr>
            <p:nvPr/>
          </p:nvSpPr>
          <p:spPr bwMode="auto">
            <a:xfrm>
              <a:off x="3616" y="2784"/>
              <a:ext cx="287" cy="288"/>
            </a:xfrm>
            <a:prstGeom prst="rect">
              <a:avLst/>
            </a:prstGeom>
            <a:noFill/>
            <a:ln>
              <a:noFill/>
            </a:ln>
            <a:effectLst>
              <a:outerShdw dist="563972" dir="14049741" sx="125000" sy="125000" algn="tl" rotWithShape="0">
                <a:srgbClr val="C7DFD3"/>
              </a:outerShdw>
            </a:effectLst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s2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25630" name="文本框 27" descr="Paper bag"/>
            <p:cNvSpPr txBox="1">
              <a:spLocks noChangeArrowheads="1"/>
            </p:cNvSpPr>
            <p:nvPr/>
          </p:nvSpPr>
          <p:spPr bwMode="auto">
            <a:xfrm>
              <a:off x="4624" y="2784"/>
              <a:ext cx="287" cy="288"/>
            </a:xfrm>
            <a:prstGeom prst="rect">
              <a:avLst/>
            </a:prstGeom>
            <a:noFill/>
            <a:ln>
              <a:noFill/>
            </a:ln>
            <a:effectLst>
              <a:outerShdw dist="563972" dir="14049741" sx="125000" sy="125000" algn="tl" rotWithShape="0">
                <a:srgbClr val="C7DFD3"/>
              </a:outerShdw>
            </a:effectLst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s3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25631" name="文本框 28" descr="Paper bag"/>
            <p:cNvSpPr txBox="1">
              <a:spLocks noChangeArrowheads="1"/>
            </p:cNvSpPr>
            <p:nvPr/>
          </p:nvSpPr>
          <p:spPr bwMode="auto">
            <a:xfrm>
              <a:off x="576" y="2784"/>
              <a:ext cx="976" cy="288"/>
            </a:xfrm>
            <a:prstGeom prst="rect">
              <a:avLst/>
            </a:prstGeom>
            <a:noFill/>
            <a:ln>
              <a:noFill/>
            </a:ln>
            <a:effectLst>
              <a:outerShdw dist="563972" dir="14049741" sx="125000" sy="125000" algn="tl" rotWithShape="0">
                <a:srgbClr val="C7DFD3"/>
              </a:outerShdw>
            </a:effectLst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L_stateA</a:t>
              </a:r>
              <a:r>
                <a:rPr lang="en-US" altLang="zh-TW" sz="2400" b="1">
                  <a:latin typeface="Times New Roman" pitchFamily="18" charset="0"/>
                </a:rPr>
                <a:t> =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25632" name="椭圆 29" descr="Diagonal brick"/>
            <p:cNvSpPr>
              <a:spLocks noChangeArrowheads="1"/>
            </p:cNvSpPr>
            <p:nvPr/>
          </p:nvSpPr>
          <p:spPr bwMode="auto">
            <a:xfrm>
              <a:off x="2688" y="3408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FFFF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25633" name="椭圆 30" descr="Diagonal brick"/>
            <p:cNvSpPr>
              <a:spLocks noChangeArrowheads="1"/>
            </p:cNvSpPr>
            <p:nvPr/>
          </p:nvSpPr>
          <p:spPr bwMode="auto">
            <a:xfrm>
              <a:off x="3696" y="3648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00CC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G</a:t>
              </a:r>
            </a:p>
          </p:txBody>
        </p:sp>
        <p:sp>
          <p:nvSpPr>
            <p:cNvPr id="25634" name="椭圆 31" descr="Diagonal brick"/>
            <p:cNvSpPr>
              <a:spLocks noChangeArrowheads="1"/>
            </p:cNvSpPr>
            <p:nvPr/>
          </p:nvSpPr>
          <p:spPr bwMode="auto">
            <a:xfrm>
              <a:off x="1632" y="3120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CC00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25635" name="椭圆 32" descr="Diagonal brick"/>
            <p:cNvSpPr>
              <a:spLocks noChangeArrowheads="1"/>
            </p:cNvSpPr>
            <p:nvPr/>
          </p:nvSpPr>
          <p:spPr bwMode="auto">
            <a:xfrm>
              <a:off x="4656" y="3456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FFFF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25636" name="椭圆 33" descr="Diagonal brick"/>
            <p:cNvSpPr>
              <a:spLocks noChangeArrowheads="1"/>
            </p:cNvSpPr>
            <p:nvPr/>
          </p:nvSpPr>
          <p:spPr bwMode="auto">
            <a:xfrm>
              <a:off x="2688" y="3168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CC00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Design flow</a:t>
            </a:r>
          </a:p>
        </p:txBody>
      </p:sp>
      <p:sp>
        <p:nvSpPr>
          <p:cNvPr id="26628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Process1(p1): -- clocked sequential process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define state transitions(current sta.=&gt;next sta.)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Process2(p2) : -- combinational process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from states to output (--&gt; lights)</a:t>
            </a:r>
          </a:p>
        </p:txBody>
      </p:sp>
      <p:sp>
        <p:nvSpPr>
          <p:cNvPr id="2662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2662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D799568-D373-4102-9E6C-FB2BB0E9FEB4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矩形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9248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TW" sz="1900" smtClean="0">
                <a:ea typeface="PMingLiU" pitchFamily="18" charset="-120"/>
              </a:rPr>
              <a:t> </a:t>
            </a:r>
            <a:r>
              <a:rPr lang="en-US" altLang="zh-TW" sz="1900" b="1" smtClean="0">
                <a:ea typeface="PMingLiU" pitchFamily="18" charset="-120"/>
              </a:rPr>
              <a:t>1  Architecture</a:t>
            </a:r>
            <a:r>
              <a:rPr lang="en-US" altLang="zh-TW" sz="1900" b="1" i="1" smtClean="0">
                <a:ea typeface="PMingLiU" pitchFamily="18" charset="-120"/>
              </a:rPr>
              <a:t> </a:t>
            </a:r>
            <a:r>
              <a:rPr lang="en-US" altLang="zh-TW" sz="1900" b="1" i="1" u="sng" smtClean="0">
                <a:ea typeface="PMingLiU" pitchFamily="18" charset="-120"/>
              </a:rPr>
              <a:t>lightA</a:t>
            </a:r>
            <a:r>
              <a:rPr lang="en-US" altLang="zh-TW" sz="1900" b="1" u="sng" smtClean="0">
                <a:ea typeface="PMingLiU" pitchFamily="18" charset="-120"/>
              </a:rPr>
              <a:t> </a:t>
            </a:r>
            <a:r>
              <a:rPr lang="en-US" altLang="zh-TW" sz="1900" b="1" smtClean="0">
                <a:ea typeface="PMingLiU" pitchFamily="18" charset="-120"/>
              </a:rPr>
              <a:t>of </a:t>
            </a:r>
            <a:r>
              <a:rPr lang="en-US" altLang="zh-TW" sz="1900" b="1" i="1" smtClean="0">
                <a:ea typeface="PMingLiU" pitchFamily="18" charset="-120"/>
              </a:rPr>
              <a:t>traffic</a:t>
            </a:r>
            <a:r>
              <a:rPr lang="en-US" altLang="zh-TW" sz="1900" b="1" smtClean="0">
                <a:ea typeface="PMingLiU" pitchFamily="18" charset="-120"/>
              </a:rPr>
              <a:t> is</a:t>
            </a:r>
            <a:br>
              <a:rPr lang="en-US" altLang="zh-TW" sz="1900" b="1" smtClean="0">
                <a:ea typeface="PMingLiU" pitchFamily="18" charset="-120"/>
              </a:rPr>
            </a:br>
            <a:r>
              <a:rPr lang="en-US" altLang="zh-TW" sz="1900" b="1" smtClean="0">
                <a:ea typeface="PMingLiU" pitchFamily="18" charset="-120"/>
              </a:rPr>
              <a:t> 2    type </a:t>
            </a:r>
            <a:r>
              <a:rPr lang="en-US" altLang="zh-TW" sz="1900" b="1" i="1" smtClean="0">
                <a:ea typeface="PMingLiU" pitchFamily="18" charset="-120"/>
              </a:rPr>
              <a:t>traffic_state_type</a:t>
            </a:r>
            <a:r>
              <a:rPr lang="en-US" altLang="zh-TW" sz="1900" b="1" smtClean="0">
                <a:ea typeface="PMingLiU" pitchFamily="18" charset="-120"/>
              </a:rPr>
              <a:t> is (</a:t>
            </a:r>
            <a:r>
              <a:rPr lang="en-US" altLang="zh-TW" sz="1900" b="1" i="1" smtClean="0">
                <a:ea typeface="PMingLiU" pitchFamily="18" charset="-120"/>
              </a:rPr>
              <a:t>s0, s1,s2,s3</a:t>
            </a:r>
            <a:r>
              <a:rPr lang="en-US" altLang="zh-TW" sz="1900" b="1" smtClean="0">
                <a:ea typeface="PMingLiU" pitchFamily="18" charset="-120"/>
              </a:rPr>
              <a:t>);</a:t>
            </a:r>
            <a:br>
              <a:rPr lang="en-US" altLang="zh-TW" sz="1900" b="1" smtClean="0">
                <a:ea typeface="PMingLiU" pitchFamily="18" charset="-120"/>
              </a:rPr>
            </a:br>
            <a:r>
              <a:rPr lang="en-US" altLang="zh-TW" sz="1900" b="1" smtClean="0">
                <a:ea typeface="PMingLiU" pitchFamily="18" charset="-120"/>
              </a:rPr>
              <a:t> 3    signal </a:t>
            </a:r>
            <a:r>
              <a:rPr lang="en-US" altLang="zh-TW" sz="1900" b="1" i="1" smtClean="0">
                <a:ea typeface="PMingLiU" pitchFamily="18" charset="-120"/>
              </a:rPr>
              <a:t>L_stateA</a:t>
            </a:r>
            <a:r>
              <a:rPr lang="en-US" altLang="zh-TW" sz="1900" b="1" smtClean="0">
                <a:ea typeface="PMingLiU" pitchFamily="18" charset="-120"/>
              </a:rPr>
              <a:t>: </a:t>
            </a:r>
            <a:r>
              <a:rPr lang="en-US" altLang="zh-TW" sz="1900" b="1" i="1" smtClean="0">
                <a:ea typeface="PMingLiU" pitchFamily="18" charset="-120"/>
              </a:rPr>
              <a:t>traffic_state_type</a:t>
            </a:r>
            <a:r>
              <a:rPr lang="en-US" altLang="zh-TW" sz="1900" b="1" smtClean="0">
                <a:ea typeface="PMingLiU" pitchFamily="18" charset="-120"/>
              </a:rPr>
              <a:t>;</a:t>
            </a:r>
            <a:br>
              <a:rPr lang="en-US" altLang="zh-TW" sz="1900" b="1" smtClean="0">
                <a:ea typeface="PMingLiU" pitchFamily="18" charset="-120"/>
              </a:rPr>
            </a:br>
            <a:r>
              <a:rPr lang="en-US" altLang="zh-TW" sz="1900" b="1" smtClean="0">
                <a:ea typeface="PMingLiU" pitchFamily="18" charset="-120"/>
              </a:rPr>
              <a:t>4  out_light signal: std_logic_vector(2 downto0);</a:t>
            </a:r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27652" name="矩形 3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7772400" cy="41195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zh-TW" sz="2400" b="1" smtClean="0">
                <a:ea typeface="PMingLiU" pitchFamily="18" charset="-120"/>
              </a:rPr>
              <a:t>5  p1:Process        -- </a:t>
            </a:r>
            <a:r>
              <a:rPr lang="en-US" altLang="zh-TW" sz="2400" b="1" smtClean="0">
                <a:solidFill>
                  <a:srgbClr val="CC0066"/>
                </a:solidFill>
                <a:ea typeface="PMingLiU" pitchFamily="18" charset="-120"/>
              </a:rPr>
              <a:t>exec. Once when clock rises</a:t>
            </a:r>
            <a:endParaRPr lang="en-US" altLang="zh-TW" sz="2400" b="1" smtClean="0">
              <a:ea typeface="PMingLiU" pitchFamily="18" charset="-120"/>
            </a:endParaRPr>
          </a:p>
          <a:p>
            <a:pPr eaLnBrk="1" hangingPunct="1"/>
            <a:r>
              <a:rPr lang="en-US" altLang="zh-TW" sz="2400" b="1" smtClean="0">
                <a:ea typeface="PMingLiU" pitchFamily="18" charset="-120"/>
              </a:rPr>
              <a:t>6  begin                 -- sequential process</a:t>
            </a:r>
          </a:p>
          <a:p>
            <a:pPr eaLnBrk="1" hangingPunct="1"/>
            <a:r>
              <a:rPr lang="en-US" altLang="zh-TW" sz="2400" b="1" smtClean="0">
                <a:ea typeface="PMingLiU" pitchFamily="18" charset="-120"/>
              </a:rPr>
              <a:t>7    wait until clock=‘1’;</a:t>
            </a:r>
          </a:p>
          <a:p>
            <a:pPr eaLnBrk="1" hangingPunct="1"/>
            <a:r>
              <a:rPr lang="en-US" altLang="zh-TW" sz="2400" b="1" smtClean="0">
                <a:ea typeface="PMingLiU" pitchFamily="18" charset="-120"/>
              </a:rPr>
              <a:t>8    case </a:t>
            </a:r>
            <a:r>
              <a:rPr lang="en-US" altLang="zh-TW" sz="2400" b="1" i="1" smtClean="0">
                <a:ea typeface="PMingLiU" pitchFamily="18" charset="-120"/>
              </a:rPr>
              <a:t>L_stateA</a:t>
            </a:r>
            <a:r>
              <a:rPr lang="en-US" altLang="zh-TW" sz="2400" b="1" smtClean="0">
                <a:ea typeface="PMingLiU" pitchFamily="18" charset="-120"/>
              </a:rPr>
              <a:t> is</a:t>
            </a:r>
          </a:p>
          <a:p>
            <a:pPr eaLnBrk="1" hangingPunct="1"/>
            <a:r>
              <a:rPr lang="en-US" altLang="zh-TW" sz="2400" b="1" smtClean="0">
                <a:ea typeface="PMingLiU" pitchFamily="18" charset="-120"/>
              </a:rPr>
              <a:t>9       when </a:t>
            </a:r>
            <a:r>
              <a:rPr lang="en-US" altLang="zh-TW" sz="2400" b="1" i="1" smtClean="0">
                <a:ea typeface="PMingLiU" pitchFamily="18" charset="-120"/>
              </a:rPr>
              <a:t>s0</a:t>
            </a:r>
            <a:r>
              <a:rPr lang="en-US" altLang="zh-TW" sz="2400" b="1" smtClean="0">
                <a:ea typeface="PMingLiU" pitchFamily="18" charset="-120"/>
              </a:rPr>
              <a:t> =&gt; </a:t>
            </a:r>
            <a:r>
              <a:rPr lang="en-US" altLang="zh-TW" sz="2400" b="1" i="1" smtClean="0">
                <a:ea typeface="PMingLiU" pitchFamily="18" charset="-120"/>
              </a:rPr>
              <a:t>L_stateA</a:t>
            </a:r>
            <a:r>
              <a:rPr lang="en-US" altLang="zh-TW" sz="2400" b="1" smtClean="0">
                <a:ea typeface="PMingLiU" pitchFamily="18" charset="-120"/>
              </a:rPr>
              <a:t> &lt;= </a:t>
            </a:r>
            <a:r>
              <a:rPr lang="en-US" altLang="zh-TW" sz="2400" b="1" i="1" smtClean="0">
                <a:ea typeface="PMingLiU" pitchFamily="18" charset="-120"/>
              </a:rPr>
              <a:t>s1</a:t>
            </a:r>
            <a:r>
              <a:rPr lang="en-US" altLang="zh-TW" sz="2400" b="1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400" b="1" smtClean="0">
                <a:ea typeface="PMingLiU" pitchFamily="18" charset="-120"/>
              </a:rPr>
              <a:t>10     when </a:t>
            </a:r>
            <a:r>
              <a:rPr lang="en-US" altLang="zh-TW" sz="2400" b="1" i="1" smtClean="0">
                <a:ea typeface="PMingLiU" pitchFamily="18" charset="-120"/>
              </a:rPr>
              <a:t>s1 </a:t>
            </a:r>
            <a:r>
              <a:rPr lang="en-US" altLang="zh-TW" sz="2400" b="1" smtClean="0">
                <a:ea typeface="PMingLiU" pitchFamily="18" charset="-120"/>
              </a:rPr>
              <a:t>=&gt; </a:t>
            </a:r>
            <a:r>
              <a:rPr lang="en-US" altLang="zh-TW" sz="2400" b="1" i="1" smtClean="0">
                <a:ea typeface="PMingLiU" pitchFamily="18" charset="-120"/>
              </a:rPr>
              <a:t>L_stateA</a:t>
            </a:r>
            <a:r>
              <a:rPr lang="en-US" altLang="zh-TW" sz="2400" b="1" smtClean="0">
                <a:ea typeface="PMingLiU" pitchFamily="18" charset="-120"/>
              </a:rPr>
              <a:t>&lt;=</a:t>
            </a:r>
            <a:r>
              <a:rPr lang="en-US" altLang="zh-TW" sz="2400" b="1" i="1" smtClean="0">
                <a:ea typeface="PMingLiU" pitchFamily="18" charset="-120"/>
              </a:rPr>
              <a:t> s2</a:t>
            </a:r>
            <a:r>
              <a:rPr lang="en-US" altLang="zh-TW" sz="2400" b="1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400" b="1" smtClean="0">
                <a:ea typeface="PMingLiU" pitchFamily="18" charset="-120"/>
              </a:rPr>
              <a:t>11     when</a:t>
            </a:r>
            <a:r>
              <a:rPr lang="en-US" altLang="zh-TW" sz="2400" b="1" i="1" smtClean="0">
                <a:ea typeface="PMingLiU" pitchFamily="18" charset="-120"/>
              </a:rPr>
              <a:t> s2</a:t>
            </a:r>
            <a:r>
              <a:rPr lang="en-US" altLang="zh-TW" sz="2400" b="1" smtClean="0">
                <a:ea typeface="PMingLiU" pitchFamily="18" charset="-120"/>
              </a:rPr>
              <a:t> =&gt; </a:t>
            </a:r>
            <a:r>
              <a:rPr lang="en-US" altLang="zh-TW" sz="2400" b="1" i="1" smtClean="0">
                <a:ea typeface="PMingLiU" pitchFamily="18" charset="-120"/>
              </a:rPr>
              <a:t>L_stateA</a:t>
            </a:r>
            <a:r>
              <a:rPr lang="en-US" altLang="zh-TW" sz="2400" b="1" smtClean="0">
                <a:ea typeface="PMingLiU" pitchFamily="18" charset="-120"/>
              </a:rPr>
              <a:t>&lt;= </a:t>
            </a:r>
            <a:r>
              <a:rPr lang="en-US" altLang="zh-TW" sz="2400" b="1" i="1" smtClean="0">
                <a:ea typeface="PMingLiU" pitchFamily="18" charset="-120"/>
              </a:rPr>
              <a:t>s3</a:t>
            </a:r>
            <a:r>
              <a:rPr lang="en-US" altLang="zh-TW" sz="2400" b="1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400" b="1" smtClean="0">
                <a:ea typeface="PMingLiU" pitchFamily="18" charset="-120"/>
              </a:rPr>
              <a:t>12     when </a:t>
            </a:r>
            <a:r>
              <a:rPr lang="en-US" altLang="zh-TW" sz="2400" b="1" i="1" smtClean="0">
                <a:ea typeface="PMingLiU" pitchFamily="18" charset="-120"/>
              </a:rPr>
              <a:t>s3 </a:t>
            </a:r>
            <a:r>
              <a:rPr lang="en-US" altLang="zh-TW" sz="2400" b="1" smtClean="0">
                <a:ea typeface="PMingLiU" pitchFamily="18" charset="-120"/>
              </a:rPr>
              <a:t>=&gt; </a:t>
            </a:r>
            <a:r>
              <a:rPr lang="en-US" altLang="zh-TW" sz="2400" b="1" i="1" smtClean="0">
                <a:ea typeface="PMingLiU" pitchFamily="18" charset="-120"/>
              </a:rPr>
              <a:t>L_stateA</a:t>
            </a:r>
            <a:r>
              <a:rPr lang="en-US" altLang="zh-TW" sz="2400" b="1" smtClean="0">
                <a:ea typeface="PMingLiU" pitchFamily="18" charset="-120"/>
              </a:rPr>
              <a:t>&lt;= </a:t>
            </a:r>
            <a:r>
              <a:rPr lang="en-US" altLang="zh-TW" sz="2400" b="1" i="1" smtClean="0">
                <a:ea typeface="PMingLiU" pitchFamily="18" charset="-120"/>
              </a:rPr>
              <a:t>s0;</a:t>
            </a:r>
            <a:endParaRPr lang="en-US" altLang="zh-TW" sz="2400" b="1" smtClean="0">
              <a:ea typeface="PMingLiU" pitchFamily="18" charset="-120"/>
            </a:endParaRPr>
          </a:p>
          <a:p>
            <a:pPr eaLnBrk="1" hangingPunct="1"/>
            <a:r>
              <a:rPr lang="en-US" altLang="zh-TW" sz="2400" b="1" smtClean="0">
                <a:ea typeface="PMingLiU" pitchFamily="18" charset="-120"/>
              </a:rPr>
              <a:t>13  end case</a:t>
            </a:r>
          </a:p>
          <a:p>
            <a:pPr eaLnBrk="1" hangingPunct="1"/>
            <a:r>
              <a:rPr lang="en-US" altLang="zh-TW" sz="2400" b="1" smtClean="0">
                <a:ea typeface="PMingLiU" pitchFamily="18" charset="-120"/>
              </a:rPr>
              <a:t>14 end process --to be continued , see</a:t>
            </a:r>
            <a:r>
              <a:rPr lang="en-US" altLang="zh-TW" sz="2800" b="1" smtClean="0">
                <a:ea typeface="PMingLiU" pitchFamily="18" charset="-120"/>
              </a:rPr>
              <a:t> next page</a:t>
            </a:r>
            <a:endParaRPr lang="en-US" altLang="zh-TW" smtClean="0">
              <a:ea typeface="PMingLiU" pitchFamily="18" charset="-120"/>
            </a:endParaRPr>
          </a:p>
        </p:txBody>
      </p:sp>
      <p:sp>
        <p:nvSpPr>
          <p:cNvPr id="2765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2766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239156A-2DCB-4CD6-831A-82493D823ABD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000" smtClean="0"/>
          </a:p>
        </p:txBody>
      </p:sp>
      <p:sp>
        <p:nvSpPr>
          <p:cNvPr id="27653" name="矩形 4" descr="Paper bag"/>
          <p:cNvSpPr>
            <a:spLocks noChangeArrowheads="1"/>
          </p:cNvSpPr>
          <p:nvPr/>
        </p:nvSpPr>
        <p:spPr bwMode="auto">
          <a:xfrm>
            <a:off x="685800" y="2590800"/>
            <a:ext cx="67818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7654" name="矩形 5" descr="Paper bag"/>
          <p:cNvSpPr>
            <a:spLocks noChangeArrowheads="1"/>
          </p:cNvSpPr>
          <p:nvPr/>
        </p:nvSpPr>
        <p:spPr bwMode="auto">
          <a:xfrm>
            <a:off x="304800" y="1752600"/>
            <a:ext cx="8382000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7655" name="任意多边形 6" descr="Paper bag"/>
          <p:cNvSpPr>
            <a:spLocks/>
          </p:cNvSpPr>
          <p:nvPr/>
        </p:nvSpPr>
        <p:spPr bwMode="auto">
          <a:xfrm>
            <a:off x="2781300" y="3581400"/>
            <a:ext cx="2590800" cy="152400"/>
          </a:xfrm>
          <a:custGeom>
            <a:avLst/>
            <a:gdLst>
              <a:gd name="T0" fmla="*/ 2147483647 w 1632"/>
              <a:gd name="T1" fmla="*/ 0 h 96"/>
              <a:gd name="T2" fmla="*/ 2147483647 w 1632"/>
              <a:gd name="T3" fmla="*/ 2147483647 h 96"/>
              <a:gd name="T4" fmla="*/ 2147483647 w 1632"/>
              <a:gd name="T5" fmla="*/ 2147483647 h 96"/>
              <a:gd name="T6" fmla="*/ 0 w 1632"/>
              <a:gd name="T7" fmla="*/ 2147483647 h 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32" h="96">
                <a:moveTo>
                  <a:pt x="1632" y="0"/>
                </a:moveTo>
                <a:cubicBezTo>
                  <a:pt x="1628" y="20"/>
                  <a:pt x="1624" y="40"/>
                  <a:pt x="1392" y="48"/>
                </a:cubicBezTo>
                <a:cubicBezTo>
                  <a:pt x="1160" y="56"/>
                  <a:pt x="472" y="40"/>
                  <a:pt x="240" y="48"/>
                </a:cubicBezTo>
                <a:cubicBezTo>
                  <a:pt x="8" y="56"/>
                  <a:pt x="4" y="76"/>
                  <a:pt x="0" y="96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6" name="任意多边形 8"/>
          <p:cNvSpPr>
            <a:spLocks/>
          </p:cNvSpPr>
          <p:nvPr/>
        </p:nvSpPr>
        <p:spPr bwMode="auto">
          <a:xfrm>
            <a:off x="2813050" y="4419600"/>
            <a:ext cx="2590800" cy="152400"/>
          </a:xfrm>
          <a:custGeom>
            <a:avLst/>
            <a:gdLst>
              <a:gd name="T0" fmla="*/ 2147483647 w 1632"/>
              <a:gd name="T1" fmla="*/ 0 h 96"/>
              <a:gd name="T2" fmla="*/ 2147483647 w 1632"/>
              <a:gd name="T3" fmla="*/ 2147483647 h 96"/>
              <a:gd name="T4" fmla="*/ 2147483647 w 1632"/>
              <a:gd name="T5" fmla="*/ 2147483647 h 96"/>
              <a:gd name="T6" fmla="*/ 0 w 1632"/>
              <a:gd name="T7" fmla="*/ 2147483647 h 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32" h="96">
                <a:moveTo>
                  <a:pt x="1632" y="0"/>
                </a:moveTo>
                <a:cubicBezTo>
                  <a:pt x="1628" y="20"/>
                  <a:pt x="1624" y="40"/>
                  <a:pt x="1392" y="48"/>
                </a:cubicBezTo>
                <a:cubicBezTo>
                  <a:pt x="1160" y="56"/>
                  <a:pt x="472" y="40"/>
                  <a:pt x="240" y="48"/>
                </a:cubicBezTo>
                <a:cubicBezTo>
                  <a:pt x="8" y="56"/>
                  <a:pt x="4" y="76"/>
                  <a:pt x="0" y="96"/>
                </a:cubicBezTo>
              </a:path>
            </a:pathLst>
          </a:custGeom>
          <a:solidFill>
            <a:schemeClr val="accent1"/>
          </a:solidFill>
          <a:ln w="38100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7" name="文本框 9" descr="Paper bag"/>
          <p:cNvSpPr txBox="1">
            <a:spLocks noChangeArrowheads="1"/>
          </p:cNvSpPr>
          <p:nvPr/>
        </p:nvSpPr>
        <p:spPr bwMode="auto">
          <a:xfrm>
            <a:off x="6934200" y="685800"/>
            <a:ext cx="18430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Liga0_nr.vhd</a:t>
            </a:r>
          </a:p>
        </p:txBody>
      </p:sp>
      <p:sp>
        <p:nvSpPr>
          <p:cNvPr id="27658" name="任意多边形 10"/>
          <p:cNvSpPr>
            <a:spLocks/>
          </p:cNvSpPr>
          <p:nvPr/>
        </p:nvSpPr>
        <p:spPr bwMode="auto">
          <a:xfrm>
            <a:off x="3657600" y="2851150"/>
            <a:ext cx="3492500" cy="2070100"/>
          </a:xfrm>
          <a:custGeom>
            <a:avLst/>
            <a:gdLst>
              <a:gd name="T0" fmla="*/ 2147483647 w 2200"/>
              <a:gd name="T1" fmla="*/ 2147483647 h 1304"/>
              <a:gd name="T2" fmla="*/ 2147483647 w 2200"/>
              <a:gd name="T3" fmla="*/ 2147483647 h 1304"/>
              <a:gd name="T4" fmla="*/ 2147483647 w 2200"/>
              <a:gd name="T5" fmla="*/ 2147483647 h 1304"/>
              <a:gd name="T6" fmla="*/ 2147483647 w 2200"/>
              <a:gd name="T7" fmla="*/ 2147483647 h 1304"/>
              <a:gd name="T8" fmla="*/ 0 w 2200"/>
              <a:gd name="T9" fmla="*/ 2147483647 h 1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00" h="1304">
                <a:moveTo>
                  <a:pt x="1632" y="1304"/>
                </a:moveTo>
                <a:cubicBezTo>
                  <a:pt x="1756" y="1284"/>
                  <a:pt x="1880" y="1264"/>
                  <a:pt x="1968" y="1112"/>
                </a:cubicBezTo>
                <a:cubicBezTo>
                  <a:pt x="2056" y="960"/>
                  <a:pt x="2200" y="576"/>
                  <a:pt x="2160" y="392"/>
                </a:cubicBezTo>
                <a:cubicBezTo>
                  <a:pt x="2120" y="208"/>
                  <a:pt x="2088" y="16"/>
                  <a:pt x="1728" y="8"/>
                </a:cubicBezTo>
                <a:cubicBezTo>
                  <a:pt x="1368" y="0"/>
                  <a:pt x="684" y="172"/>
                  <a:pt x="0" y="344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任意多边形 11" descr="Paper bag"/>
          <p:cNvSpPr>
            <a:spLocks/>
          </p:cNvSpPr>
          <p:nvPr/>
        </p:nvSpPr>
        <p:spPr bwMode="auto">
          <a:xfrm>
            <a:off x="2667000" y="4000500"/>
            <a:ext cx="2590800" cy="152400"/>
          </a:xfrm>
          <a:custGeom>
            <a:avLst/>
            <a:gdLst>
              <a:gd name="T0" fmla="*/ 2147483647 w 1632"/>
              <a:gd name="T1" fmla="*/ 0 h 96"/>
              <a:gd name="T2" fmla="*/ 2147483647 w 1632"/>
              <a:gd name="T3" fmla="*/ 2147483647 h 96"/>
              <a:gd name="T4" fmla="*/ 2147483647 w 1632"/>
              <a:gd name="T5" fmla="*/ 2147483647 h 96"/>
              <a:gd name="T6" fmla="*/ 0 w 1632"/>
              <a:gd name="T7" fmla="*/ 2147483647 h 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32" h="96">
                <a:moveTo>
                  <a:pt x="1632" y="0"/>
                </a:moveTo>
                <a:cubicBezTo>
                  <a:pt x="1628" y="20"/>
                  <a:pt x="1624" y="40"/>
                  <a:pt x="1392" y="48"/>
                </a:cubicBezTo>
                <a:cubicBezTo>
                  <a:pt x="1160" y="56"/>
                  <a:pt x="472" y="40"/>
                  <a:pt x="240" y="48"/>
                </a:cubicBezTo>
                <a:cubicBezTo>
                  <a:pt x="8" y="56"/>
                  <a:pt x="4" y="76"/>
                  <a:pt x="0" y="96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28676" name="矩形 3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zh-TW" sz="2800" b="1" smtClean="0">
                <a:ea typeface="PMingLiU" pitchFamily="18" charset="-120"/>
              </a:rPr>
              <a:t>15 -- convert </a:t>
            </a:r>
            <a:r>
              <a:rPr lang="en-US" altLang="zh-TW" sz="2800" b="1" i="1" smtClean="0">
                <a:ea typeface="PMingLiU" pitchFamily="18" charset="-120"/>
              </a:rPr>
              <a:t>L_statesA</a:t>
            </a:r>
            <a:r>
              <a:rPr lang="en-US" altLang="zh-TW" sz="2800" b="1" smtClean="0">
                <a:ea typeface="PMingLiU" pitchFamily="18" charset="-120"/>
              </a:rPr>
              <a:t> to </a:t>
            </a:r>
            <a:r>
              <a:rPr lang="en-US" altLang="zh-TW" sz="2800" b="1" i="1" smtClean="0">
                <a:ea typeface="PMingLiU" pitchFamily="18" charset="-120"/>
              </a:rPr>
              <a:t>out_light</a:t>
            </a:r>
            <a:endParaRPr lang="en-US" altLang="zh-TW" sz="2800" b="1" smtClean="0">
              <a:ea typeface="PMingLiU" pitchFamily="18" charset="-120"/>
            </a:endParaRPr>
          </a:p>
          <a:p>
            <a:pPr eaLnBrk="1" hangingPunct="1"/>
            <a:r>
              <a:rPr lang="en-US" altLang="zh-TW" sz="2800" b="1" smtClean="0">
                <a:ea typeface="PMingLiU" pitchFamily="18" charset="-120"/>
              </a:rPr>
              <a:t>16 p2:process(</a:t>
            </a:r>
            <a:r>
              <a:rPr lang="en-US" altLang="zh-TW" sz="2800" b="1" i="1" smtClean="0">
                <a:ea typeface="PMingLiU" pitchFamily="18" charset="-120"/>
              </a:rPr>
              <a:t>L_stateA</a:t>
            </a:r>
            <a:r>
              <a:rPr lang="en-US" altLang="zh-TW" sz="2800" b="1" smtClean="0">
                <a:ea typeface="PMingLiU" pitchFamily="18" charset="-120"/>
              </a:rPr>
              <a:t>) -- combin. process</a:t>
            </a:r>
          </a:p>
          <a:p>
            <a:pPr eaLnBrk="1" hangingPunct="1"/>
            <a:r>
              <a:rPr lang="en-US" altLang="zh-TW" sz="2800" b="1" smtClean="0">
                <a:ea typeface="PMingLiU" pitchFamily="18" charset="-120"/>
              </a:rPr>
              <a:t>17 begin case (</a:t>
            </a:r>
            <a:r>
              <a:rPr lang="en-US" altLang="zh-TW" sz="2800" b="1" i="1" smtClean="0">
                <a:ea typeface="PMingLiU" pitchFamily="18" charset="-120"/>
              </a:rPr>
              <a:t>L_stateA</a:t>
            </a:r>
            <a:r>
              <a:rPr lang="en-US" altLang="zh-TW" sz="2800" b="1" smtClean="0">
                <a:ea typeface="PMingLiU" pitchFamily="18" charset="-120"/>
              </a:rPr>
              <a:t>) is</a:t>
            </a:r>
          </a:p>
          <a:p>
            <a:pPr eaLnBrk="1" hangingPunct="1"/>
            <a:r>
              <a:rPr lang="en-US" altLang="zh-TW" sz="2800" b="1" smtClean="0">
                <a:ea typeface="PMingLiU" pitchFamily="18" charset="-120"/>
              </a:rPr>
              <a:t>18              when </a:t>
            </a:r>
            <a:r>
              <a:rPr lang="en-US" altLang="zh-TW" sz="2800" b="1" i="1" smtClean="0">
                <a:ea typeface="PMingLiU" pitchFamily="18" charset="-120"/>
              </a:rPr>
              <a:t>s0 </a:t>
            </a:r>
            <a:r>
              <a:rPr lang="en-US" altLang="zh-TW" sz="2800" b="1" smtClean="0">
                <a:ea typeface="PMingLiU" pitchFamily="18" charset="-120"/>
              </a:rPr>
              <a:t>=&gt; </a:t>
            </a:r>
            <a:r>
              <a:rPr lang="en-US" altLang="zh-TW" sz="2800" b="1" i="1" smtClean="0">
                <a:ea typeface="PMingLiU" pitchFamily="18" charset="-120"/>
              </a:rPr>
              <a:t>out_light</a:t>
            </a:r>
            <a:r>
              <a:rPr lang="en-US" altLang="zh-TW" sz="2800" b="1" smtClean="0">
                <a:ea typeface="PMingLiU" pitchFamily="18" charset="-120"/>
              </a:rPr>
              <a:t> &lt;= “100”;</a:t>
            </a:r>
          </a:p>
          <a:p>
            <a:pPr eaLnBrk="1" hangingPunct="1"/>
            <a:r>
              <a:rPr lang="en-US" altLang="zh-TW" sz="2800" b="1" smtClean="0">
                <a:ea typeface="PMingLiU" pitchFamily="18" charset="-120"/>
              </a:rPr>
              <a:t>19              when </a:t>
            </a:r>
            <a:r>
              <a:rPr lang="en-US" altLang="zh-TW" sz="2800" b="1" i="1" smtClean="0">
                <a:ea typeface="PMingLiU" pitchFamily="18" charset="-120"/>
              </a:rPr>
              <a:t>s1</a:t>
            </a:r>
            <a:r>
              <a:rPr lang="en-US" altLang="zh-TW" sz="2800" b="1" smtClean="0">
                <a:ea typeface="PMingLiU" pitchFamily="18" charset="-120"/>
              </a:rPr>
              <a:t> =&gt; </a:t>
            </a:r>
            <a:r>
              <a:rPr lang="en-US" altLang="zh-TW" sz="2800" b="1" i="1" smtClean="0">
                <a:ea typeface="PMingLiU" pitchFamily="18" charset="-120"/>
              </a:rPr>
              <a:t>out_light</a:t>
            </a:r>
            <a:r>
              <a:rPr lang="en-US" altLang="zh-TW" sz="2800" b="1" smtClean="0">
                <a:ea typeface="PMingLiU" pitchFamily="18" charset="-120"/>
              </a:rPr>
              <a:t> &lt;= “110”;</a:t>
            </a:r>
          </a:p>
          <a:p>
            <a:pPr eaLnBrk="1" hangingPunct="1"/>
            <a:r>
              <a:rPr lang="en-US" altLang="zh-TW" sz="2800" b="1" smtClean="0">
                <a:ea typeface="PMingLiU" pitchFamily="18" charset="-120"/>
              </a:rPr>
              <a:t>20              when</a:t>
            </a:r>
            <a:r>
              <a:rPr lang="en-US" altLang="zh-TW" sz="2800" b="1" i="1" smtClean="0">
                <a:ea typeface="PMingLiU" pitchFamily="18" charset="-120"/>
              </a:rPr>
              <a:t> s2</a:t>
            </a:r>
            <a:r>
              <a:rPr lang="en-US" altLang="zh-TW" sz="2800" b="1" smtClean="0">
                <a:ea typeface="PMingLiU" pitchFamily="18" charset="-120"/>
              </a:rPr>
              <a:t> =&gt; </a:t>
            </a:r>
            <a:r>
              <a:rPr lang="en-US" altLang="zh-TW" sz="2800" b="1" i="1" smtClean="0">
                <a:ea typeface="PMingLiU" pitchFamily="18" charset="-120"/>
              </a:rPr>
              <a:t>out_light</a:t>
            </a:r>
            <a:r>
              <a:rPr lang="en-US" altLang="zh-TW" sz="2800" b="1" smtClean="0">
                <a:ea typeface="PMingLiU" pitchFamily="18" charset="-120"/>
              </a:rPr>
              <a:t> &lt;= “001”;</a:t>
            </a:r>
          </a:p>
          <a:p>
            <a:pPr eaLnBrk="1" hangingPunct="1"/>
            <a:r>
              <a:rPr lang="en-US" altLang="zh-TW" sz="2800" b="1" smtClean="0">
                <a:ea typeface="PMingLiU" pitchFamily="18" charset="-120"/>
              </a:rPr>
              <a:t>20              when </a:t>
            </a:r>
            <a:r>
              <a:rPr lang="en-US" altLang="zh-TW" sz="2800" b="1" i="1" smtClean="0">
                <a:ea typeface="PMingLiU" pitchFamily="18" charset="-120"/>
              </a:rPr>
              <a:t>s3</a:t>
            </a:r>
            <a:r>
              <a:rPr lang="en-US" altLang="zh-TW" sz="2800" b="1" smtClean="0">
                <a:ea typeface="PMingLiU" pitchFamily="18" charset="-120"/>
              </a:rPr>
              <a:t> =&gt; </a:t>
            </a:r>
            <a:r>
              <a:rPr lang="en-US" altLang="zh-TW" sz="2800" b="1" i="1" smtClean="0">
                <a:ea typeface="PMingLiU" pitchFamily="18" charset="-120"/>
              </a:rPr>
              <a:t>out_light</a:t>
            </a:r>
            <a:r>
              <a:rPr lang="en-US" altLang="zh-TW" sz="2800" b="1" smtClean="0">
                <a:ea typeface="PMingLiU" pitchFamily="18" charset="-120"/>
              </a:rPr>
              <a:t> &lt;= “010”;</a:t>
            </a:r>
          </a:p>
          <a:p>
            <a:pPr eaLnBrk="1" hangingPunct="1"/>
            <a:r>
              <a:rPr lang="en-US" altLang="zh-TW" sz="2800" b="1" smtClean="0">
                <a:ea typeface="PMingLiU" pitchFamily="18" charset="-120"/>
              </a:rPr>
              <a:t>22          end case</a:t>
            </a:r>
          </a:p>
          <a:p>
            <a:pPr eaLnBrk="1" hangingPunct="1"/>
            <a:r>
              <a:rPr lang="en-US" altLang="zh-TW" sz="2800" b="1" smtClean="0">
                <a:ea typeface="PMingLiU" pitchFamily="18" charset="-120"/>
              </a:rPr>
              <a:t>23 end process</a:t>
            </a:r>
          </a:p>
          <a:p>
            <a:pPr eaLnBrk="1" hangingPunct="1"/>
            <a:r>
              <a:rPr lang="en-US" altLang="zh-TW" sz="2800" b="1" smtClean="0">
                <a:ea typeface="PMingLiU" pitchFamily="18" charset="-120"/>
              </a:rPr>
              <a:t>24 end light1</a:t>
            </a:r>
            <a:endParaRPr lang="en-US" altLang="zh-TW" smtClean="0">
              <a:ea typeface="PMingLiU" pitchFamily="18" charset="-120"/>
            </a:endParaRPr>
          </a:p>
        </p:txBody>
      </p:sp>
      <p:sp>
        <p:nvSpPr>
          <p:cNvPr id="28674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2869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F76AA5-EA62-4E47-920C-DB4B46670440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000" smtClean="0"/>
          </a:p>
        </p:txBody>
      </p:sp>
      <p:sp>
        <p:nvSpPr>
          <p:cNvPr id="28677" name="椭圆 4" descr="Paper bag"/>
          <p:cNvSpPr>
            <a:spLocks noChangeArrowheads="1"/>
          </p:cNvSpPr>
          <p:nvPr/>
        </p:nvSpPr>
        <p:spPr bwMode="auto">
          <a:xfrm>
            <a:off x="7998003" y="3483501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78" name="椭圆 5" descr="Paper bag"/>
          <p:cNvSpPr>
            <a:spLocks noChangeArrowheads="1"/>
          </p:cNvSpPr>
          <p:nvPr/>
        </p:nvSpPr>
        <p:spPr bwMode="auto">
          <a:xfrm>
            <a:off x="8226603" y="3483501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79" name="椭圆 6"/>
          <p:cNvSpPr>
            <a:spLocks noChangeArrowheads="1"/>
          </p:cNvSpPr>
          <p:nvPr/>
        </p:nvSpPr>
        <p:spPr bwMode="auto">
          <a:xfrm>
            <a:off x="8455203" y="3483501"/>
            <a:ext cx="228600" cy="2286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80" name="椭圆 7" descr="Paper bag"/>
          <p:cNvSpPr>
            <a:spLocks noChangeArrowheads="1"/>
          </p:cNvSpPr>
          <p:nvPr/>
        </p:nvSpPr>
        <p:spPr bwMode="auto">
          <a:xfrm>
            <a:off x="7998003" y="3940701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81" name="椭圆 8"/>
          <p:cNvSpPr>
            <a:spLocks noChangeArrowheads="1"/>
          </p:cNvSpPr>
          <p:nvPr/>
        </p:nvSpPr>
        <p:spPr bwMode="auto">
          <a:xfrm>
            <a:off x="8226603" y="3940701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82" name="椭圆 9" descr="Paper bag"/>
          <p:cNvSpPr>
            <a:spLocks noChangeArrowheads="1"/>
          </p:cNvSpPr>
          <p:nvPr/>
        </p:nvSpPr>
        <p:spPr bwMode="auto">
          <a:xfrm>
            <a:off x="8455203" y="3940701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83" name="椭圆 10"/>
          <p:cNvSpPr>
            <a:spLocks noChangeArrowheads="1"/>
          </p:cNvSpPr>
          <p:nvPr/>
        </p:nvSpPr>
        <p:spPr bwMode="auto">
          <a:xfrm>
            <a:off x="7998003" y="2416701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84" name="椭圆 11" descr="Paper bag"/>
          <p:cNvSpPr>
            <a:spLocks noChangeArrowheads="1"/>
          </p:cNvSpPr>
          <p:nvPr/>
        </p:nvSpPr>
        <p:spPr bwMode="auto">
          <a:xfrm>
            <a:off x="8226603" y="2416701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85" name="椭圆 12" descr="Paper bag"/>
          <p:cNvSpPr>
            <a:spLocks noChangeArrowheads="1"/>
          </p:cNvSpPr>
          <p:nvPr/>
        </p:nvSpPr>
        <p:spPr bwMode="auto">
          <a:xfrm>
            <a:off x="8455203" y="2416701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86" name="椭圆 13"/>
          <p:cNvSpPr>
            <a:spLocks noChangeArrowheads="1"/>
          </p:cNvSpPr>
          <p:nvPr/>
        </p:nvSpPr>
        <p:spPr bwMode="auto">
          <a:xfrm>
            <a:off x="7998003" y="2950101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87" name="椭圆 14"/>
          <p:cNvSpPr>
            <a:spLocks noChangeArrowheads="1"/>
          </p:cNvSpPr>
          <p:nvPr/>
        </p:nvSpPr>
        <p:spPr bwMode="auto">
          <a:xfrm>
            <a:off x="8226603" y="2950101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88" name="椭圆 15" descr="Paper bag"/>
          <p:cNvSpPr>
            <a:spLocks noChangeArrowheads="1"/>
          </p:cNvSpPr>
          <p:nvPr/>
        </p:nvSpPr>
        <p:spPr bwMode="auto">
          <a:xfrm>
            <a:off x="8455203" y="2950101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89" name="矩形 16" descr="Paper bag"/>
          <p:cNvSpPr>
            <a:spLocks noChangeArrowheads="1"/>
          </p:cNvSpPr>
          <p:nvPr/>
        </p:nvSpPr>
        <p:spPr bwMode="auto">
          <a:xfrm>
            <a:off x="533400" y="914400"/>
            <a:ext cx="8305800" cy="502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90" name="任意多边形 17" descr="Paper bag"/>
          <p:cNvSpPr>
            <a:spLocks/>
          </p:cNvSpPr>
          <p:nvPr/>
        </p:nvSpPr>
        <p:spPr bwMode="auto">
          <a:xfrm>
            <a:off x="6931203" y="3019951"/>
            <a:ext cx="1066800" cy="317500"/>
          </a:xfrm>
          <a:custGeom>
            <a:avLst/>
            <a:gdLst>
              <a:gd name="T0" fmla="*/ 2147483647 w 672"/>
              <a:gd name="T1" fmla="*/ 2147483647 h 200"/>
              <a:gd name="T2" fmla="*/ 2147483647 w 672"/>
              <a:gd name="T3" fmla="*/ 2147483647 h 200"/>
              <a:gd name="T4" fmla="*/ 0 w 672"/>
              <a:gd name="T5" fmla="*/ 2147483647 h 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72" h="200">
                <a:moveTo>
                  <a:pt x="672" y="152"/>
                </a:moveTo>
                <a:cubicBezTo>
                  <a:pt x="584" y="76"/>
                  <a:pt x="496" y="0"/>
                  <a:pt x="384" y="8"/>
                </a:cubicBezTo>
                <a:cubicBezTo>
                  <a:pt x="272" y="16"/>
                  <a:pt x="64" y="176"/>
                  <a:pt x="0" y="200"/>
                </a:cubicBezTo>
              </a:path>
            </a:pathLst>
          </a:custGeom>
          <a:noFill/>
          <a:ln w="28575" cap="flat" cmpd="sng">
            <a:solidFill>
              <a:srgbClr val="0033CC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91" name="椭圆 18" descr="Diagonal brick"/>
          <p:cNvSpPr>
            <a:spLocks noChangeArrowheads="1"/>
          </p:cNvSpPr>
          <p:nvPr/>
        </p:nvSpPr>
        <p:spPr bwMode="auto">
          <a:xfrm>
            <a:off x="8226603" y="3940701"/>
            <a:ext cx="228600" cy="2286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FFFF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Times New Roman" pitchFamily="18" charset="0"/>
              </a:rPr>
              <a:t>Y</a:t>
            </a:r>
          </a:p>
        </p:txBody>
      </p:sp>
      <p:sp>
        <p:nvSpPr>
          <p:cNvPr id="28692" name="椭圆 19" descr="Diagonal brick"/>
          <p:cNvSpPr>
            <a:spLocks noChangeArrowheads="1"/>
          </p:cNvSpPr>
          <p:nvPr/>
        </p:nvSpPr>
        <p:spPr bwMode="auto">
          <a:xfrm>
            <a:off x="8455203" y="3483501"/>
            <a:ext cx="228600" cy="2286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00CC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Times New Roman" pitchFamily="18" charset="0"/>
              </a:rPr>
              <a:t>G</a:t>
            </a:r>
          </a:p>
        </p:txBody>
      </p:sp>
      <p:sp>
        <p:nvSpPr>
          <p:cNvPr id="28693" name="椭圆 20" descr="Diagonal brick"/>
          <p:cNvSpPr>
            <a:spLocks noChangeArrowheads="1"/>
          </p:cNvSpPr>
          <p:nvPr/>
        </p:nvSpPr>
        <p:spPr bwMode="auto">
          <a:xfrm>
            <a:off x="7998003" y="2416701"/>
            <a:ext cx="228600" cy="2286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CC00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Times New Roman" pitchFamily="18" charset="0"/>
              </a:rPr>
              <a:t>R</a:t>
            </a:r>
          </a:p>
        </p:txBody>
      </p:sp>
      <p:sp>
        <p:nvSpPr>
          <p:cNvPr id="28694" name="椭圆 21" descr="Diagonal brick"/>
          <p:cNvSpPr>
            <a:spLocks noChangeArrowheads="1"/>
          </p:cNvSpPr>
          <p:nvPr/>
        </p:nvSpPr>
        <p:spPr bwMode="auto">
          <a:xfrm>
            <a:off x="7998003" y="2950101"/>
            <a:ext cx="228600" cy="2286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CC00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Times New Roman" pitchFamily="18" charset="0"/>
              </a:rPr>
              <a:t>R</a:t>
            </a:r>
          </a:p>
        </p:txBody>
      </p:sp>
      <p:sp>
        <p:nvSpPr>
          <p:cNvPr id="28695" name="椭圆 22" descr="Diagonal brick"/>
          <p:cNvSpPr>
            <a:spLocks noChangeArrowheads="1"/>
          </p:cNvSpPr>
          <p:nvPr/>
        </p:nvSpPr>
        <p:spPr bwMode="auto">
          <a:xfrm>
            <a:off x="8226603" y="2950101"/>
            <a:ext cx="228600" cy="228600"/>
          </a:xfrm>
          <a:prstGeom prst="ellipse">
            <a:avLst/>
          </a:prstGeom>
          <a:pattFill prst="diagBrick">
            <a:fgClr>
              <a:schemeClr val="tx2"/>
            </a:fgClr>
            <a:bgClr>
              <a:srgbClr val="FFFF66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28696" name="文本框 23" descr="Paper bag"/>
          <p:cNvSpPr txBox="1">
            <a:spLocks noChangeArrowheads="1"/>
          </p:cNvSpPr>
          <p:nvPr/>
        </p:nvSpPr>
        <p:spPr bwMode="auto">
          <a:xfrm>
            <a:off x="8150403" y="2873901"/>
            <a:ext cx="349250" cy="366713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Times New Roman" pitchFamily="18" charset="0"/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29700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/>
          <a:lstStyle/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 library IEEE; -- Traffic light "liga0_nr.vhd full listing" ,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-- synthesized ok (</a:t>
            </a:r>
            <a:r>
              <a:rPr lang="en-US" altLang="zh-TW" sz="2400" dirty="0" err="1" smtClean="0">
                <a:ea typeface="PMingLiU" pitchFamily="18" charset="-120"/>
              </a:rPr>
              <a:t>vivado</a:t>
            </a:r>
            <a:r>
              <a:rPr lang="en-US" altLang="zh-TW" sz="2400" dirty="0" smtClean="0">
                <a:ea typeface="PMingLiU" pitchFamily="18" charset="-120"/>
              </a:rPr>
              <a:t> 2014.4), 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use IEEE.std_logic_1164.all;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entity traffic is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    port (</a:t>
            </a:r>
            <a:r>
              <a:rPr lang="en-US" altLang="zh-TW" sz="2400" dirty="0" err="1" smtClean="0">
                <a:ea typeface="PMingLiU" pitchFamily="18" charset="-120"/>
              </a:rPr>
              <a:t>out_light</a:t>
            </a:r>
            <a:r>
              <a:rPr lang="en-US" altLang="zh-TW" sz="2400" dirty="0" smtClean="0">
                <a:ea typeface="PMingLiU" pitchFamily="18" charset="-120"/>
              </a:rPr>
              <a:t> :out </a:t>
            </a:r>
            <a:r>
              <a:rPr lang="en-US" altLang="zh-TW" sz="2400" dirty="0" err="1" smtClean="0">
                <a:ea typeface="PMingLiU" pitchFamily="18" charset="-120"/>
              </a:rPr>
              <a:t>std_logic_vector</a:t>
            </a:r>
            <a:r>
              <a:rPr lang="en-US" altLang="zh-TW" sz="2400" dirty="0" smtClean="0">
                <a:ea typeface="PMingLiU" pitchFamily="18" charset="-120"/>
              </a:rPr>
              <a:t>( 2 </a:t>
            </a:r>
            <a:r>
              <a:rPr lang="en-US" altLang="zh-TW" sz="2400" dirty="0" err="1" smtClean="0">
                <a:ea typeface="PMingLiU" pitchFamily="18" charset="-120"/>
              </a:rPr>
              <a:t>downto</a:t>
            </a:r>
            <a:r>
              <a:rPr lang="en-US" altLang="zh-TW" sz="2400" dirty="0" smtClean="0">
                <a:ea typeface="PMingLiU" pitchFamily="18" charset="-120"/>
              </a:rPr>
              <a:t> 0); 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-- </a:t>
            </a:r>
            <a:r>
              <a:rPr lang="en-US" altLang="zh-TW" sz="2400" dirty="0" err="1" smtClean="0">
                <a:ea typeface="PMingLiU" pitchFamily="18" charset="-120"/>
              </a:rPr>
              <a:t>out_light</a:t>
            </a:r>
            <a:r>
              <a:rPr lang="en-US" altLang="zh-TW" sz="2400" dirty="0" smtClean="0">
                <a:ea typeface="PMingLiU" pitchFamily="18" charset="-120"/>
              </a:rPr>
              <a:t> mode= type out ,no feedback requirement 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    clock: in </a:t>
            </a:r>
            <a:r>
              <a:rPr lang="en-US" altLang="zh-TW" sz="2400" dirty="0" err="1" smtClean="0">
                <a:ea typeface="PMingLiU" pitchFamily="18" charset="-120"/>
              </a:rPr>
              <a:t>std_logic</a:t>
            </a:r>
            <a:r>
              <a:rPr lang="en-US" altLang="zh-TW" sz="2400" dirty="0" smtClean="0">
                <a:ea typeface="PMingLiU" pitchFamily="18" charset="-120"/>
              </a:rPr>
              <a:t>);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end traffic;------------------------------------------------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Architecture </a:t>
            </a:r>
            <a:r>
              <a:rPr lang="en-US" altLang="zh-TW" sz="2400" dirty="0" err="1" smtClean="0">
                <a:ea typeface="PMingLiU" pitchFamily="18" charset="-120"/>
              </a:rPr>
              <a:t>lightA</a:t>
            </a:r>
            <a:r>
              <a:rPr lang="en-US" altLang="zh-TW" sz="2400" dirty="0" smtClean="0">
                <a:ea typeface="PMingLiU" pitchFamily="18" charset="-120"/>
              </a:rPr>
              <a:t> of traffic is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type </a:t>
            </a:r>
            <a:r>
              <a:rPr lang="en-US" altLang="zh-TW" sz="2400" dirty="0" err="1" smtClean="0">
                <a:ea typeface="PMingLiU" pitchFamily="18" charset="-120"/>
              </a:rPr>
              <a:t>traffic_state_type</a:t>
            </a:r>
            <a:r>
              <a:rPr lang="en-US" altLang="zh-TW" sz="2400" dirty="0" smtClean="0">
                <a:ea typeface="PMingLiU" pitchFamily="18" charset="-120"/>
              </a:rPr>
              <a:t> is (s0, s1,s2,s3);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signal </a:t>
            </a:r>
            <a:r>
              <a:rPr lang="en-US" altLang="zh-TW" sz="2400" dirty="0" err="1" smtClean="0">
                <a:ea typeface="PMingLiU" pitchFamily="18" charset="-120"/>
              </a:rPr>
              <a:t>L_stateA</a:t>
            </a:r>
            <a:r>
              <a:rPr lang="en-US" altLang="zh-TW" sz="2400" dirty="0" smtClean="0">
                <a:ea typeface="PMingLiU" pitchFamily="18" charset="-120"/>
              </a:rPr>
              <a:t>: </a:t>
            </a:r>
            <a:r>
              <a:rPr lang="en-US" altLang="zh-TW" sz="2400" dirty="0" err="1" smtClean="0">
                <a:ea typeface="PMingLiU" pitchFamily="18" charset="-120"/>
              </a:rPr>
              <a:t>traffic_state_type</a:t>
            </a:r>
            <a:r>
              <a:rPr lang="en-US" altLang="zh-TW" sz="24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begin</a:t>
            </a:r>
          </a:p>
          <a:p>
            <a:pPr eaLnBrk="1" hangingPunct="1"/>
            <a:r>
              <a:rPr lang="en-US" altLang="zh-TW" sz="2400" dirty="0" smtClean="0">
                <a:ea typeface="PMingLiU" pitchFamily="18" charset="-120"/>
              </a:rPr>
              <a:t>----------------------continue next page----------------------</a:t>
            </a:r>
            <a:endParaRPr lang="en-US" altLang="zh-TW" sz="1200" dirty="0" smtClean="0">
              <a:ea typeface="PMingLiU" pitchFamily="18" charset="-120"/>
            </a:endParaRPr>
          </a:p>
        </p:txBody>
      </p:sp>
      <p:sp>
        <p:nvSpPr>
          <p:cNvPr id="29698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2970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1876A67-6DE2-45F8-A42A-20398877BAFD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30724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1200" dirty="0" smtClean="0">
                <a:ea typeface="PMingLiU" pitchFamily="18" charset="-120"/>
              </a:rPr>
              <a:t> </a:t>
            </a:r>
            <a:r>
              <a:rPr lang="en-US" altLang="zh-TW" sz="2000" dirty="0" smtClean="0">
                <a:ea typeface="PMingLiU" pitchFamily="18" charset="-120"/>
              </a:rPr>
              <a:t>p1:process        -- exec. Once when clock rises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begin   wait until clock=‘1’; --s sequential process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    case </a:t>
            </a:r>
            <a:r>
              <a:rPr lang="en-US" altLang="zh-TW" sz="2000" dirty="0" err="1" smtClean="0">
                <a:ea typeface="PMingLiU" pitchFamily="18" charset="-120"/>
              </a:rPr>
              <a:t>L_stateA</a:t>
            </a:r>
            <a:r>
              <a:rPr lang="en-US" altLang="zh-TW" sz="2000" dirty="0" smtClean="0">
                <a:ea typeface="PMingLiU" pitchFamily="18" charset="-120"/>
              </a:rPr>
              <a:t>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     when s0 =&gt; </a:t>
            </a:r>
            <a:r>
              <a:rPr lang="en-US" altLang="zh-TW" sz="2000" dirty="0" err="1" smtClean="0">
                <a:ea typeface="PMingLiU" pitchFamily="18" charset="-120"/>
              </a:rPr>
              <a:t>L_stateA</a:t>
            </a:r>
            <a:r>
              <a:rPr lang="en-US" altLang="zh-TW" sz="2000" dirty="0" smtClean="0">
                <a:ea typeface="PMingLiU" pitchFamily="18" charset="-120"/>
              </a:rPr>
              <a:t> &lt;= s1;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   when s1 =&gt; </a:t>
            </a:r>
            <a:r>
              <a:rPr lang="en-US" altLang="zh-TW" sz="2000" dirty="0" err="1" smtClean="0">
                <a:ea typeface="PMingLiU" pitchFamily="18" charset="-120"/>
              </a:rPr>
              <a:t>L_stateA</a:t>
            </a:r>
            <a:r>
              <a:rPr lang="en-US" altLang="zh-TW" sz="2000" dirty="0" smtClean="0">
                <a:ea typeface="PMingLiU" pitchFamily="18" charset="-120"/>
              </a:rPr>
              <a:t>&lt;= s2;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   when s2 =&gt; </a:t>
            </a:r>
            <a:r>
              <a:rPr lang="en-US" altLang="zh-TW" sz="2000" dirty="0" err="1" smtClean="0">
                <a:ea typeface="PMingLiU" pitchFamily="18" charset="-120"/>
              </a:rPr>
              <a:t>L_stateA</a:t>
            </a:r>
            <a:r>
              <a:rPr lang="en-US" altLang="zh-TW" sz="2000" dirty="0" smtClean="0">
                <a:ea typeface="PMingLiU" pitchFamily="18" charset="-120"/>
              </a:rPr>
              <a:t>&lt;= s3;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   when s3 =&gt; </a:t>
            </a:r>
            <a:r>
              <a:rPr lang="en-US" altLang="zh-TW" sz="2000" dirty="0" err="1" smtClean="0">
                <a:ea typeface="PMingLiU" pitchFamily="18" charset="-120"/>
              </a:rPr>
              <a:t>L_stateA</a:t>
            </a:r>
            <a:r>
              <a:rPr lang="en-US" altLang="zh-TW" sz="2000" dirty="0" smtClean="0">
                <a:ea typeface="PMingLiU" pitchFamily="18" charset="-120"/>
              </a:rPr>
              <a:t>&lt;= s0;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end case;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end process; --to be continued , see next page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---- convert </a:t>
            </a:r>
            <a:r>
              <a:rPr lang="en-US" altLang="zh-TW" sz="2000" dirty="0" err="1" smtClean="0">
                <a:ea typeface="PMingLiU" pitchFamily="18" charset="-120"/>
              </a:rPr>
              <a:t>L_statesA</a:t>
            </a:r>
            <a:r>
              <a:rPr lang="en-US" altLang="zh-TW" sz="2000" dirty="0" smtClean="0">
                <a:ea typeface="PMingLiU" pitchFamily="18" charset="-120"/>
              </a:rPr>
              <a:t> to </a:t>
            </a:r>
            <a:r>
              <a:rPr lang="en-US" altLang="zh-TW" sz="2000" dirty="0" err="1" smtClean="0">
                <a:ea typeface="PMingLiU" pitchFamily="18" charset="-120"/>
              </a:rPr>
              <a:t>out_light</a:t>
            </a:r>
            <a:endParaRPr lang="en-US" altLang="zh-TW" sz="2000" dirty="0" smtClean="0">
              <a:ea typeface="PMingLiU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p2:process(</a:t>
            </a:r>
            <a:r>
              <a:rPr lang="en-US" altLang="zh-TW" sz="2000" dirty="0" err="1" smtClean="0">
                <a:ea typeface="PMingLiU" pitchFamily="18" charset="-120"/>
              </a:rPr>
              <a:t>L_stateA</a:t>
            </a:r>
            <a:r>
              <a:rPr lang="en-US" altLang="zh-TW" sz="2000" dirty="0" smtClean="0">
                <a:ea typeface="PMingLiU" pitchFamily="18" charset="-120"/>
              </a:rPr>
              <a:t>) -- </a:t>
            </a:r>
            <a:r>
              <a:rPr lang="en-US" altLang="zh-TW" sz="2000" dirty="0" err="1" smtClean="0">
                <a:ea typeface="PMingLiU" pitchFamily="18" charset="-120"/>
              </a:rPr>
              <a:t>combin</a:t>
            </a:r>
            <a:r>
              <a:rPr lang="en-US" altLang="zh-TW" sz="2000" dirty="0" smtClean="0">
                <a:ea typeface="PMingLiU" pitchFamily="18" charset="-120"/>
              </a:rPr>
              <a:t>. process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 begin case (</a:t>
            </a:r>
            <a:r>
              <a:rPr lang="en-US" altLang="zh-TW" sz="2000" dirty="0" err="1" smtClean="0">
                <a:ea typeface="PMingLiU" pitchFamily="18" charset="-120"/>
              </a:rPr>
              <a:t>L_stateA</a:t>
            </a:r>
            <a:r>
              <a:rPr lang="en-US" altLang="zh-TW" sz="2000" dirty="0" smtClean="0">
                <a:ea typeface="PMingLiU" pitchFamily="18" charset="-120"/>
              </a:rPr>
              <a:t>)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        when s0 =&gt; </a:t>
            </a:r>
            <a:r>
              <a:rPr lang="en-US" altLang="zh-TW" sz="2000" dirty="0" err="1" smtClean="0">
                <a:ea typeface="PMingLiU" pitchFamily="18" charset="-120"/>
              </a:rPr>
              <a:t>out_light</a:t>
            </a:r>
            <a:r>
              <a:rPr lang="en-US" altLang="zh-TW" sz="2000" dirty="0" smtClean="0">
                <a:ea typeface="PMingLiU" pitchFamily="18" charset="-120"/>
              </a:rPr>
              <a:t> &lt;="100";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        when s1 =&gt; </a:t>
            </a:r>
            <a:r>
              <a:rPr lang="en-US" altLang="zh-TW" sz="2000" dirty="0" err="1" smtClean="0">
                <a:ea typeface="PMingLiU" pitchFamily="18" charset="-120"/>
              </a:rPr>
              <a:t>out_light</a:t>
            </a:r>
            <a:r>
              <a:rPr lang="en-US" altLang="zh-TW" sz="2000" dirty="0" smtClean="0">
                <a:ea typeface="PMingLiU" pitchFamily="18" charset="-120"/>
              </a:rPr>
              <a:t> &lt;="110";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        when s2 =&gt; </a:t>
            </a:r>
            <a:r>
              <a:rPr lang="en-US" altLang="zh-TW" sz="2000" dirty="0" err="1" smtClean="0">
                <a:ea typeface="PMingLiU" pitchFamily="18" charset="-120"/>
              </a:rPr>
              <a:t>out_light</a:t>
            </a:r>
            <a:r>
              <a:rPr lang="en-US" altLang="zh-TW" sz="2000" dirty="0" smtClean="0">
                <a:ea typeface="PMingLiU" pitchFamily="18" charset="-120"/>
              </a:rPr>
              <a:t> &lt;="001";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        when s3 =&gt; </a:t>
            </a:r>
            <a:r>
              <a:rPr lang="en-US" altLang="zh-TW" sz="2000" dirty="0" err="1" smtClean="0">
                <a:ea typeface="PMingLiU" pitchFamily="18" charset="-120"/>
              </a:rPr>
              <a:t>out_light</a:t>
            </a:r>
            <a:r>
              <a:rPr lang="en-US" altLang="zh-TW" sz="2000" dirty="0" smtClean="0">
                <a:ea typeface="PMingLiU" pitchFamily="18" charset="-120"/>
              </a:rPr>
              <a:t> &lt;="010";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   end case;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 end process;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PMingLiU" pitchFamily="18" charset="-120"/>
              </a:rPr>
              <a:t>end </a:t>
            </a:r>
            <a:r>
              <a:rPr lang="en-US" altLang="zh-TW" sz="2000" dirty="0" err="1" smtClean="0">
                <a:ea typeface="PMingLiU" pitchFamily="18" charset="-120"/>
              </a:rPr>
              <a:t>lightA</a:t>
            </a:r>
            <a:r>
              <a:rPr lang="en-US" altLang="zh-TW" sz="2000" dirty="0" smtClean="0">
                <a:ea typeface="PMingLiU" pitchFamily="18" charset="-120"/>
              </a:rPr>
              <a:t>;</a:t>
            </a:r>
            <a:endParaRPr lang="en-US" altLang="zh-TW" sz="4800" dirty="0" smtClean="0">
              <a:ea typeface="PMingLiU" pitchFamily="18" charset="-120"/>
            </a:endParaRPr>
          </a:p>
        </p:txBody>
      </p:sp>
      <p:sp>
        <p:nvSpPr>
          <p:cNvPr id="30722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3072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BDD3A1A-3238-4D1A-A77F-91E93E2AEE54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Up/down counters are FSMs</a:t>
            </a:r>
          </a:p>
        </p:txBody>
      </p:sp>
      <p:sp>
        <p:nvSpPr>
          <p:cNvPr id="5124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 err="1" smtClean="0">
                <a:ea typeface="PMingLiU" pitchFamily="18" charset="-120"/>
              </a:rPr>
              <a:t>Asyn.clock</a:t>
            </a:r>
            <a:r>
              <a:rPr lang="en-US" altLang="zh-TW" sz="2800" dirty="0" smtClean="0">
                <a:ea typeface="PMingLiU" pitchFamily="18" charset="-120"/>
              </a:rPr>
              <a:t> -more delay among outputs, less logic</a:t>
            </a:r>
            <a:endParaRPr lang="en-US" altLang="zh-TW" dirty="0" smtClean="0">
              <a:ea typeface="PMingLiU" pitchFamily="18" charset="-120"/>
            </a:endParaRPr>
          </a:p>
          <a:p>
            <a:pPr lvl="1" eaLnBrk="1" hangingPunct="1"/>
            <a:r>
              <a:rPr lang="en-US" altLang="zh-TW" dirty="0" smtClean="0">
                <a:ea typeface="PMingLiU" pitchFamily="18" charset="-120"/>
              </a:rPr>
              <a:t>the output of one state register is the clock of another state register. </a:t>
            </a:r>
          </a:p>
          <a:p>
            <a:pPr eaLnBrk="1" hangingPunct="1"/>
            <a:r>
              <a:rPr lang="en-US" altLang="zh-TW" sz="2800" dirty="0" smtClean="0">
                <a:ea typeface="PMingLiU" pitchFamily="18" charset="-120"/>
              </a:rPr>
              <a:t>Syn. clock -less delay among outputs, more logic</a:t>
            </a:r>
          </a:p>
          <a:p>
            <a:pPr lvl="1" eaLnBrk="1" hangingPunct="1"/>
            <a:r>
              <a:rPr lang="en-US" altLang="zh-TW" dirty="0" smtClean="0">
                <a:ea typeface="PMingLiU" pitchFamily="18" charset="-120"/>
              </a:rPr>
              <a:t>all clock inputs of state registers (flip-lops) are connected.</a:t>
            </a:r>
          </a:p>
          <a:p>
            <a:pPr eaLnBrk="1" hangingPunct="1"/>
            <a:r>
              <a:rPr lang="en-US" altLang="zh-TW" dirty="0" smtClean="0">
                <a:solidFill>
                  <a:srgbClr val="FF3399"/>
                </a:solidFill>
                <a:ea typeface="PMingLiU" pitchFamily="18" charset="-120"/>
              </a:rPr>
              <a:t>Examples here are all Moore machines (output depends on state registers.)</a:t>
            </a:r>
            <a:endParaRPr lang="en-US" altLang="zh-TW" dirty="0" smtClean="0">
              <a:ea typeface="PMingLiU" pitchFamily="18" charset="-120"/>
            </a:endParaRPr>
          </a:p>
        </p:txBody>
      </p:sp>
      <p:sp>
        <p:nvSpPr>
          <p:cNvPr id="5122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512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351EF6E-0B7F-46F0-B4A0-4D4DF4D264C6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zh-TW" dirty="0" smtClean="0">
                <a:ea typeface="PMingLiU" pitchFamily="18" charset="-120"/>
              </a:rPr>
              <a:t>Programming hints:</a:t>
            </a:r>
          </a:p>
        </p:txBody>
      </p:sp>
      <p:sp>
        <p:nvSpPr>
          <p:cNvPr id="31748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>
                <a:ea typeface="PMingLiU" pitchFamily="18" charset="-120"/>
              </a:rPr>
              <a:t>In practice, lig0_nr.vhd does not have a reset/set for sequential flip-flops, i.e. </a:t>
            </a:r>
            <a:r>
              <a:rPr lang="en-US" altLang="zh-TW" b="1" dirty="0" smtClean="0">
                <a:ea typeface="PMingLiU" pitchFamily="18" charset="-120"/>
              </a:rPr>
              <a:t>(</a:t>
            </a:r>
            <a:r>
              <a:rPr lang="en-US" altLang="zh-TW" b="1" i="1" dirty="0" err="1" smtClean="0">
                <a:ea typeface="PMingLiU" pitchFamily="18" charset="-120"/>
              </a:rPr>
              <a:t>L_stateA</a:t>
            </a:r>
            <a:r>
              <a:rPr lang="en-US" altLang="zh-TW" dirty="0" smtClean="0">
                <a:ea typeface="PMingLiU" pitchFamily="18" charset="-12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>
                <a:ea typeface="PMingLiU" pitchFamily="18" charset="-120"/>
              </a:rPr>
              <a:t>Warning: In the design tool, the  timing simulator may not know how to initialize  </a:t>
            </a:r>
            <a:r>
              <a:rPr lang="en-US" altLang="zh-TW" b="1" i="1" dirty="0" err="1" smtClean="0">
                <a:ea typeface="PMingLiU" pitchFamily="18" charset="-120"/>
              </a:rPr>
              <a:t>L_stateA</a:t>
            </a:r>
            <a:r>
              <a:rPr lang="en-US" altLang="zh-TW" dirty="0" smtClean="0">
                <a:ea typeface="PMingLiU" pitchFamily="18" charset="-120"/>
              </a:rPr>
              <a:t>, hence does not know how to begin the simulation.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>
                <a:ea typeface="PMingLiU" pitchFamily="18" charset="-120"/>
              </a:rPr>
              <a:t>So we have to modify the program.</a:t>
            </a:r>
          </a:p>
        </p:txBody>
      </p:sp>
      <p:sp>
        <p:nvSpPr>
          <p:cNvPr id="3174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3175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1C3E561-802B-4D9B-B878-16A885C7440E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en-US" sz="1000" smtClean="0"/>
          </a:p>
        </p:txBody>
      </p:sp>
      <p:sp>
        <p:nvSpPr>
          <p:cNvPr id="31749" name="TextBox 1"/>
          <p:cNvSpPr txBox="1">
            <a:spLocks noChangeArrowheads="1"/>
          </p:cNvSpPr>
          <p:nvPr/>
        </p:nvSpPr>
        <p:spPr bwMode="auto">
          <a:xfrm>
            <a:off x="5943600" y="533400"/>
            <a:ext cx="2514600" cy="10779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>
                <a:solidFill>
                  <a:srgbClr val="FF0000"/>
                </a:solidFill>
              </a:rPr>
              <a:t>No reset here?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400" smtClean="0">
                <a:ea typeface="PMingLiU" pitchFamily="18" charset="-120"/>
              </a:rPr>
              <a:t>Exercise 6.4 on the traffic light program </a:t>
            </a:r>
          </a:p>
        </p:txBody>
      </p:sp>
      <p:sp>
        <p:nvSpPr>
          <p:cNvPr id="32772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Draw the flow diagram of of liga0_nr.vhd.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Why is it classified as a Moore machine?</a:t>
            </a:r>
          </a:p>
          <a:p>
            <a:pPr eaLnBrk="1" hangingPunct="1"/>
            <a:endParaRPr lang="en-US" altLang="zh-TW" smtClean="0">
              <a:ea typeface="PMingLiU" pitchFamily="18" charset="-120"/>
            </a:endParaRPr>
          </a:p>
        </p:txBody>
      </p:sp>
      <p:sp>
        <p:nvSpPr>
          <p:cNvPr id="3277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3277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DF2F776-DBAE-4919-BE62-09DB2D2BA15F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矩形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Advanced example with inputs, see the labels of the arcs</a:t>
            </a:r>
          </a:p>
        </p:txBody>
      </p:sp>
      <p:sp>
        <p:nvSpPr>
          <p:cNvPr id="33796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PMingLiU" pitchFamily="18" charset="-120"/>
              </a:rPr>
              <a:t>This is your dream: If you press the button on the light post, the light will become green (state S2) at the next state. (syn. or asyn input?)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Based on lightA, we modify case statements</a:t>
            </a:r>
          </a:p>
        </p:txBody>
      </p:sp>
      <p:sp>
        <p:nvSpPr>
          <p:cNvPr id="33794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3379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14EE1B6-3326-476B-87F3-FAF5AD80D7FE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en-US" sz="1000" smtClean="0"/>
          </a:p>
        </p:txBody>
      </p:sp>
      <p:sp>
        <p:nvSpPr>
          <p:cNvPr id="33797" name="任意多边形 23" descr="Paper bag"/>
          <p:cNvSpPr>
            <a:spLocks/>
          </p:cNvSpPr>
          <p:nvPr/>
        </p:nvSpPr>
        <p:spPr bwMode="auto">
          <a:xfrm>
            <a:off x="2895600" y="6337300"/>
            <a:ext cx="4724400" cy="520700"/>
          </a:xfrm>
          <a:custGeom>
            <a:avLst/>
            <a:gdLst>
              <a:gd name="T0" fmla="*/ 2147483647 w 2976"/>
              <a:gd name="T1" fmla="*/ 2147483647 h 328"/>
              <a:gd name="T2" fmla="*/ 2147483647 w 2976"/>
              <a:gd name="T3" fmla="*/ 2147483647 h 328"/>
              <a:gd name="T4" fmla="*/ 2147483647 w 2976"/>
              <a:gd name="T5" fmla="*/ 2147483647 h 328"/>
              <a:gd name="T6" fmla="*/ 0 w 2976"/>
              <a:gd name="T7" fmla="*/ 0 h 32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76" h="328">
                <a:moveTo>
                  <a:pt x="2976" y="48"/>
                </a:moveTo>
                <a:cubicBezTo>
                  <a:pt x="2708" y="124"/>
                  <a:pt x="2440" y="200"/>
                  <a:pt x="2016" y="240"/>
                </a:cubicBezTo>
                <a:cubicBezTo>
                  <a:pt x="1592" y="280"/>
                  <a:pt x="768" y="328"/>
                  <a:pt x="432" y="288"/>
                </a:cubicBezTo>
                <a:cubicBezTo>
                  <a:pt x="96" y="248"/>
                  <a:pt x="48" y="124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3798" name="组合 46"/>
          <p:cNvGrpSpPr>
            <a:grpSpLocks/>
          </p:cNvGrpSpPr>
          <p:nvPr/>
        </p:nvGrpSpPr>
        <p:grpSpPr bwMode="auto">
          <a:xfrm>
            <a:off x="609600" y="4114800"/>
            <a:ext cx="7467600" cy="2667000"/>
            <a:chOff x="384" y="2592"/>
            <a:chExt cx="4704" cy="1680"/>
          </a:xfrm>
        </p:grpSpPr>
        <p:sp>
          <p:nvSpPr>
            <p:cNvPr id="33800" name="椭圆 4"/>
            <p:cNvSpPr>
              <a:spLocks noChangeArrowheads="1"/>
            </p:cNvSpPr>
            <p:nvPr/>
          </p:nvSpPr>
          <p:spPr bwMode="auto">
            <a:xfrm>
              <a:off x="2592" y="3512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01" name="椭圆 5"/>
            <p:cNvSpPr>
              <a:spLocks noChangeArrowheads="1"/>
            </p:cNvSpPr>
            <p:nvPr/>
          </p:nvSpPr>
          <p:spPr bwMode="auto">
            <a:xfrm>
              <a:off x="2592" y="375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02" name="椭圆 6"/>
            <p:cNvSpPr>
              <a:spLocks noChangeArrowheads="1"/>
            </p:cNvSpPr>
            <p:nvPr/>
          </p:nvSpPr>
          <p:spPr bwMode="auto">
            <a:xfrm>
              <a:off x="2592" y="32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03" name="椭圆 7"/>
            <p:cNvSpPr>
              <a:spLocks noChangeArrowheads="1"/>
            </p:cNvSpPr>
            <p:nvPr/>
          </p:nvSpPr>
          <p:spPr bwMode="auto">
            <a:xfrm>
              <a:off x="1536" y="346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04" name="椭圆 8"/>
            <p:cNvSpPr>
              <a:spLocks noChangeArrowheads="1"/>
            </p:cNvSpPr>
            <p:nvPr/>
          </p:nvSpPr>
          <p:spPr bwMode="auto">
            <a:xfrm>
              <a:off x="1536" y="370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05" name="椭圆 9"/>
            <p:cNvSpPr>
              <a:spLocks noChangeArrowheads="1"/>
            </p:cNvSpPr>
            <p:nvPr/>
          </p:nvSpPr>
          <p:spPr bwMode="auto">
            <a:xfrm>
              <a:off x="1536" y="322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06" name="椭圆 10"/>
            <p:cNvSpPr>
              <a:spLocks noChangeArrowheads="1"/>
            </p:cNvSpPr>
            <p:nvPr/>
          </p:nvSpPr>
          <p:spPr bwMode="auto">
            <a:xfrm>
              <a:off x="3600" y="351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07" name="椭圆 11"/>
            <p:cNvSpPr>
              <a:spLocks noChangeArrowheads="1"/>
            </p:cNvSpPr>
            <p:nvPr/>
          </p:nvSpPr>
          <p:spPr bwMode="auto">
            <a:xfrm>
              <a:off x="3600" y="3752"/>
              <a:ext cx="192" cy="19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08" name="椭圆 12"/>
            <p:cNvSpPr>
              <a:spLocks noChangeArrowheads="1"/>
            </p:cNvSpPr>
            <p:nvPr/>
          </p:nvSpPr>
          <p:spPr bwMode="auto">
            <a:xfrm>
              <a:off x="3600" y="327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09" name="椭圆 13"/>
            <p:cNvSpPr>
              <a:spLocks noChangeArrowheads="1"/>
            </p:cNvSpPr>
            <p:nvPr/>
          </p:nvSpPr>
          <p:spPr bwMode="auto">
            <a:xfrm>
              <a:off x="4560" y="3560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10" name="椭圆 14"/>
            <p:cNvSpPr>
              <a:spLocks noChangeArrowheads="1"/>
            </p:cNvSpPr>
            <p:nvPr/>
          </p:nvSpPr>
          <p:spPr bwMode="auto">
            <a:xfrm>
              <a:off x="4560" y="380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11" name="椭圆 15"/>
            <p:cNvSpPr>
              <a:spLocks noChangeArrowheads="1"/>
            </p:cNvSpPr>
            <p:nvPr/>
          </p:nvSpPr>
          <p:spPr bwMode="auto">
            <a:xfrm>
              <a:off x="4560" y="332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12" name="椭圆 16" descr="Paper bag"/>
            <p:cNvSpPr>
              <a:spLocks noChangeArrowheads="1"/>
            </p:cNvSpPr>
            <p:nvPr/>
          </p:nvSpPr>
          <p:spPr bwMode="auto">
            <a:xfrm>
              <a:off x="1248" y="3224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13" name="椭圆 17" descr="Paper bag"/>
            <p:cNvSpPr>
              <a:spLocks noChangeArrowheads="1"/>
            </p:cNvSpPr>
            <p:nvPr/>
          </p:nvSpPr>
          <p:spPr bwMode="auto">
            <a:xfrm>
              <a:off x="2304" y="3224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14" name="椭圆 18" descr="Paper bag"/>
            <p:cNvSpPr>
              <a:spLocks noChangeArrowheads="1"/>
            </p:cNvSpPr>
            <p:nvPr/>
          </p:nvSpPr>
          <p:spPr bwMode="auto">
            <a:xfrm>
              <a:off x="3312" y="3176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15" name="椭圆 19" descr="Paper bag"/>
            <p:cNvSpPr>
              <a:spLocks noChangeArrowheads="1"/>
            </p:cNvSpPr>
            <p:nvPr/>
          </p:nvSpPr>
          <p:spPr bwMode="auto">
            <a:xfrm>
              <a:off x="4320" y="3224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3816" name="任意多边形 20" descr="Paper bag"/>
            <p:cNvSpPr>
              <a:spLocks/>
            </p:cNvSpPr>
            <p:nvPr/>
          </p:nvSpPr>
          <p:spPr bwMode="auto">
            <a:xfrm>
              <a:off x="2016" y="3320"/>
              <a:ext cx="288" cy="192"/>
            </a:xfrm>
            <a:custGeom>
              <a:avLst/>
              <a:gdLst>
                <a:gd name="T0" fmla="*/ 0 w 288"/>
                <a:gd name="T1" fmla="*/ 192 h 192"/>
                <a:gd name="T2" fmla="*/ 96 w 288"/>
                <a:gd name="T3" fmla="*/ 0 h 192"/>
                <a:gd name="T4" fmla="*/ 288 w 288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92">
                  <a:moveTo>
                    <a:pt x="0" y="192"/>
                  </a:moveTo>
                  <a:cubicBezTo>
                    <a:pt x="24" y="96"/>
                    <a:pt x="48" y="0"/>
                    <a:pt x="96" y="0"/>
                  </a:cubicBezTo>
                  <a:cubicBezTo>
                    <a:pt x="144" y="0"/>
                    <a:pt x="216" y="96"/>
                    <a:pt x="288" y="19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7" name="任意多边形 21" descr="Paper bag"/>
            <p:cNvSpPr>
              <a:spLocks/>
            </p:cNvSpPr>
            <p:nvPr/>
          </p:nvSpPr>
          <p:spPr bwMode="auto">
            <a:xfrm>
              <a:off x="3072" y="3368"/>
              <a:ext cx="288" cy="192"/>
            </a:xfrm>
            <a:custGeom>
              <a:avLst/>
              <a:gdLst>
                <a:gd name="T0" fmla="*/ 0 w 288"/>
                <a:gd name="T1" fmla="*/ 192 h 192"/>
                <a:gd name="T2" fmla="*/ 96 w 288"/>
                <a:gd name="T3" fmla="*/ 0 h 192"/>
                <a:gd name="T4" fmla="*/ 288 w 288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92">
                  <a:moveTo>
                    <a:pt x="0" y="192"/>
                  </a:moveTo>
                  <a:cubicBezTo>
                    <a:pt x="24" y="96"/>
                    <a:pt x="48" y="0"/>
                    <a:pt x="96" y="0"/>
                  </a:cubicBezTo>
                  <a:cubicBezTo>
                    <a:pt x="144" y="0"/>
                    <a:pt x="216" y="96"/>
                    <a:pt x="288" y="19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8" name="任意多边形 22" descr="Paper bag"/>
            <p:cNvSpPr>
              <a:spLocks/>
            </p:cNvSpPr>
            <p:nvPr/>
          </p:nvSpPr>
          <p:spPr bwMode="auto">
            <a:xfrm>
              <a:off x="4080" y="3368"/>
              <a:ext cx="240" cy="184"/>
            </a:xfrm>
            <a:custGeom>
              <a:avLst/>
              <a:gdLst>
                <a:gd name="T0" fmla="*/ 0 w 288"/>
                <a:gd name="T1" fmla="*/ 137 h 192"/>
                <a:gd name="T2" fmla="*/ 23 w 288"/>
                <a:gd name="T3" fmla="*/ 0 h 192"/>
                <a:gd name="T4" fmla="*/ 68 w 288"/>
                <a:gd name="T5" fmla="*/ 137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92">
                  <a:moveTo>
                    <a:pt x="0" y="192"/>
                  </a:moveTo>
                  <a:cubicBezTo>
                    <a:pt x="24" y="96"/>
                    <a:pt x="48" y="0"/>
                    <a:pt x="96" y="0"/>
                  </a:cubicBezTo>
                  <a:cubicBezTo>
                    <a:pt x="144" y="0"/>
                    <a:pt x="216" y="96"/>
                    <a:pt x="288" y="19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9" name="任意多边形 24" descr="Paper bag"/>
            <p:cNvSpPr>
              <a:spLocks/>
            </p:cNvSpPr>
            <p:nvPr/>
          </p:nvSpPr>
          <p:spPr bwMode="auto">
            <a:xfrm>
              <a:off x="864" y="3360"/>
              <a:ext cx="384" cy="248"/>
            </a:xfrm>
            <a:custGeom>
              <a:avLst/>
              <a:gdLst>
                <a:gd name="T0" fmla="*/ 0 w 384"/>
                <a:gd name="T1" fmla="*/ 248 h 248"/>
                <a:gd name="T2" fmla="*/ 192 w 384"/>
                <a:gd name="T3" fmla="*/ 8 h 248"/>
                <a:gd name="T4" fmla="*/ 384 w 384"/>
                <a:gd name="T5" fmla="*/ 200 h 2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84" h="248">
                  <a:moveTo>
                    <a:pt x="0" y="248"/>
                  </a:moveTo>
                  <a:cubicBezTo>
                    <a:pt x="64" y="132"/>
                    <a:pt x="128" y="16"/>
                    <a:pt x="192" y="8"/>
                  </a:cubicBezTo>
                  <a:cubicBezTo>
                    <a:pt x="256" y="0"/>
                    <a:pt x="320" y="100"/>
                    <a:pt x="384" y="20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0" name="文本框 25" descr="Paper bag"/>
            <p:cNvSpPr txBox="1">
              <a:spLocks noChangeArrowheads="1"/>
            </p:cNvSpPr>
            <p:nvPr/>
          </p:nvSpPr>
          <p:spPr bwMode="auto">
            <a:xfrm>
              <a:off x="609" y="3704"/>
              <a:ext cx="4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reset</a:t>
              </a:r>
            </a:p>
          </p:txBody>
        </p:sp>
        <p:sp>
          <p:nvSpPr>
            <p:cNvPr id="33821" name="文本框 26" descr="Paper bag"/>
            <p:cNvSpPr txBox="1">
              <a:spLocks noChangeArrowheads="1"/>
            </p:cNvSpPr>
            <p:nvPr/>
          </p:nvSpPr>
          <p:spPr bwMode="auto">
            <a:xfrm>
              <a:off x="1440" y="2640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s0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3822" name="文本框 27" descr="Paper bag"/>
            <p:cNvSpPr txBox="1">
              <a:spLocks noChangeArrowheads="1"/>
            </p:cNvSpPr>
            <p:nvPr/>
          </p:nvSpPr>
          <p:spPr bwMode="auto">
            <a:xfrm>
              <a:off x="2592" y="2592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s1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3823" name="文本框 28" descr="Paper bag"/>
            <p:cNvSpPr txBox="1">
              <a:spLocks noChangeArrowheads="1"/>
            </p:cNvSpPr>
            <p:nvPr/>
          </p:nvSpPr>
          <p:spPr bwMode="auto">
            <a:xfrm>
              <a:off x="3515" y="2592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s2</a:t>
              </a:r>
              <a:endParaRPr lang="en-US" altLang="zh-TW" sz="2400" i="1">
                <a:latin typeface="Times New Roman" pitchFamily="18" charset="0"/>
              </a:endParaRPr>
            </a:p>
          </p:txBody>
        </p:sp>
        <p:sp>
          <p:nvSpPr>
            <p:cNvPr id="33824" name="文本框 29" descr="Paper bag"/>
            <p:cNvSpPr txBox="1">
              <a:spLocks noChangeArrowheads="1"/>
            </p:cNvSpPr>
            <p:nvPr/>
          </p:nvSpPr>
          <p:spPr bwMode="auto">
            <a:xfrm>
              <a:off x="4523" y="2592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s3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3825" name="文本框 30" descr="Paper bag"/>
            <p:cNvSpPr txBox="1">
              <a:spLocks noChangeArrowheads="1"/>
            </p:cNvSpPr>
            <p:nvPr/>
          </p:nvSpPr>
          <p:spPr bwMode="auto">
            <a:xfrm>
              <a:off x="384" y="2832"/>
              <a:ext cx="9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L_stateA</a:t>
              </a:r>
              <a:r>
                <a:rPr lang="en-US" altLang="zh-TW" sz="2400" b="1">
                  <a:latin typeface="Times New Roman" pitchFamily="18" charset="0"/>
                </a:rPr>
                <a:t> =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3826" name="任意多边形 31" descr="Paper bag"/>
            <p:cNvSpPr>
              <a:spLocks/>
            </p:cNvSpPr>
            <p:nvPr/>
          </p:nvSpPr>
          <p:spPr bwMode="auto">
            <a:xfrm>
              <a:off x="3888" y="2928"/>
              <a:ext cx="1064" cy="392"/>
            </a:xfrm>
            <a:custGeom>
              <a:avLst/>
              <a:gdLst>
                <a:gd name="T0" fmla="*/ 1000 w 1072"/>
                <a:gd name="T1" fmla="*/ 392 h 392"/>
                <a:gd name="T2" fmla="*/ 865 w 1072"/>
                <a:gd name="T3" fmla="*/ 56 h 392"/>
                <a:gd name="T4" fmla="*/ 144 w 1072"/>
                <a:gd name="T5" fmla="*/ 56 h 392"/>
                <a:gd name="T6" fmla="*/ 8 w 1072"/>
                <a:gd name="T7" fmla="*/ 344 h 3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72" h="392">
                  <a:moveTo>
                    <a:pt x="1064" y="392"/>
                  </a:moveTo>
                  <a:cubicBezTo>
                    <a:pt x="1068" y="252"/>
                    <a:pt x="1072" y="112"/>
                    <a:pt x="920" y="56"/>
                  </a:cubicBezTo>
                  <a:cubicBezTo>
                    <a:pt x="768" y="0"/>
                    <a:pt x="304" y="8"/>
                    <a:pt x="152" y="56"/>
                  </a:cubicBezTo>
                  <a:cubicBezTo>
                    <a:pt x="0" y="104"/>
                    <a:pt x="4" y="224"/>
                    <a:pt x="8" y="344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7" name="任意多边形 32" descr="Paper bag"/>
            <p:cNvSpPr>
              <a:spLocks/>
            </p:cNvSpPr>
            <p:nvPr/>
          </p:nvSpPr>
          <p:spPr bwMode="auto">
            <a:xfrm>
              <a:off x="1776" y="2872"/>
              <a:ext cx="1776" cy="392"/>
            </a:xfrm>
            <a:custGeom>
              <a:avLst/>
              <a:gdLst>
                <a:gd name="T0" fmla="*/ 0 w 1776"/>
                <a:gd name="T1" fmla="*/ 392 h 392"/>
                <a:gd name="T2" fmla="*/ 192 w 1776"/>
                <a:gd name="T3" fmla="*/ 56 h 392"/>
                <a:gd name="T4" fmla="*/ 864 w 1776"/>
                <a:gd name="T5" fmla="*/ 56 h 392"/>
                <a:gd name="T6" fmla="*/ 1776 w 1776"/>
                <a:gd name="T7" fmla="*/ 344 h 3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76" h="392">
                  <a:moveTo>
                    <a:pt x="0" y="392"/>
                  </a:moveTo>
                  <a:cubicBezTo>
                    <a:pt x="24" y="252"/>
                    <a:pt x="48" y="112"/>
                    <a:pt x="192" y="56"/>
                  </a:cubicBezTo>
                  <a:cubicBezTo>
                    <a:pt x="336" y="0"/>
                    <a:pt x="600" y="8"/>
                    <a:pt x="864" y="56"/>
                  </a:cubicBezTo>
                  <a:cubicBezTo>
                    <a:pt x="1128" y="104"/>
                    <a:pt x="1452" y="224"/>
                    <a:pt x="1776" y="344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8" name="文本框 33" descr="Paper bag"/>
            <p:cNvSpPr txBox="1">
              <a:spLocks noChangeArrowheads="1"/>
            </p:cNvSpPr>
            <p:nvPr/>
          </p:nvSpPr>
          <p:spPr bwMode="auto">
            <a:xfrm>
              <a:off x="1392" y="2832"/>
              <a:ext cx="100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</a:t>
              </a:r>
              <a:r>
                <a:rPr lang="en-US" altLang="zh-TW" sz="2400" b="1" u="sng">
                  <a:latin typeface="Times New Roman" pitchFamily="18" charset="0"/>
                </a:rPr>
                <a:t>=‘1’</a:t>
              </a:r>
              <a:endParaRPr lang="en-US" altLang="zh-TW" sz="2400" u="sng">
                <a:latin typeface="Times New Roman" pitchFamily="18" charset="0"/>
              </a:endParaRPr>
            </a:p>
          </p:txBody>
        </p:sp>
        <p:sp>
          <p:nvSpPr>
            <p:cNvPr id="33829" name="文本框 34" descr="Paper bag"/>
            <p:cNvSpPr txBox="1">
              <a:spLocks noChangeArrowheads="1"/>
            </p:cNvSpPr>
            <p:nvPr/>
          </p:nvSpPr>
          <p:spPr bwMode="auto">
            <a:xfrm>
              <a:off x="1920" y="3072"/>
              <a:ext cx="100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InB=‘0’</a:t>
              </a:r>
              <a:endParaRPr lang="en-US" altLang="zh-TW" sz="2400" i="1" u="sng">
                <a:latin typeface="Times New Roman" pitchFamily="18" charset="0"/>
              </a:endParaRPr>
            </a:p>
          </p:txBody>
        </p:sp>
        <p:sp>
          <p:nvSpPr>
            <p:cNvPr id="33830" name="文本框 35" descr="Paper bag"/>
            <p:cNvSpPr txBox="1">
              <a:spLocks noChangeArrowheads="1"/>
            </p:cNvSpPr>
            <p:nvPr/>
          </p:nvSpPr>
          <p:spPr bwMode="auto">
            <a:xfrm>
              <a:off x="3666" y="3984"/>
              <a:ext cx="7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InB=‘0’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3831" name="文本框 36" descr="Paper bag"/>
            <p:cNvSpPr txBox="1">
              <a:spLocks noChangeArrowheads="1"/>
            </p:cNvSpPr>
            <p:nvPr/>
          </p:nvSpPr>
          <p:spPr bwMode="auto">
            <a:xfrm>
              <a:off x="4146" y="2928"/>
              <a:ext cx="7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InB=‘1’</a:t>
              </a:r>
            </a:p>
          </p:txBody>
        </p:sp>
        <p:sp>
          <p:nvSpPr>
            <p:cNvPr id="33832" name="任意多边形 37" descr="Paper bag"/>
            <p:cNvSpPr>
              <a:spLocks/>
            </p:cNvSpPr>
            <p:nvPr/>
          </p:nvSpPr>
          <p:spPr bwMode="auto">
            <a:xfrm>
              <a:off x="480" y="3600"/>
              <a:ext cx="720" cy="384"/>
            </a:xfrm>
            <a:custGeom>
              <a:avLst/>
              <a:gdLst>
                <a:gd name="T0" fmla="*/ 384 w 720"/>
                <a:gd name="T1" fmla="*/ 0 h 384"/>
                <a:gd name="T2" fmla="*/ 720 w 720"/>
                <a:gd name="T3" fmla="*/ 336 h 384"/>
                <a:gd name="T4" fmla="*/ 0 w 720"/>
                <a:gd name="T5" fmla="*/ 384 h 384"/>
                <a:gd name="T6" fmla="*/ 384 w 720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20" h="384">
                  <a:moveTo>
                    <a:pt x="384" y="0"/>
                  </a:moveTo>
                  <a:lnTo>
                    <a:pt x="720" y="336"/>
                  </a:lnTo>
                  <a:lnTo>
                    <a:pt x="0" y="384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3" name="任意多边形 38" descr="Paper bag"/>
            <p:cNvSpPr>
              <a:spLocks/>
            </p:cNvSpPr>
            <p:nvPr/>
          </p:nvSpPr>
          <p:spPr bwMode="auto">
            <a:xfrm>
              <a:off x="3546" y="2891"/>
              <a:ext cx="342" cy="328"/>
            </a:xfrm>
            <a:custGeom>
              <a:avLst/>
              <a:gdLst>
                <a:gd name="T0" fmla="*/ 288 w 342"/>
                <a:gd name="T1" fmla="*/ 328 h 328"/>
                <a:gd name="T2" fmla="*/ 335 w 342"/>
                <a:gd name="T3" fmla="*/ 242 h 328"/>
                <a:gd name="T4" fmla="*/ 342 w 342"/>
                <a:gd name="T5" fmla="*/ 148 h 328"/>
                <a:gd name="T6" fmla="*/ 132 w 342"/>
                <a:gd name="T7" fmla="*/ 0 h 328"/>
                <a:gd name="T8" fmla="*/ 39 w 342"/>
                <a:gd name="T9" fmla="*/ 8 h 328"/>
                <a:gd name="T10" fmla="*/ 0 w 342"/>
                <a:gd name="T11" fmla="*/ 78 h 328"/>
                <a:gd name="T12" fmla="*/ 23 w 342"/>
                <a:gd name="T13" fmla="*/ 203 h 328"/>
                <a:gd name="T14" fmla="*/ 78 w 342"/>
                <a:gd name="T15" fmla="*/ 273 h 328"/>
                <a:gd name="T16" fmla="*/ 93 w 342"/>
                <a:gd name="T17" fmla="*/ 296 h 3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42" h="328">
                  <a:moveTo>
                    <a:pt x="288" y="328"/>
                  </a:moveTo>
                  <a:cubicBezTo>
                    <a:pt x="303" y="298"/>
                    <a:pt x="324" y="274"/>
                    <a:pt x="335" y="242"/>
                  </a:cubicBezTo>
                  <a:cubicBezTo>
                    <a:pt x="337" y="211"/>
                    <a:pt x="342" y="179"/>
                    <a:pt x="342" y="148"/>
                  </a:cubicBezTo>
                  <a:cubicBezTo>
                    <a:pt x="342" y="23"/>
                    <a:pt x="218" y="30"/>
                    <a:pt x="132" y="0"/>
                  </a:cubicBezTo>
                  <a:cubicBezTo>
                    <a:pt x="101" y="3"/>
                    <a:pt x="69" y="0"/>
                    <a:pt x="39" y="8"/>
                  </a:cubicBezTo>
                  <a:cubicBezTo>
                    <a:pt x="13" y="15"/>
                    <a:pt x="0" y="78"/>
                    <a:pt x="0" y="78"/>
                  </a:cubicBezTo>
                  <a:cubicBezTo>
                    <a:pt x="7" y="118"/>
                    <a:pt x="4" y="166"/>
                    <a:pt x="23" y="203"/>
                  </a:cubicBezTo>
                  <a:cubicBezTo>
                    <a:pt x="36" y="229"/>
                    <a:pt x="61" y="249"/>
                    <a:pt x="78" y="273"/>
                  </a:cubicBezTo>
                  <a:cubicBezTo>
                    <a:pt x="86" y="299"/>
                    <a:pt x="77" y="296"/>
                    <a:pt x="93" y="29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3834" name="文本框 39" descr="Paper bag"/>
            <p:cNvSpPr txBox="1">
              <a:spLocks noChangeArrowheads="1"/>
            </p:cNvSpPr>
            <p:nvPr/>
          </p:nvSpPr>
          <p:spPr bwMode="auto">
            <a:xfrm>
              <a:off x="3264" y="2784"/>
              <a:ext cx="7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inB=‘1’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3835" name="文本框 40" descr="Paper bag"/>
            <p:cNvSpPr txBox="1">
              <a:spLocks noChangeArrowheads="1"/>
            </p:cNvSpPr>
            <p:nvPr/>
          </p:nvSpPr>
          <p:spPr bwMode="auto">
            <a:xfrm>
              <a:off x="3810" y="3194"/>
              <a:ext cx="7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inB=‘0’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3836" name="椭圆 41" descr="Diagonal brick"/>
            <p:cNvSpPr>
              <a:spLocks noChangeArrowheads="1"/>
            </p:cNvSpPr>
            <p:nvPr/>
          </p:nvSpPr>
          <p:spPr bwMode="auto">
            <a:xfrm>
              <a:off x="2592" y="3504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FFFF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33837" name="椭圆 42" descr="Diagonal brick"/>
            <p:cNvSpPr>
              <a:spLocks noChangeArrowheads="1"/>
            </p:cNvSpPr>
            <p:nvPr/>
          </p:nvSpPr>
          <p:spPr bwMode="auto">
            <a:xfrm>
              <a:off x="1536" y="3216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CC00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33838" name="椭圆 43" descr="Diagonal brick"/>
            <p:cNvSpPr>
              <a:spLocks noChangeArrowheads="1"/>
            </p:cNvSpPr>
            <p:nvPr/>
          </p:nvSpPr>
          <p:spPr bwMode="auto">
            <a:xfrm>
              <a:off x="4560" y="3552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FFFF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33839" name="椭圆 44" descr="Diagonal brick"/>
            <p:cNvSpPr>
              <a:spLocks noChangeArrowheads="1"/>
            </p:cNvSpPr>
            <p:nvPr/>
          </p:nvSpPr>
          <p:spPr bwMode="auto">
            <a:xfrm>
              <a:off x="3600" y="3744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00CC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G</a:t>
              </a:r>
            </a:p>
          </p:txBody>
        </p:sp>
        <p:sp>
          <p:nvSpPr>
            <p:cNvPr id="33840" name="椭圆 45" descr="Diagonal brick"/>
            <p:cNvSpPr>
              <a:spLocks noChangeArrowheads="1"/>
            </p:cNvSpPr>
            <p:nvPr/>
          </p:nvSpPr>
          <p:spPr bwMode="auto">
            <a:xfrm>
              <a:off x="2592" y="3264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CC00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矩形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Liga1_sr.vhd</a:t>
            </a:r>
          </a:p>
        </p:txBody>
      </p:sp>
      <p:sp>
        <p:nvSpPr>
          <p:cNvPr id="34820" name="矩形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Add </a:t>
            </a:r>
            <a:r>
              <a:rPr lang="en-US" altLang="zh-TW" b="1" u="sng" smtClean="0">
                <a:solidFill>
                  <a:srgbClr val="CC0066"/>
                </a:solidFill>
                <a:ea typeface="PMingLiU" pitchFamily="18" charset="-120"/>
              </a:rPr>
              <a:t>synchronous</a:t>
            </a:r>
            <a:r>
              <a:rPr lang="en-US" altLang="zh-TW" smtClean="0">
                <a:ea typeface="PMingLiU" pitchFamily="18" charset="-120"/>
              </a:rPr>
              <a:t> reset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programming</a:t>
            </a:r>
          </a:p>
        </p:txBody>
      </p:sp>
      <p:sp>
        <p:nvSpPr>
          <p:cNvPr id="34818" name="矩形 10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3482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843967F-0609-47A5-ACEC-C58C14D9F0E0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35844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--example 1: liga1_sr syn. reset based on lightA.vhd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library IEEE; -- ok for foundation1.5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use IEEE.std_logic_1164.all;</a:t>
            </a:r>
          </a:p>
          <a:p>
            <a:pPr eaLnBrk="1" hangingPunct="1">
              <a:lnSpc>
                <a:spcPct val="90000"/>
              </a:lnSpc>
            </a:pPr>
            <a:endParaRPr lang="en-US" altLang="zh-TW" sz="2400" smtClean="0">
              <a:ea typeface="PMingLiU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entity traffic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port (out_light :out std_logic_vector( 2 downto 0);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 out_light uses type out because no feedback requirement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inB: in std_logic ;----------*********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clock: in std_logic);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end traffic;------------------------------------------------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Architecture lightA of traffic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type traffic_state_type is (s0, s1,s2,s3);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signal L_stateA: traffic_state_type;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begin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----------------------continue next page----------------------</a:t>
            </a:r>
          </a:p>
        </p:txBody>
      </p:sp>
      <p:sp>
        <p:nvSpPr>
          <p:cNvPr id="35842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3584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61A8BC-A8D9-4FCD-AA24-C51F3F7E6F06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This is the flow diagram</a:t>
            </a:r>
          </a:p>
        </p:txBody>
      </p:sp>
      <p:sp>
        <p:nvSpPr>
          <p:cNvPr id="36868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 Answer the question in the next slide</a:t>
            </a:r>
          </a:p>
        </p:txBody>
      </p:sp>
      <p:sp>
        <p:nvSpPr>
          <p:cNvPr id="3686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3687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C887F6E-AE89-49CF-92C1-0139779710AC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en-US" sz="1000" smtClean="0"/>
          </a:p>
        </p:txBody>
      </p:sp>
      <p:grpSp>
        <p:nvGrpSpPr>
          <p:cNvPr id="36869" name="组合 4"/>
          <p:cNvGrpSpPr>
            <a:grpSpLocks/>
          </p:cNvGrpSpPr>
          <p:nvPr/>
        </p:nvGrpSpPr>
        <p:grpSpPr bwMode="auto">
          <a:xfrm>
            <a:off x="1066800" y="2819400"/>
            <a:ext cx="7467600" cy="2667000"/>
            <a:chOff x="384" y="2592"/>
            <a:chExt cx="4704" cy="1680"/>
          </a:xfrm>
        </p:grpSpPr>
        <p:sp>
          <p:nvSpPr>
            <p:cNvPr id="36871" name="椭圆 5"/>
            <p:cNvSpPr>
              <a:spLocks noChangeArrowheads="1"/>
            </p:cNvSpPr>
            <p:nvPr/>
          </p:nvSpPr>
          <p:spPr bwMode="auto">
            <a:xfrm>
              <a:off x="2592" y="3512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72" name="椭圆 6"/>
            <p:cNvSpPr>
              <a:spLocks noChangeArrowheads="1"/>
            </p:cNvSpPr>
            <p:nvPr/>
          </p:nvSpPr>
          <p:spPr bwMode="auto">
            <a:xfrm>
              <a:off x="2592" y="375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73" name="椭圆 7"/>
            <p:cNvSpPr>
              <a:spLocks noChangeArrowheads="1"/>
            </p:cNvSpPr>
            <p:nvPr/>
          </p:nvSpPr>
          <p:spPr bwMode="auto">
            <a:xfrm>
              <a:off x="2592" y="32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74" name="椭圆 8"/>
            <p:cNvSpPr>
              <a:spLocks noChangeArrowheads="1"/>
            </p:cNvSpPr>
            <p:nvPr/>
          </p:nvSpPr>
          <p:spPr bwMode="auto">
            <a:xfrm>
              <a:off x="1536" y="346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75" name="椭圆 9"/>
            <p:cNvSpPr>
              <a:spLocks noChangeArrowheads="1"/>
            </p:cNvSpPr>
            <p:nvPr/>
          </p:nvSpPr>
          <p:spPr bwMode="auto">
            <a:xfrm>
              <a:off x="1536" y="370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76" name="椭圆 10"/>
            <p:cNvSpPr>
              <a:spLocks noChangeArrowheads="1"/>
            </p:cNvSpPr>
            <p:nvPr/>
          </p:nvSpPr>
          <p:spPr bwMode="auto">
            <a:xfrm>
              <a:off x="1536" y="322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77" name="椭圆 11"/>
            <p:cNvSpPr>
              <a:spLocks noChangeArrowheads="1"/>
            </p:cNvSpPr>
            <p:nvPr/>
          </p:nvSpPr>
          <p:spPr bwMode="auto">
            <a:xfrm>
              <a:off x="3600" y="351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78" name="椭圆 12"/>
            <p:cNvSpPr>
              <a:spLocks noChangeArrowheads="1"/>
            </p:cNvSpPr>
            <p:nvPr/>
          </p:nvSpPr>
          <p:spPr bwMode="auto">
            <a:xfrm>
              <a:off x="3600" y="3752"/>
              <a:ext cx="192" cy="19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79" name="椭圆 13"/>
            <p:cNvSpPr>
              <a:spLocks noChangeArrowheads="1"/>
            </p:cNvSpPr>
            <p:nvPr/>
          </p:nvSpPr>
          <p:spPr bwMode="auto">
            <a:xfrm>
              <a:off x="3600" y="3272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80" name="椭圆 14"/>
            <p:cNvSpPr>
              <a:spLocks noChangeArrowheads="1"/>
            </p:cNvSpPr>
            <p:nvPr/>
          </p:nvSpPr>
          <p:spPr bwMode="auto">
            <a:xfrm>
              <a:off x="4560" y="3560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81" name="椭圆 15"/>
            <p:cNvSpPr>
              <a:spLocks noChangeArrowheads="1"/>
            </p:cNvSpPr>
            <p:nvPr/>
          </p:nvSpPr>
          <p:spPr bwMode="auto">
            <a:xfrm>
              <a:off x="4560" y="380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82" name="椭圆 16"/>
            <p:cNvSpPr>
              <a:spLocks noChangeArrowheads="1"/>
            </p:cNvSpPr>
            <p:nvPr/>
          </p:nvSpPr>
          <p:spPr bwMode="auto">
            <a:xfrm>
              <a:off x="4560" y="332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83" name="椭圆 17" descr="Paper bag"/>
            <p:cNvSpPr>
              <a:spLocks noChangeArrowheads="1"/>
            </p:cNvSpPr>
            <p:nvPr/>
          </p:nvSpPr>
          <p:spPr bwMode="auto">
            <a:xfrm>
              <a:off x="1248" y="3224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84" name="椭圆 18" descr="Paper bag"/>
            <p:cNvSpPr>
              <a:spLocks noChangeArrowheads="1"/>
            </p:cNvSpPr>
            <p:nvPr/>
          </p:nvSpPr>
          <p:spPr bwMode="auto">
            <a:xfrm>
              <a:off x="2304" y="3224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85" name="椭圆 19" descr="Paper bag"/>
            <p:cNvSpPr>
              <a:spLocks noChangeArrowheads="1"/>
            </p:cNvSpPr>
            <p:nvPr/>
          </p:nvSpPr>
          <p:spPr bwMode="auto">
            <a:xfrm>
              <a:off x="3312" y="3176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86" name="椭圆 20" descr="Paper bag"/>
            <p:cNvSpPr>
              <a:spLocks noChangeArrowheads="1"/>
            </p:cNvSpPr>
            <p:nvPr/>
          </p:nvSpPr>
          <p:spPr bwMode="auto">
            <a:xfrm>
              <a:off x="4320" y="3224"/>
              <a:ext cx="768" cy="81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36887" name="任意多边形 21" descr="Paper bag"/>
            <p:cNvSpPr>
              <a:spLocks/>
            </p:cNvSpPr>
            <p:nvPr/>
          </p:nvSpPr>
          <p:spPr bwMode="auto">
            <a:xfrm>
              <a:off x="2016" y="3320"/>
              <a:ext cx="288" cy="192"/>
            </a:xfrm>
            <a:custGeom>
              <a:avLst/>
              <a:gdLst>
                <a:gd name="T0" fmla="*/ 0 w 288"/>
                <a:gd name="T1" fmla="*/ 192 h 192"/>
                <a:gd name="T2" fmla="*/ 96 w 288"/>
                <a:gd name="T3" fmla="*/ 0 h 192"/>
                <a:gd name="T4" fmla="*/ 288 w 288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92">
                  <a:moveTo>
                    <a:pt x="0" y="192"/>
                  </a:moveTo>
                  <a:cubicBezTo>
                    <a:pt x="24" y="96"/>
                    <a:pt x="48" y="0"/>
                    <a:pt x="96" y="0"/>
                  </a:cubicBezTo>
                  <a:cubicBezTo>
                    <a:pt x="144" y="0"/>
                    <a:pt x="216" y="96"/>
                    <a:pt x="288" y="19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8" name="任意多边形 22" descr="Paper bag"/>
            <p:cNvSpPr>
              <a:spLocks/>
            </p:cNvSpPr>
            <p:nvPr/>
          </p:nvSpPr>
          <p:spPr bwMode="auto">
            <a:xfrm>
              <a:off x="3072" y="3368"/>
              <a:ext cx="288" cy="192"/>
            </a:xfrm>
            <a:custGeom>
              <a:avLst/>
              <a:gdLst>
                <a:gd name="T0" fmla="*/ 0 w 288"/>
                <a:gd name="T1" fmla="*/ 192 h 192"/>
                <a:gd name="T2" fmla="*/ 96 w 288"/>
                <a:gd name="T3" fmla="*/ 0 h 192"/>
                <a:gd name="T4" fmla="*/ 288 w 288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92">
                  <a:moveTo>
                    <a:pt x="0" y="192"/>
                  </a:moveTo>
                  <a:cubicBezTo>
                    <a:pt x="24" y="96"/>
                    <a:pt x="48" y="0"/>
                    <a:pt x="96" y="0"/>
                  </a:cubicBezTo>
                  <a:cubicBezTo>
                    <a:pt x="144" y="0"/>
                    <a:pt x="216" y="96"/>
                    <a:pt x="288" y="19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9" name="任意多边形 23" descr="Paper bag"/>
            <p:cNvSpPr>
              <a:spLocks/>
            </p:cNvSpPr>
            <p:nvPr/>
          </p:nvSpPr>
          <p:spPr bwMode="auto">
            <a:xfrm>
              <a:off x="4080" y="3368"/>
              <a:ext cx="240" cy="184"/>
            </a:xfrm>
            <a:custGeom>
              <a:avLst/>
              <a:gdLst>
                <a:gd name="T0" fmla="*/ 0 w 288"/>
                <a:gd name="T1" fmla="*/ 137 h 192"/>
                <a:gd name="T2" fmla="*/ 23 w 288"/>
                <a:gd name="T3" fmla="*/ 0 h 192"/>
                <a:gd name="T4" fmla="*/ 68 w 288"/>
                <a:gd name="T5" fmla="*/ 137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92">
                  <a:moveTo>
                    <a:pt x="0" y="192"/>
                  </a:moveTo>
                  <a:cubicBezTo>
                    <a:pt x="24" y="96"/>
                    <a:pt x="48" y="0"/>
                    <a:pt x="96" y="0"/>
                  </a:cubicBezTo>
                  <a:cubicBezTo>
                    <a:pt x="144" y="0"/>
                    <a:pt x="216" y="96"/>
                    <a:pt x="288" y="192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90" name="任意多边形 24" descr="Paper bag"/>
            <p:cNvSpPr>
              <a:spLocks/>
            </p:cNvSpPr>
            <p:nvPr/>
          </p:nvSpPr>
          <p:spPr bwMode="auto">
            <a:xfrm>
              <a:off x="864" y="3360"/>
              <a:ext cx="384" cy="248"/>
            </a:xfrm>
            <a:custGeom>
              <a:avLst/>
              <a:gdLst>
                <a:gd name="T0" fmla="*/ 0 w 384"/>
                <a:gd name="T1" fmla="*/ 248 h 248"/>
                <a:gd name="T2" fmla="*/ 192 w 384"/>
                <a:gd name="T3" fmla="*/ 8 h 248"/>
                <a:gd name="T4" fmla="*/ 384 w 384"/>
                <a:gd name="T5" fmla="*/ 200 h 2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84" h="248">
                  <a:moveTo>
                    <a:pt x="0" y="248"/>
                  </a:moveTo>
                  <a:cubicBezTo>
                    <a:pt x="64" y="132"/>
                    <a:pt x="128" y="16"/>
                    <a:pt x="192" y="8"/>
                  </a:cubicBezTo>
                  <a:cubicBezTo>
                    <a:pt x="256" y="0"/>
                    <a:pt x="320" y="100"/>
                    <a:pt x="384" y="20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91" name="文本框 25" descr="Paper bag"/>
            <p:cNvSpPr txBox="1">
              <a:spLocks noChangeArrowheads="1"/>
            </p:cNvSpPr>
            <p:nvPr/>
          </p:nvSpPr>
          <p:spPr bwMode="auto">
            <a:xfrm>
              <a:off x="609" y="3704"/>
              <a:ext cx="4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reset</a:t>
              </a:r>
            </a:p>
          </p:txBody>
        </p:sp>
        <p:sp>
          <p:nvSpPr>
            <p:cNvPr id="36892" name="文本框 26" descr="Paper bag"/>
            <p:cNvSpPr txBox="1">
              <a:spLocks noChangeArrowheads="1"/>
            </p:cNvSpPr>
            <p:nvPr/>
          </p:nvSpPr>
          <p:spPr bwMode="auto">
            <a:xfrm>
              <a:off x="1440" y="2640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s0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6893" name="文本框 27" descr="Paper bag"/>
            <p:cNvSpPr txBox="1">
              <a:spLocks noChangeArrowheads="1"/>
            </p:cNvSpPr>
            <p:nvPr/>
          </p:nvSpPr>
          <p:spPr bwMode="auto">
            <a:xfrm>
              <a:off x="2592" y="2592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s1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6894" name="文本框 28" descr="Paper bag"/>
            <p:cNvSpPr txBox="1">
              <a:spLocks noChangeArrowheads="1"/>
            </p:cNvSpPr>
            <p:nvPr/>
          </p:nvSpPr>
          <p:spPr bwMode="auto">
            <a:xfrm>
              <a:off x="3515" y="2592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s2</a:t>
              </a:r>
              <a:endParaRPr lang="en-US" altLang="zh-TW" sz="2400" i="1">
                <a:latin typeface="Times New Roman" pitchFamily="18" charset="0"/>
              </a:endParaRPr>
            </a:p>
          </p:txBody>
        </p:sp>
        <p:sp>
          <p:nvSpPr>
            <p:cNvPr id="36895" name="文本框 29" descr="Paper bag"/>
            <p:cNvSpPr txBox="1">
              <a:spLocks noChangeArrowheads="1"/>
            </p:cNvSpPr>
            <p:nvPr/>
          </p:nvSpPr>
          <p:spPr bwMode="auto">
            <a:xfrm>
              <a:off x="4523" y="2592"/>
              <a:ext cx="2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s3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6896" name="文本框 30" descr="Paper bag"/>
            <p:cNvSpPr txBox="1">
              <a:spLocks noChangeArrowheads="1"/>
            </p:cNvSpPr>
            <p:nvPr/>
          </p:nvSpPr>
          <p:spPr bwMode="auto">
            <a:xfrm>
              <a:off x="384" y="2832"/>
              <a:ext cx="9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>
                  <a:latin typeface="Times New Roman" pitchFamily="18" charset="0"/>
                </a:rPr>
                <a:t>L_stateA</a:t>
              </a:r>
              <a:r>
                <a:rPr lang="en-US" altLang="zh-TW" sz="2400" b="1">
                  <a:latin typeface="Times New Roman" pitchFamily="18" charset="0"/>
                </a:rPr>
                <a:t> =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6897" name="任意多边形 31" descr="Paper bag"/>
            <p:cNvSpPr>
              <a:spLocks/>
            </p:cNvSpPr>
            <p:nvPr/>
          </p:nvSpPr>
          <p:spPr bwMode="auto">
            <a:xfrm>
              <a:off x="3888" y="2928"/>
              <a:ext cx="1064" cy="392"/>
            </a:xfrm>
            <a:custGeom>
              <a:avLst/>
              <a:gdLst>
                <a:gd name="T0" fmla="*/ 1000 w 1072"/>
                <a:gd name="T1" fmla="*/ 392 h 392"/>
                <a:gd name="T2" fmla="*/ 865 w 1072"/>
                <a:gd name="T3" fmla="*/ 56 h 392"/>
                <a:gd name="T4" fmla="*/ 144 w 1072"/>
                <a:gd name="T5" fmla="*/ 56 h 392"/>
                <a:gd name="T6" fmla="*/ 8 w 1072"/>
                <a:gd name="T7" fmla="*/ 344 h 3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72" h="392">
                  <a:moveTo>
                    <a:pt x="1064" y="392"/>
                  </a:moveTo>
                  <a:cubicBezTo>
                    <a:pt x="1068" y="252"/>
                    <a:pt x="1072" y="112"/>
                    <a:pt x="920" y="56"/>
                  </a:cubicBezTo>
                  <a:cubicBezTo>
                    <a:pt x="768" y="0"/>
                    <a:pt x="304" y="8"/>
                    <a:pt x="152" y="56"/>
                  </a:cubicBezTo>
                  <a:cubicBezTo>
                    <a:pt x="0" y="104"/>
                    <a:pt x="4" y="224"/>
                    <a:pt x="8" y="344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98" name="任意多边形 32" descr="Paper bag"/>
            <p:cNvSpPr>
              <a:spLocks/>
            </p:cNvSpPr>
            <p:nvPr/>
          </p:nvSpPr>
          <p:spPr bwMode="auto">
            <a:xfrm>
              <a:off x="1776" y="2872"/>
              <a:ext cx="1776" cy="392"/>
            </a:xfrm>
            <a:custGeom>
              <a:avLst/>
              <a:gdLst>
                <a:gd name="T0" fmla="*/ 0 w 1776"/>
                <a:gd name="T1" fmla="*/ 392 h 392"/>
                <a:gd name="T2" fmla="*/ 192 w 1776"/>
                <a:gd name="T3" fmla="*/ 56 h 392"/>
                <a:gd name="T4" fmla="*/ 864 w 1776"/>
                <a:gd name="T5" fmla="*/ 56 h 392"/>
                <a:gd name="T6" fmla="*/ 1776 w 1776"/>
                <a:gd name="T7" fmla="*/ 344 h 3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76" h="392">
                  <a:moveTo>
                    <a:pt x="0" y="392"/>
                  </a:moveTo>
                  <a:cubicBezTo>
                    <a:pt x="24" y="252"/>
                    <a:pt x="48" y="112"/>
                    <a:pt x="192" y="56"/>
                  </a:cubicBezTo>
                  <a:cubicBezTo>
                    <a:pt x="336" y="0"/>
                    <a:pt x="600" y="8"/>
                    <a:pt x="864" y="56"/>
                  </a:cubicBezTo>
                  <a:cubicBezTo>
                    <a:pt x="1128" y="104"/>
                    <a:pt x="1452" y="224"/>
                    <a:pt x="1776" y="344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99" name="文本框 33" descr="Paper bag"/>
            <p:cNvSpPr txBox="1">
              <a:spLocks noChangeArrowheads="1"/>
            </p:cNvSpPr>
            <p:nvPr/>
          </p:nvSpPr>
          <p:spPr bwMode="auto">
            <a:xfrm>
              <a:off x="1517" y="2832"/>
              <a:ext cx="7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</a:t>
              </a:r>
              <a:r>
                <a:rPr lang="en-US" altLang="zh-TW" sz="2400" b="1" u="sng">
                  <a:latin typeface="Times New Roman" pitchFamily="18" charset="0"/>
                </a:rPr>
                <a:t>=‘1’</a:t>
              </a:r>
              <a:endParaRPr lang="en-US" altLang="zh-TW" sz="2400" u="sng">
                <a:latin typeface="Times New Roman" pitchFamily="18" charset="0"/>
              </a:endParaRPr>
            </a:p>
          </p:txBody>
        </p:sp>
        <p:sp>
          <p:nvSpPr>
            <p:cNvPr id="36900" name="文本框 34" descr="Paper bag"/>
            <p:cNvSpPr txBox="1">
              <a:spLocks noChangeArrowheads="1"/>
            </p:cNvSpPr>
            <p:nvPr/>
          </p:nvSpPr>
          <p:spPr bwMode="auto">
            <a:xfrm>
              <a:off x="2045" y="3072"/>
              <a:ext cx="7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InB=‘0’</a:t>
              </a:r>
              <a:endParaRPr lang="en-US" altLang="zh-TW" sz="2400" i="1" u="sng">
                <a:latin typeface="Times New Roman" pitchFamily="18" charset="0"/>
              </a:endParaRPr>
            </a:p>
          </p:txBody>
        </p:sp>
        <p:sp>
          <p:nvSpPr>
            <p:cNvPr id="36901" name="文本框 35" descr="Paper bag"/>
            <p:cNvSpPr txBox="1">
              <a:spLocks noChangeArrowheads="1"/>
            </p:cNvSpPr>
            <p:nvPr/>
          </p:nvSpPr>
          <p:spPr bwMode="auto">
            <a:xfrm>
              <a:off x="3666" y="3984"/>
              <a:ext cx="7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InB=‘0’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6902" name="文本框 36" descr="Paper bag"/>
            <p:cNvSpPr txBox="1">
              <a:spLocks noChangeArrowheads="1"/>
            </p:cNvSpPr>
            <p:nvPr/>
          </p:nvSpPr>
          <p:spPr bwMode="auto">
            <a:xfrm>
              <a:off x="4146" y="2928"/>
              <a:ext cx="7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InB=‘1’</a:t>
              </a:r>
            </a:p>
          </p:txBody>
        </p:sp>
        <p:sp>
          <p:nvSpPr>
            <p:cNvPr id="36903" name="任意多边形 37" descr="Paper bag"/>
            <p:cNvSpPr>
              <a:spLocks/>
            </p:cNvSpPr>
            <p:nvPr/>
          </p:nvSpPr>
          <p:spPr bwMode="auto">
            <a:xfrm>
              <a:off x="480" y="3600"/>
              <a:ext cx="720" cy="384"/>
            </a:xfrm>
            <a:custGeom>
              <a:avLst/>
              <a:gdLst>
                <a:gd name="T0" fmla="*/ 384 w 720"/>
                <a:gd name="T1" fmla="*/ 0 h 384"/>
                <a:gd name="T2" fmla="*/ 720 w 720"/>
                <a:gd name="T3" fmla="*/ 336 h 384"/>
                <a:gd name="T4" fmla="*/ 0 w 720"/>
                <a:gd name="T5" fmla="*/ 384 h 384"/>
                <a:gd name="T6" fmla="*/ 384 w 720"/>
                <a:gd name="T7" fmla="*/ 0 h 3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20" h="384">
                  <a:moveTo>
                    <a:pt x="384" y="0"/>
                  </a:moveTo>
                  <a:lnTo>
                    <a:pt x="720" y="336"/>
                  </a:lnTo>
                  <a:lnTo>
                    <a:pt x="0" y="384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04" name="任意多边形 38" descr="Paper bag"/>
            <p:cNvSpPr>
              <a:spLocks/>
            </p:cNvSpPr>
            <p:nvPr/>
          </p:nvSpPr>
          <p:spPr bwMode="auto">
            <a:xfrm>
              <a:off x="3546" y="2891"/>
              <a:ext cx="342" cy="328"/>
            </a:xfrm>
            <a:custGeom>
              <a:avLst/>
              <a:gdLst>
                <a:gd name="T0" fmla="*/ 288 w 342"/>
                <a:gd name="T1" fmla="*/ 328 h 328"/>
                <a:gd name="T2" fmla="*/ 335 w 342"/>
                <a:gd name="T3" fmla="*/ 242 h 328"/>
                <a:gd name="T4" fmla="*/ 342 w 342"/>
                <a:gd name="T5" fmla="*/ 148 h 328"/>
                <a:gd name="T6" fmla="*/ 132 w 342"/>
                <a:gd name="T7" fmla="*/ 0 h 328"/>
                <a:gd name="T8" fmla="*/ 39 w 342"/>
                <a:gd name="T9" fmla="*/ 8 h 328"/>
                <a:gd name="T10" fmla="*/ 0 w 342"/>
                <a:gd name="T11" fmla="*/ 78 h 328"/>
                <a:gd name="T12" fmla="*/ 23 w 342"/>
                <a:gd name="T13" fmla="*/ 203 h 328"/>
                <a:gd name="T14" fmla="*/ 78 w 342"/>
                <a:gd name="T15" fmla="*/ 273 h 328"/>
                <a:gd name="T16" fmla="*/ 93 w 342"/>
                <a:gd name="T17" fmla="*/ 296 h 3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42" h="328">
                  <a:moveTo>
                    <a:pt x="288" y="328"/>
                  </a:moveTo>
                  <a:cubicBezTo>
                    <a:pt x="303" y="298"/>
                    <a:pt x="324" y="274"/>
                    <a:pt x="335" y="242"/>
                  </a:cubicBezTo>
                  <a:cubicBezTo>
                    <a:pt x="337" y="211"/>
                    <a:pt x="342" y="179"/>
                    <a:pt x="342" y="148"/>
                  </a:cubicBezTo>
                  <a:cubicBezTo>
                    <a:pt x="342" y="23"/>
                    <a:pt x="218" y="30"/>
                    <a:pt x="132" y="0"/>
                  </a:cubicBezTo>
                  <a:cubicBezTo>
                    <a:pt x="101" y="3"/>
                    <a:pt x="69" y="0"/>
                    <a:pt x="39" y="8"/>
                  </a:cubicBezTo>
                  <a:cubicBezTo>
                    <a:pt x="13" y="15"/>
                    <a:pt x="0" y="78"/>
                    <a:pt x="0" y="78"/>
                  </a:cubicBezTo>
                  <a:cubicBezTo>
                    <a:pt x="7" y="118"/>
                    <a:pt x="4" y="166"/>
                    <a:pt x="23" y="203"/>
                  </a:cubicBezTo>
                  <a:cubicBezTo>
                    <a:pt x="36" y="229"/>
                    <a:pt x="61" y="249"/>
                    <a:pt x="78" y="273"/>
                  </a:cubicBezTo>
                  <a:cubicBezTo>
                    <a:pt x="86" y="299"/>
                    <a:pt x="77" y="296"/>
                    <a:pt x="93" y="29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905" name="文本框 39" descr="Paper bag"/>
            <p:cNvSpPr txBox="1">
              <a:spLocks noChangeArrowheads="1"/>
            </p:cNvSpPr>
            <p:nvPr/>
          </p:nvSpPr>
          <p:spPr bwMode="auto">
            <a:xfrm>
              <a:off x="3264" y="2784"/>
              <a:ext cx="7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inB=‘1’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6906" name="文本框 40" descr="Paper bag"/>
            <p:cNvSpPr txBox="1">
              <a:spLocks noChangeArrowheads="1"/>
            </p:cNvSpPr>
            <p:nvPr/>
          </p:nvSpPr>
          <p:spPr bwMode="auto">
            <a:xfrm>
              <a:off x="3810" y="3194"/>
              <a:ext cx="7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 b="1" i="1" u="sng">
                  <a:latin typeface="Times New Roman" pitchFamily="18" charset="0"/>
                </a:rPr>
                <a:t>inB=‘0’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36907" name="椭圆 41" descr="Diagonal brick"/>
            <p:cNvSpPr>
              <a:spLocks noChangeArrowheads="1"/>
            </p:cNvSpPr>
            <p:nvPr/>
          </p:nvSpPr>
          <p:spPr bwMode="auto">
            <a:xfrm>
              <a:off x="2592" y="3504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FFFF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36908" name="椭圆 42" descr="Diagonal brick"/>
            <p:cNvSpPr>
              <a:spLocks noChangeArrowheads="1"/>
            </p:cNvSpPr>
            <p:nvPr/>
          </p:nvSpPr>
          <p:spPr bwMode="auto">
            <a:xfrm>
              <a:off x="1536" y="3216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CC00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36909" name="椭圆 43" descr="Diagonal brick"/>
            <p:cNvSpPr>
              <a:spLocks noChangeArrowheads="1"/>
            </p:cNvSpPr>
            <p:nvPr/>
          </p:nvSpPr>
          <p:spPr bwMode="auto">
            <a:xfrm>
              <a:off x="4560" y="3552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FFFF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36910" name="椭圆 44" descr="Diagonal brick"/>
            <p:cNvSpPr>
              <a:spLocks noChangeArrowheads="1"/>
            </p:cNvSpPr>
            <p:nvPr/>
          </p:nvSpPr>
          <p:spPr bwMode="auto">
            <a:xfrm>
              <a:off x="3600" y="3744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00CC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G</a:t>
              </a:r>
            </a:p>
          </p:txBody>
        </p:sp>
        <p:sp>
          <p:nvSpPr>
            <p:cNvPr id="36911" name="椭圆 45" descr="Diagonal brick"/>
            <p:cNvSpPr>
              <a:spLocks noChangeArrowheads="1"/>
            </p:cNvSpPr>
            <p:nvPr/>
          </p:nvSpPr>
          <p:spPr bwMode="auto">
            <a:xfrm>
              <a:off x="2592" y="3264"/>
              <a:ext cx="192" cy="192"/>
            </a:xfrm>
            <a:prstGeom prst="ellipse">
              <a:avLst/>
            </a:prstGeom>
            <a:pattFill prst="diagBrick">
              <a:fgClr>
                <a:schemeClr val="tx2"/>
              </a:fgClr>
              <a:bgClr>
                <a:srgbClr val="CC0066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latin typeface="Times New Roman" pitchFamily="18" charset="0"/>
                </a:rPr>
                <a:t>R</a:t>
              </a:r>
            </a:p>
          </p:txBody>
        </p:sp>
      </p:grpSp>
      <p:sp>
        <p:nvSpPr>
          <p:cNvPr id="2" name="Freeform 1"/>
          <p:cNvSpPr/>
          <p:nvPr/>
        </p:nvSpPr>
        <p:spPr>
          <a:xfrm>
            <a:off x="2979506" y="5116530"/>
            <a:ext cx="5106256" cy="750037"/>
          </a:xfrm>
          <a:custGeom>
            <a:avLst/>
            <a:gdLst>
              <a:gd name="connsiteX0" fmla="*/ 5106256 w 5106256"/>
              <a:gd name="connsiteY0" fmla="*/ 0 h 750037"/>
              <a:gd name="connsiteX1" fmla="*/ 1294543 w 5106256"/>
              <a:gd name="connsiteY1" fmla="*/ 750014 h 750037"/>
              <a:gd name="connsiteX2" fmla="*/ 0 w 5106256"/>
              <a:gd name="connsiteY2" fmla="*/ 20549 h 75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6256" h="750037">
                <a:moveTo>
                  <a:pt x="5106256" y="0"/>
                </a:moveTo>
                <a:cubicBezTo>
                  <a:pt x="3625921" y="373294"/>
                  <a:pt x="2145586" y="746589"/>
                  <a:pt x="1294543" y="750014"/>
                </a:cubicBezTo>
                <a:cubicBezTo>
                  <a:pt x="443500" y="753439"/>
                  <a:pt x="221750" y="386994"/>
                  <a:pt x="0" y="20549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37892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-- </a:t>
            </a:r>
            <a:r>
              <a:rPr lang="en-US" altLang="zh-TW" sz="2000" smtClean="0">
                <a:ea typeface="PMingLiU" pitchFamily="18" charset="-120"/>
              </a:rPr>
              <a:t>Exercise</a:t>
            </a:r>
            <a:r>
              <a:rPr lang="en-US" altLang="zh-TW" sz="2400" b="1" u="sng" smtClean="0">
                <a:ea typeface="PMingLiU" pitchFamily="18" charset="-120"/>
              </a:rPr>
              <a:t>. 6.5A -- Syn. reset</a:t>
            </a:r>
            <a:r>
              <a:rPr lang="en-US" altLang="zh-TW" sz="2400" smtClean="0">
                <a:ea typeface="PMingLiU" pitchFamily="18" charset="-120"/>
              </a:rPr>
              <a:t> --fill in__?– in liga1.vhd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p1:process -- wait-until-clock type process;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--exec. once when clock rises; sensitivity list is empty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--it implies only the clock will trigger the process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--inB is only an syn. reset governed by clock.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begin 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solidFill>
                  <a:srgbClr val="0033CC"/>
                </a:solidFill>
                <a:ea typeface="PMingLiU" pitchFamily="18" charset="-120"/>
              </a:rPr>
              <a:t>     wait until clock='1'; --edged-clock trigger point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     if inB=‘__?'  -- syn. reset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     then L_stateA &lt;=__?;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     else case L_stateA is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        	when s0 =&gt; L_stateA&lt;=s1;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       	when s1 =&gt; L_stateA&lt;=__?;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        	when s2 =&gt; L_stateA&lt;=__?;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        	when s3 =&gt; L_stateA&lt;=__?;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        end case;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400" smtClean="0">
                <a:ea typeface="PMingLiU" pitchFamily="18" charset="-120"/>
              </a:rPr>
              <a:t>     end if; end process; --to be continued , see next </a:t>
            </a:r>
          </a:p>
        </p:txBody>
      </p:sp>
      <p:sp>
        <p:nvSpPr>
          <p:cNvPr id="3789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3789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5551EED-D028-4C96-80D4-88AFB75FBC07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en-US" sz="1000" smtClean="0"/>
          </a:p>
        </p:txBody>
      </p:sp>
      <p:sp>
        <p:nvSpPr>
          <p:cNvPr id="37893" name="矩形 4" descr="Paper bag"/>
          <p:cNvSpPr>
            <a:spLocks noChangeArrowheads="1"/>
          </p:cNvSpPr>
          <p:nvPr/>
        </p:nvSpPr>
        <p:spPr bwMode="auto">
          <a:xfrm>
            <a:off x="457200" y="2133600"/>
            <a:ext cx="83820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37894" name="矩形 5" descr="Paper bag"/>
          <p:cNvSpPr>
            <a:spLocks noChangeArrowheads="1"/>
          </p:cNvSpPr>
          <p:nvPr/>
        </p:nvSpPr>
        <p:spPr bwMode="auto">
          <a:xfrm>
            <a:off x="457200" y="3200400"/>
            <a:ext cx="8382000" cy="358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37895" name="任意多边形 7" descr="Paper bag"/>
          <p:cNvSpPr>
            <a:spLocks/>
          </p:cNvSpPr>
          <p:nvPr/>
        </p:nvSpPr>
        <p:spPr bwMode="auto">
          <a:xfrm>
            <a:off x="4114800" y="4419600"/>
            <a:ext cx="2895600" cy="304800"/>
          </a:xfrm>
          <a:custGeom>
            <a:avLst/>
            <a:gdLst>
              <a:gd name="T0" fmla="*/ 2147483647 w 1832"/>
              <a:gd name="T1" fmla="*/ 0 h 288"/>
              <a:gd name="T2" fmla="*/ 2147483647 w 1832"/>
              <a:gd name="T3" fmla="*/ 2147483647 h 288"/>
              <a:gd name="T4" fmla="*/ 2147483647 w 1832"/>
              <a:gd name="T5" fmla="*/ 2147483647 h 288"/>
              <a:gd name="T6" fmla="*/ 2147483647 w 1832"/>
              <a:gd name="T7" fmla="*/ 2147483647 h 288"/>
              <a:gd name="T8" fmla="*/ 2147483647 w 1832"/>
              <a:gd name="T9" fmla="*/ 2147483647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32" h="288">
                <a:moveTo>
                  <a:pt x="1496" y="0"/>
                </a:moveTo>
                <a:cubicBezTo>
                  <a:pt x="1664" y="52"/>
                  <a:pt x="1832" y="104"/>
                  <a:pt x="1736" y="144"/>
                </a:cubicBezTo>
                <a:cubicBezTo>
                  <a:pt x="1640" y="184"/>
                  <a:pt x="1184" y="224"/>
                  <a:pt x="920" y="240"/>
                </a:cubicBezTo>
                <a:cubicBezTo>
                  <a:pt x="656" y="256"/>
                  <a:pt x="304" y="232"/>
                  <a:pt x="152" y="240"/>
                </a:cubicBezTo>
                <a:cubicBezTo>
                  <a:pt x="0" y="248"/>
                  <a:pt x="4" y="268"/>
                  <a:pt x="8" y="288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6" name="任意多边形 8" descr="Paper bag"/>
          <p:cNvSpPr>
            <a:spLocks/>
          </p:cNvSpPr>
          <p:nvPr/>
        </p:nvSpPr>
        <p:spPr bwMode="auto">
          <a:xfrm>
            <a:off x="3962400" y="4775200"/>
            <a:ext cx="2895600" cy="304800"/>
          </a:xfrm>
          <a:custGeom>
            <a:avLst/>
            <a:gdLst>
              <a:gd name="T0" fmla="*/ 2147483647 w 1832"/>
              <a:gd name="T1" fmla="*/ 0 h 288"/>
              <a:gd name="T2" fmla="*/ 2147483647 w 1832"/>
              <a:gd name="T3" fmla="*/ 2147483647 h 288"/>
              <a:gd name="T4" fmla="*/ 2147483647 w 1832"/>
              <a:gd name="T5" fmla="*/ 2147483647 h 288"/>
              <a:gd name="T6" fmla="*/ 2147483647 w 1832"/>
              <a:gd name="T7" fmla="*/ 2147483647 h 288"/>
              <a:gd name="T8" fmla="*/ 2147483647 w 1832"/>
              <a:gd name="T9" fmla="*/ 2147483647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32" h="288">
                <a:moveTo>
                  <a:pt x="1496" y="0"/>
                </a:moveTo>
                <a:cubicBezTo>
                  <a:pt x="1664" y="52"/>
                  <a:pt x="1832" y="104"/>
                  <a:pt x="1736" y="144"/>
                </a:cubicBezTo>
                <a:cubicBezTo>
                  <a:pt x="1640" y="184"/>
                  <a:pt x="1184" y="224"/>
                  <a:pt x="920" y="240"/>
                </a:cubicBezTo>
                <a:cubicBezTo>
                  <a:pt x="656" y="256"/>
                  <a:pt x="304" y="232"/>
                  <a:pt x="152" y="240"/>
                </a:cubicBezTo>
                <a:cubicBezTo>
                  <a:pt x="0" y="248"/>
                  <a:pt x="4" y="268"/>
                  <a:pt x="8" y="288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7" name="任意多边形 9" descr="Paper bag"/>
          <p:cNvSpPr>
            <a:spLocks/>
          </p:cNvSpPr>
          <p:nvPr/>
        </p:nvSpPr>
        <p:spPr bwMode="auto">
          <a:xfrm>
            <a:off x="4114800" y="4095750"/>
            <a:ext cx="2895600" cy="304800"/>
          </a:xfrm>
          <a:custGeom>
            <a:avLst/>
            <a:gdLst>
              <a:gd name="T0" fmla="*/ 2147483647 w 1832"/>
              <a:gd name="T1" fmla="*/ 0 h 288"/>
              <a:gd name="T2" fmla="*/ 2147483647 w 1832"/>
              <a:gd name="T3" fmla="*/ 2147483647 h 288"/>
              <a:gd name="T4" fmla="*/ 2147483647 w 1832"/>
              <a:gd name="T5" fmla="*/ 2147483647 h 288"/>
              <a:gd name="T6" fmla="*/ 2147483647 w 1832"/>
              <a:gd name="T7" fmla="*/ 2147483647 h 288"/>
              <a:gd name="T8" fmla="*/ 2147483647 w 1832"/>
              <a:gd name="T9" fmla="*/ 2147483647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32" h="288">
                <a:moveTo>
                  <a:pt x="1496" y="0"/>
                </a:moveTo>
                <a:cubicBezTo>
                  <a:pt x="1664" y="52"/>
                  <a:pt x="1832" y="104"/>
                  <a:pt x="1736" y="144"/>
                </a:cubicBezTo>
                <a:cubicBezTo>
                  <a:pt x="1640" y="184"/>
                  <a:pt x="1184" y="224"/>
                  <a:pt x="920" y="240"/>
                </a:cubicBezTo>
                <a:cubicBezTo>
                  <a:pt x="656" y="256"/>
                  <a:pt x="304" y="232"/>
                  <a:pt x="152" y="240"/>
                </a:cubicBezTo>
                <a:cubicBezTo>
                  <a:pt x="0" y="248"/>
                  <a:pt x="4" y="268"/>
                  <a:pt x="8" y="288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8" name="任意多边形 10" descr="Paper bag"/>
          <p:cNvSpPr>
            <a:spLocks/>
          </p:cNvSpPr>
          <p:nvPr/>
        </p:nvSpPr>
        <p:spPr bwMode="auto">
          <a:xfrm>
            <a:off x="4648200" y="3429000"/>
            <a:ext cx="3543300" cy="2438400"/>
          </a:xfrm>
          <a:custGeom>
            <a:avLst/>
            <a:gdLst>
              <a:gd name="T0" fmla="*/ 2147483647 w 2232"/>
              <a:gd name="T1" fmla="*/ 2147483647 h 1304"/>
              <a:gd name="T2" fmla="*/ 2147483647 w 2232"/>
              <a:gd name="T3" fmla="*/ 2147483647 h 1304"/>
              <a:gd name="T4" fmla="*/ 2147483647 w 2232"/>
              <a:gd name="T5" fmla="*/ 2147483647 h 1304"/>
              <a:gd name="T6" fmla="*/ 2147483647 w 2232"/>
              <a:gd name="T7" fmla="*/ 2147483647 h 1304"/>
              <a:gd name="T8" fmla="*/ 0 w 2232"/>
              <a:gd name="T9" fmla="*/ 2147483647 h 1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32" h="1304">
                <a:moveTo>
                  <a:pt x="1344" y="1072"/>
                </a:moveTo>
                <a:cubicBezTo>
                  <a:pt x="1540" y="1188"/>
                  <a:pt x="1736" y="1304"/>
                  <a:pt x="1872" y="1168"/>
                </a:cubicBezTo>
                <a:cubicBezTo>
                  <a:pt x="2008" y="1032"/>
                  <a:pt x="2232" y="448"/>
                  <a:pt x="2160" y="256"/>
                </a:cubicBezTo>
                <a:cubicBezTo>
                  <a:pt x="2088" y="64"/>
                  <a:pt x="1800" y="32"/>
                  <a:pt x="1440" y="16"/>
                </a:cubicBezTo>
                <a:cubicBezTo>
                  <a:pt x="1080" y="0"/>
                  <a:pt x="540" y="80"/>
                  <a:pt x="0" y="160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38916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--</a:t>
            </a:r>
            <a:r>
              <a:rPr lang="en-US" altLang="zh-TW" sz="2800" b="1" u="sng" smtClean="0">
                <a:ea typeface="PMingLiU" pitchFamily="18" charset="-120"/>
              </a:rPr>
              <a:t>Exercise 6.5B -output-</a:t>
            </a:r>
            <a:r>
              <a:rPr lang="en-US" altLang="zh-TW" sz="2800" smtClean="0">
                <a:ea typeface="PMingLiU" pitchFamily="18" charset="-120"/>
              </a:rPr>
              <a:t>- in liga1_sr.vhd -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---- convert L_statesA to out_light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 p2:process(L_stateA) -- combin. process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   begin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     case (L_stateA) is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          when s0 =&gt; out_light &lt;=“100”;--RYG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          when s1 =&gt; out_light &lt;=“___?";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          when s2 =&gt; out_light &lt;=“___?";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          when s3 =&gt; out_light &lt;=“___?";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      end case;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 end process;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end lightA;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>
                <a:ea typeface="PMingLiU" pitchFamily="18" charset="-120"/>
              </a:rPr>
              <a:t>--- end of program</a:t>
            </a:r>
          </a:p>
        </p:txBody>
      </p:sp>
      <p:sp>
        <p:nvSpPr>
          <p:cNvPr id="38914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3891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C4D13B7-5523-4BCE-BAD3-061B7F1413B6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矩形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Liga2_ar.vhd</a:t>
            </a:r>
          </a:p>
        </p:txBody>
      </p:sp>
      <p:sp>
        <p:nvSpPr>
          <p:cNvPr id="39940" name="矩形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Add </a:t>
            </a:r>
            <a:r>
              <a:rPr lang="en-US" altLang="zh-TW" b="1" u="sng" smtClean="0">
                <a:solidFill>
                  <a:srgbClr val="CC0066"/>
                </a:solidFill>
                <a:ea typeface="PMingLiU" pitchFamily="18" charset="-120"/>
              </a:rPr>
              <a:t>asynchronous</a:t>
            </a:r>
            <a:r>
              <a:rPr lang="en-US" altLang="zh-TW" smtClean="0">
                <a:ea typeface="PMingLiU" pitchFamily="18" charset="-120"/>
              </a:rPr>
              <a:t> reset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programming</a:t>
            </a:r>
          </a:p>
        </p:txBody>
      </p:sp>
      <p:sp>
        <p:nvSpPr>
          <p:cNvPr id="39938" name="矩形 10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3994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CEDE31-5B9C-49B1-8BA3-D65B4944AD11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40964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--example 2, liga2_ar.vhd, with asyn reset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 use "if" for clock sensing instead of wait-until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 clocked process with asyn input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library IEEE; -- Traffic light "lightA" ,-- synthesized ok.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use IEEE.std_logic_1164.all;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entity traffic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port (out_light :out std_logic_vector( 2 downto 0);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 out_light uses type out because no feedback requirement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inB: in std_logic ;----------*********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clock: in std_logic);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end traffic;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Architecture lightA of traffic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type traffic_state_type is (s0, s1,s2,s3);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signal L_stateA: traffic_state_type;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begin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----------------------continue next page----------------------</a:t>
            </a:r>
          </a:p>
        </p:txBody>
      </p:sp>
      <p:sp>
        <p:nvSpPr>
          <p:cNvPr id="40962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4096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D3B00AE-566C-4C36-822B-FF4138877401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Two design methods</a:t>
            </a:r>
          </a:p>
        </p:txBody>
      </p:sp>
      <p:sp>
        <p:nvSpPr>
          <p:cNvPr id="6148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FF0000"/>
                </a:solidFill>
                <a:ea typeface="PMingLiU" pitchFamily="18" charset="-120"/>
              </a:rPr>
              <a:t>Asynchronous</a:t>
            </a:r>
            <a:r>
              <a:rPr lang="en-US" altLang="zh-TW" smtClean="0">
                <a:ea typeface="PMingLiU" pitchFamily="18" charset="-120"/>
              </a:rPr>
              <a:t> clock design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Easier to design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More delay at outputs</a:t>
            </a:r>
          </a:p>
          <a:p>
            <a:pPr eaLnBrk="1" hangingPunct="1"/>
            <a:r>
              <a:rPr lang="en-US" altLang="zh-TW" smtClean="0">
                <a:solidFill>
                  <a:srgbClr val="0070C0"/>
                </a:solidFill>
                <a:ea typeface="PMingLiU" pitchFamily="18" charset="-120"/>
              </a:rPr>
              <a:t>Synchronous </a:t>
            </a:r>
            <a:r>
              <a:rPr lang="en-US" altLang="zh-TW" smtClean="0">
                <a:ea typeface="PMingLiU" pitchFamily="18" charset="-120"/>
              </a:rPr>
              <a:t>clock design</a:t>
            </a:r>
          </a:p>
          <a:p>
            <a:pPr lvl="1" eaLnBrk="1" hangingPunct="1"/>
            <a:r>
              <a:rPr lang="en-US" altLang="en-US" smtClean="0">
                <a:ea typeface="PMingLiU" pitchFamily="18" charset="-120"/>
              </a:rPr>
              <a:t>More complex</a:t>
            </a:r>
          </a:p>
          <a:p>
            <a:pPr lvl="1" eaLnBrk="1" hangingPunct="1"/>
            <a:r>
              <a:rPr lang="en-US" altLang="en-US" smtClean="0">
                <a:ea typeface="PMingLiU" pitchFamily="18" charset="-120"/>
              </a:rPr>
              <a:t>Less time delay at outputs</a:t>
            </a:r>
          </a:p>
        </p:txBody>
      </p:sp>
      <p:sp>
        <p:nvSpPr>
          <p:cNvPr id="614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614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636163A-00F0-4C0A-89D1-A6EC4FF8220D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41988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 </a:t>
            </a:r>
            <a:r>
              <a:rPr lang="en-US" altLang="zh-TW" sz="2400" b="1" u="sng" smtClean="0">
                <a:ea typeface="PMingLiU" pitchFamily="18" charset="-120"/>
              </a:rPr>
              <a:t>Exercise.6.6—Ayns. Reset</a:t>
            </a:r>
            <a:r>
              <a:rPr lang="en-US" altLang="zh-TW" sz="2400" smtClean="0">
                <a:ea typeface="PMingLiU" pitchFamily="18" charset="-120"/>
              </a:rPr>
              <a:t> -- inside liga2_ar .vhd-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p1:process(inB , clock)– sens. list has 2 elements    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begin --asyn reset; put before sensing clock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if (inB =__?)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then  L_stateA&lt;= __?;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elsif( clock=___________________?) then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case L_stateA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   when s0 =&gt;  L_stateA&lt;=s1;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   when s1 =&gt; L_stateA&lt;= s2;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   when s2 =&gt; L_stateA&lt;= s3;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   when s3 =&gt; L_stateA&lt;= s0;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end case;  end if;end process; --to be continued , see next page</a:t>
            </a:r>
          </a:p>
        </p:txBody>
      </p:sp>
      <p:sp>
        <p:nvSpPr>
          <p:cNvPr id="4198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4199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980A380-9D36-4FEF-B773-DEBD1BFEEFD5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40</a:t>
            </a:fld>
            <a:endParaRPr lang="en-US" altLang="en-US" sz="1000" smtClean="0"/>
          </a:p>
        </p:txBody>
      </p:sp>
      <p:sp>
        <p:nvSpPr>
          <p:cNvPr id="41989" name="矩形 4" descr="Paper bag"/>
          <p:cNvSpPr>
            <a:spLocks noChangeArrowheads="1"/>
          </p:cNvSpPr>
          <p:nvPr/>
        </p:nvSpPr>
        <p:spPr bwMode="auto">
          <a:xfrm>
            <a:off x="228600" y="457200"/>
            <a:ext cx="8610600" cy="640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41990" name="矩形 5" descr="Paper bag"/>
          <p:cNvSpPr>
            <a:spLocks noChangeArrowheads="1"/>
          </p:cNvSpPr>
          <p:nvPr/>
        </p:nvSpPr>
        <p:spPr bwMode="auto">
          <a:xfrm>
            <a:off x="685800" y="1219200"/>
            <a:ext cx="7315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41991" name="文本框 6" descr="Paper bag"/>
          <p:cNvSpPr txBox="1">
            <a:spLocks noChangeArrowheads="1"/>
          </p:cNvSpPr>
          <p:nvPr/>
        </p:nvSpPr>
        <p:spPr bwMode="auto">
          <a:xfrm>
            <a:off x="5410200" y="1447800"/>
            <a:ext cx="155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rgbClr val="CC0066"/>
                </a:solidFill>
                <a:latin typeface="Times New Roman" pitchFamily="18" charset="0"/>
              </a:rPr>
              <a:t>Asyn. reset</a:t>
            </a:r>
          </a:p>
        </p:txBody>
      </p:sp>
      <p:sp>
        <p:nvSpPr>
          <p:cNvPr id="41992" name="直线 7"/>
          <p:cNvSpPr>
            <a:spLocks noChangeShapeType="1"/>
          </p:cNvSpPr>
          <p:nvPr/>
        </p:nvSpPr>
        <p:spPr bwMode="auto">
          <a:xfrm flipH="1" flipV="1">
            <a:off x="4343400" y="1752600"/>
            <a:ext cx="1066800" cy="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93" name="任意多边形 8" descr="Paper bag"/>
          <p:cNvSpPr>
            <a:spLocks/>
          </p:cNvSpPr>
          <p:nvPr/>
        </p:nvSpPr>
        <p:spPr bwMode="auto">
          <a:xfrm>
            <a:off x="2762250" y="3352800"/>
            <a:ext cx="3543300" cy="330200"/>
          </a:xfrm>
          <a:custGeom>
            <a:avLst/>
            <a:gdLst>
              <a:gd name="T0" fmla="*/ 2147483647 w 2232"/>
              <a:gd name="T1" fmla="*/ 0 h 208"/>
              <a:gd name="T2" fmla="*/ 2147483647 w 2232"/>
              <a:gd name="T3" fmla="*/ 2147483647 h 208"/>
              <a:gd name="T4" fmla="*/ 2147483647 w 2232"/>
              <a:gd name="T5" fmla="*/ 2147483647 h 208"/>
              <a:gd name="T6" fmla="*/ 2147483647 w 2232"/>
              <a:gd name="T7" fmla="*/ 2147483647 h 208"/>
              <a:gd name="T8" fmla="*/ 2147483647 w 2232"/>
              <a:gd name="T9" fmla="*/ 2147483647 h 2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32" h="208">
                <a:moveTo>
                  <a:pt x="1904" y="0"/>
                </a:moveTo>
                <a:cubicBezTo>
                  <a:pt x="1948" y="8"/>
                  <a:pt x="1992" y="16"/>
                  <a:pt x="2000" y="48"/>
                </a:cubicBezTo>
                <a:cubicBezTo>
                  <a:pt x="2008" y="80"/>
                  <a:pt x="2232" y="176"/>
                  <a:pt x="1952" y="192"/>
                </a:cubicBezTo>
                <a:cubicBezTo>
                  <a:pt x="1672" y="208"/>
                  <a:pt x="640" y="144"/>
                  <a:pt x="320" y="144"/>
                </a:cubicBezTo>
                <a:cubicBezTo>
                  <a:pt x="0" y="144"/>
                  <a:pt x="16" y="168"/>
                  <a:pt x="32" y="192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1994" name="任意多边形 9" descr="Paper bag"/>
          <p:cNvSpPr>
            <a:spLocks/>
          </p:cNvSpPr>
          <p:nvPr/>
        </p:nvSpPr>
        <p:spPr bwMode="auto">
          <a:xfrm>
            <a:off x="2762250" y="3022600"/>
            <a:ext cx="3543300" cy="330200"/>
          </a:xfrm>
          <a:custGeom>
            <a:avLst/>
            <a:gdLst>
              <a:gd name="T0" fmla="*/ 2147483647 w 2232"/>
              <a:gd name="T1" fmla="*/ 0 h 208"/>
              <a:gd name="T2" fmla="*/ 2147483647 w 2232"/>
              <a:gd name="T3" fmla="*/ 2147483647 h 208"/>
              <a:gd name="T4" fmla="*/ 2147483647 w 2232"/>
              <a:gd name="T5" fmla="*/ 2147483647 h 208"/>
              <a:gd name="T6" fmla="*/ 2147483647 w 2232"/>
              <a:gd name="T7" fmla="*/ 2147483647 h 208"/>
              <a:gd name="T8" fmla="*/ 2147483647 w 2232"/>
              <a:gd name="T9" fmla="*/ 2147483647 h 2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32" h="208">
                <a:moveTo>
                  <a:pt x="1904" y="0"/>
                </a:moveTo>
                <a:cubicBezTo>
                  <a:pt x="1948" y="8"/>
                  <a:pt x="1992" y="16"/>
                  <a:pt x="2000" y="48"/>
                </a:cubicBezTo>
                <a:cubicBezTo>
                  <a:pt x="2008" y="80"/>
                  <a:pt x="2232" y="176"/>
                  <a:pt x="1952" y="192"/>
                </a:cubicBezTo>
                <a:cubicBezTo>
                  <a:pt x="1672" y="208"/>
                  <a:pt x="640" y="144"/>
                  <a:pt x="320" y="144"/>
                </a:cubicBezTo>
                <a:cubicBezTo>
                  <a:pt x="0" y="144"/>
                  <a:pt x="16" y="168"/>
                  <a:pt x="32" y="192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1995" name="任意多边形 10" descr="Paper bag"/>
          <p:cNvSpPr>
            <a:spLocks/>
          </p:cNvSpPr>
          <p:nvPr/>
        </p:nvSpPr>
        <p:spPr bwMode="auto">
          <a:xfrm>
            <a:off x="2762250" y="3727450"/>
            <a:ext cx="3543300" cy="330200"/>
          </a:xfrm>
          <a:custGeom>
            <a:avLst/>
            <a:gdLst>
              <a:gd name="T0" fmla="*/ 2147483647 w 2232"/>
              <a:gd name="T1" fmla="*/ 0 h 208"/>
              <a:gd name="T2" fmla="*/ 2147483647 w 2232"/>
              <a:gd name="T3" fmla="*/ 2147483647 h 208"/>
              <a:gd name="T4" fmla="*/ 2147483647 w 2232"/>
              <a:gd name="T5" fmla="*/ 2147483647 h 208"/>
              <a:gd name="T6" fmla="*/ 2147483647 w 2232"/>
              <a:gd name="T7" fmla="*/ 2147483647 h 208"/>
              <a:gd name="T8" fmla="*/ 2147483647 w 2232"/>
              <a:gd name="T9" fmla="*/ 2147483647 h 2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32" h="208">
                <a:moveTo>
                  <a:pt x="1904" y="0"/>
                </a:moveTo>
                <a:cubicBezTo>
                  <a:pt x="1948" y="8"/>
                  <a:pt x="1992" y="16"/>
                  <a:pt x="2000" y="48"/>
                </a:cubicBezTo>
                <a:cubicBezTo>
                  <a:pt x="2008" y="80"/>
                  <a:pt x="2232" y="176"/>
                  <a:pt x="1952" y="192"/>
                </a:cubicBezTo>
                <a:cubicBezTo>
                  <a:pt x="1672" y="208"/>
                  <a:pt x="640" y="144"/>
                  <a:pt x="320" y="144"/>
                </a:cubicBezTo>
                <a:cubicBezTo>
                  <a:pt x="0" y="144"/>
                  <a:pt x="16" y="168"/>
                  <a:pt x="32" y="192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1996" name="任意多边形 11" descr="Paper bag"/>
          <p:cNvSpPr>
            <a:spLocks/>
          </p:cNvSpPr>
          <p:nvPr/>
        </p:nvSpPr>
        <p:spPr bwMode="auto">
          <a:xfrm>
            <a:off x="3124200" y="2590800"/>
            <a:ext cx="3975100" cy="2159000"/>
          </a:xfrm>
          <a:custGeom>
            <a:avLst/>
            <a:gdLst>
              <a:gd name="T0" fmla="*/ 2147483647 w 2504"/>
              <a:gd name="T1" fmla="*/ 2147483647 h 1552"/>
              <a:gd name="T2" fmla="*/ 2147483647 w 2504"/>
              <a:gd name="T3" fmla="*/ 2147483647 h 1552"/>
              <a:gd name="T4" fmla="*/ 2147483647 w 2504"/>
              <a:gd name="T5" fmla="*/ 2147483647 h 1552"/>
              <a:gd name="T6" fmla="*/ 2147483647 w 2504"/>
              <a:gd name="T7" fmla="*/ 2147483647 h 1552"/>
              <a:gd name="T8" fmla="*/ 2147483647 w 2504"/>
              <a:gd name="T9" fmla="*/ 2147483647 h 1552"/>
              <a:gd name="T10" fmla="*/ 0 w 2504"/>
              <a:gd name="T11" fmla="*/ 2147483647 h 15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504" h="1552">
                <a:moveTo>
                  <a:pt x="1488" y="1320"/>
                </a:moveTo>
                <a:cubicBezTo>
                  <a:pt x="1620" y="1436"/>
                  <a:pt x="1752" y="1552"/>
                  <a:pt x="1920" y="1464"/>
                </a:cubicBezTo>
                <a:cubicBezTo>
                  <a:pt x="2088" y="1376"/>
                  <a:pt x="2488" y="1016"/>
                  <a:pt x="2496" y="792"/>
                </a:cubicBezTo>
                <a:cubicBezTo>
                  <a:pt x="2504" y="568"/>
                  <a:pt x="2288" y="240"/>
                  <a:pt x="1968" y="120"/>
                </a:cubicBezTo>
                <a:cubicBezTo>
                  <a:pt x="1648" y="0"/>
                  <a:pt x="904" y="48"/>
                  <a:pt x="576" y="72"/>
                </a:cubicBezTo>
                <a:cubicBezTo>
                  <a:pt x="248" y="96"/>
                  <a:pt x="124" y="180"/>
                  <a:pt x="0" y="264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43012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---- inside liga2_ar.vhd ---------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---- convert L_statesA to out_light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 p2:process(L_stateA) -- combin. process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   begin case (L_stateA)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          when s0 =&gt; out_light &lt;="100";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          when s1 =&gt; out_light &lt;="110";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          when s2 =&gt; out_light &lt;="001";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          when s3 =&gt; out_light &lt;="010";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    end case;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 end process;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end lightA;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----end of program </a:t>
            </a:r>
          </a:p>
          <a:p>
            <a:pPr eaLnBrk="1" hangingPunct="1">
              <a:lnSpc>
                <a:spcPct val="90000"/>
              </a:lnSpc>
            </a:pPr>
            <a:endParaRPr lang="en-US" altLang="zh-TW" sz="2800" smtClean="0">
              <a:ea typeface="PMingLiU" pitchFamily="18" charset="-120"/>
            </a:endParaRPr>
          </a:p>
        </p:txBody>
      </p:sp>
      <p:sp>
        <p:nvSpPr>
          <p:cNvPr id="4301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4301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CBDB9C-B198-4EF1-B016-BE0CC5DAEAFB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41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Further exercises</a:t>
            </a:r>
          </a:p>
        </p:txBody>
      </p:sp>
      <p:sp>
        <p:nvSpPr>
          <p:cNvPr id="44036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Liga3_ar.vhd: Rewrite liga2_ar using only one process; combine the two processes.</a:t>
            </a:r>
          </a:p>
        </p:txBody>
      </p:sp>
      <p:sp>
        <p:nvSpPr>
          <p:cNvPr id="44034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4403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349EBA1-7728-494D-993B-99B49613F287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42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矩形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Liga3_ar.vhd</a:t>
            </a:r>
          </a:p>
        </p:txBody>
      </p:sp>
      <p:sp>
        <p:nvSpPr>
          <p:cNvPr id="45060" name="矩形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>
              <a:buFont typeface="Wingdings" pitchFamily="2" charset="2"/>
              <a:buChar char="l"/>
            </a:pPr>
            <a:r>
              <a:rPr lang="en-US" altLang="zh-TW" smtClean="0">
                <a:ea typeface="PMingLiU" pitchFamily="18" charset="-120"/>
              </a:rPr>
              <a:t>Based on liga2_ar.vhd combine two processes (p1+p2) into one.</a:t>
            </a:r>
          </a:p>
        </p:txBody>
      </p:sp>
      <p:sp>
        <p:nvSpPr>
          <p:cNvPr id="45058" name="矩形 10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4506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4B214CA-65CD-4BA1-BBDE-E8A5D0B53327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43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46084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--example 3: lig3a_ar.vhd 00-10-28 foundation 1.5 ok;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--same as lig2a_ar.vhd but combined into 1 process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 inb force it goes to state s2, asyn. input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library IEEE;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use IEEE.std_logic_1164.all;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entity traffic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port ( inb: in bit;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out_light :out bit_vector( 2 downto 0);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 out_light uses type out because no feedback requirement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    clock: in bit);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end traffic;------------------------------------------------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Architecture lightA of traffic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type traffic_state_type is (s0, s1,s2,s3);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signal L_stateA: traffic_state_type;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begin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-------- continue next page ---------------</a:t>
            </a:r>
          </a:p>
        </p:txBody>
      </p:sp>
      <p:sp>
        <p:nvSpPr>
          <p:cNvPr id="46082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4608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766BC4C-FE1D-48EE-A962-B04D5C098388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44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47108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------ inside liga3_ar.vhd ---------------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P1:process(</a:t>
            </a:r>
            <a:r>
              <a:rPr lang="en-US" altLang="zh-TW" sz="2400" dirty="0" err="1" smtClean="0">
                <a:ea typeface="PMingLiU" pitchFamily="18" charset="-120"/>
              </a:rPr>
              <a:t>clock,inB</a:t>
            </a:r>
            <a:r>
              <a:rPr lang="en-US" altLang="zh-TW" sz="2400" dirty="0" smtClean="0">
                <a:ea typeface="PMingLiU" pitchFamily="18" charset="-120"/>
              </a:rPr>
              <a:t>)  -- combined process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Begin --exec. Once when clock rises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if </a:t>
            </a:r>
            <a:r>
              <a:rPr lang="en-US" altLang="zh-TW" sz="2400" dirty="0" err="1" smtClean="0">
                <a:ea typeface="PMingLiU" pitchFamily="18" charset="-120"/>
              </a:rPr>
              <a:t>inB</a:t>
            </a:r>
            <a:r>
              <a:rPr lang="en-US" altLang="zh-TW" sz="2400" dirty="0" smtClean="0">
                <a:ea typeface="PMingLiU" pitchFamily="18" charset="-120"/>
              </a:rPr>
              <a:t>='1' then </a:t>
            </a:r>
            <a:r>
              <a:rPr lang="en-US" altLang="zh-TW" sz="2400" dirty="0" err="1" smtClean="0">
                <a:ea typeface="PMingLiU" pitchFamily="18" charset="-120"/>
              </a:rPr>
              <a:t>L_stateA</a:t>
            </a:r>
            <a:r>
              <a:rPr lang="en-US" altLang="zh-TW" sz="2400" dirty="0" smtClean="0">
                <a:ea typeface="PMingLiU" pitchFamily="18" charset="-120"/>
              </a:rPr>
              <a:t> &lt;= s2;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else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 if( </a:t>
            </a:r>
            <a:r>
              <a:rPr lang="en-US" altLang="zh-TW" sz="2400" dirty="0" err="1" smtClean="0">
                <a:ea typeface="PMingLiU" pitchFamily="18" charset="-120"/>
              </a:rPr>
              <a:t>clock'event</a:t>
            </a:r>
            <a:r>
              <a:rPr lang="en-US" altLang="zh-TW" sz="2400" dirty="0" smtClean="0">
                <a:ea typeface="PMingLiU" pitchFamily="18" charset="-120"/>
              </a:rPr>
              <a:t> and clock='1‘) then   --s sequential process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  case </a:t>
            </a:r>
            <a:r>
              <a:rPr lang="en-US" altLang="zh-TW" sz="2400" dirty="0" err="1" smtClean="0">
                <a:ea typeface="PMingLiU" pitchFamily="18" charset="-120"/>
              </a:rPr>
              <a:t>L_stateA</a:t>
            </a:r>
            <a:r>
              <a:rPr lang="en-US" altLang="zh-TW" sz="2400" dirty="0" smtClean="0">
                <a:ea typeface="PMingLiU" pitchFamily="18" charset="-120"/>
              </a:rPr>
              <a:t> is  --replace 8 of </a:t>
            </a:r>
            <a:r>
              <a:rPr lang="en-US" altLang="zh-TW" sz="2400" dirty="0" err="1" smtClean="0">
                <a:ea typeface="PMingLiU" pitchFamily="18" charset="-120"/>
              </a:rPr>
              <a:t>lightA</a:t>
            </a:r>
            <a:r>
              <a:rPr lang="en-US" altLang="zh-TW" sz="2400" dirty="0" smtClean="0">
                <a:ea typeface="PMingLiU" pitchFamily="18" charset="-120"/>
              </a:rPr>
              <a:t> from here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  when s0 =&gt; </a:t>
            </a:r>
            <a:r>
              <a:rPr lang="en-US" altLang="zh-TW" sz="2400" dirty="0" err="1" smtClean="0">
                <a:ea typeface="PMingLiU" pitchFamily="18" charset="-120"/>
              </a:rPr>
              <a:t>out_light</a:t>
            </a:r>
            <a:r>
              <a:rPr lang="en-US" altLang="zh-TW" sz="2400" dirty="0" smtClean="0">
                <a:ea typeface="PMingLiU" pitchFamily="18" charset="-120"/>
              </a:rPr>
              <a:t> &lt;="100"; </a:t>
            </a:r>
            <a:r>
              <a:rPr lang="en-US" altLang="zh-TW" sz="2400" dirty="0" err="1" smtClean="0">
                <a:ea typeface="PMingLiU" pitchFamily="18" charset="-120"/>
              </a:rPr>
              <a:t>L_stateA</a:t>
            </a:r>
            <a:r>
              <a:rPr lang="en-US" altLang="zh-TW" sz="2400" dirty="0" smtClean="0">
                <a:ea typeface="PMingLiU" pitchFamily="18" charset="-120"/>
              </a:rPr>
              <a:t> &lt;= s1;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  when s1 =&gt; </a:t>
            </a:r>
            <a:r>
              <a:rPr lang="en-US" altLang="zh-TW" sz="2400" dirty="0" err="1" smtClean="0">
                <a:ea typeface="PMingLiU" pitchFamily="18" charset="-120"/>
              </a:rPr>
              <a:t>out_light</a:t>
            </a:r>
            <a:r>
              <a:rPr lang="en-US" altLang="zh-TW" sz="2400" dirty="0" smtClean="0">
                <a:ea typeface="PMingLiU" pitchFamily="18" charset="-120"/>
              </a:rPr>
              <a:t> &lt;="110"; </a:t>
            </a:r>
            <a:r>
              <a:rPr lang="en-US" altLang="zh-TW" sz="2400" dirty="0" err="1" smtClean="0">
                <a:ea typeface="PMingLiU" pitchFamily="18" charset="-120"/>
              </a:rPr>
              <a:t>L_stateA</a:t>
            </a:r>
            <a:r>
              <a:rPr lang="en-US" altLang="zh-TW" sz="2400" dirty="0" smtClean="0">
                <a:ea typeface="PMingLiU" pitchFamily="18" charset="-120"/>
              </a:rPr>
              <a:t> &lt;= s2;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  when s2 =&gt; </a:t>
            </a:r>
            <a:r>
              <a:rPr lang="en-US" altLang="zh-TW" sz="2400" dirty="0" err="1" smtClean="0">
                <a:ea typeface="PMingLiU" pitchFamily="18" charset="-120"/>
              </a:rPr>
              <a:t>out_light</a:t>
            </a:r>
            <a:r>
              <a:rPr lang="en-US" altLang="zh-TW" sz="2400" dirty="0" smtClean="0">
                <a:ea typeface="PMingLiU" pitchFamily="18" charset="-120"/>
              </a:rPr>
              <a:t> &lt;="001"; </a:t>
            </a:r>
            <a:r>
              <a:rPr lang="en-US" altLang="zh-TW" sz="2400" dirty="0" err="1" smtClean="0">
                <a:ea typeface="PMingLiU" pitchFamily="18" charset="-120"/>
              </a:rPr>
              <a:t>L_stateA</a:t>
            </a:r>
            <a:r>
              <a:rPr lang="en-US" altLang="zh-TW" sz="2400" dirty="0" smtClean="0">
                <a:ea typeface="PMingLiU" pitchFamily="18" charset="-120"/>
              </a:rPr>
              <a:t> &lt;= s3;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  when s3 =&gt; </a:t>
            </a:r>
            <a:r>
              <a:rPr lang="en-US" altLang="zh-TW" sz="2400" dirty="0" err="1" smtClean="0">
                <a:ea typeface="PMingLiU" pitchFamily="18" charset="-120"/>
              </a:rPr>
              <a:t>out_light</a:t>
            </a:r>
            <a:r>
              <a:rPr lang="en-US" altLang="zh-TW" sz="2400" dirty="0" smtClean="0">
                <a:ea typeface="PMingLiU" pitchFamily="18" charset="-120"/>
              </a:rPr>
              <a:t> &lt;="010"; </a:t>
            </a:r>
            <a:r>
              <a:rPr lang="en-US" altLang="zh-TW" sz="2400" dirty="0" err="1" smtClean="0">
                <a:ea typeface="PMingLiU" pitchFamily="18" charset="-120"/>
              </a:rPr>
              <a:t>L_stateA</a:t>
            </a:r>
            <a:r>
              <a:rPr lang="en-US" altLang="zh-TW" sz="2400" dirty="0" smtClean="0">
                <a:ea typeface="PMingLiU" pitchFamily="18" charset="-120"/>
              </a:rPr>
              <a:t> &lt;= s0;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  when others=&gt; null;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  end case 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 end if;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end if;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 smtClean="0">
                <a:ea typeface="PMingLiU" pitchFamily="18" charset="-120"/>
              </a:rPr>
              <a:t>  end process; end </a:t>
            </a:r>
            <a:r>
              <a:rPr lang="en-US" altLang="zh-TW" sz="2400" dirty="0" err="1" smtClean="0">
                <a:ea typeface="PMingLiU" pitchFamily="18" charset="-120"/>
              </a:rPr>
              <a:t>lightA</a:t>
            </a:r>
            <a:r>
              <a:rPr lang="en-US" altLang="zh-TW" sz="2400" dirty="0" smtClean="0">
                <a:ea typeface="PMingLiU" pitchFamily="18" charset="-120"/>
              </a:rPr>
              <a:t>; -- end of </a:t>
            </a:r>
            <a:r>
              <a:rPr lang="en-US" altLang="zh-TW" sz="2400" dirty="0" err="1" smtClean="0">
                <a:ea typeface="PMingLiU" pitchFamily="18" charset="-120"/>
              </a:rPr>
              <a:t>progam</a:t>
            </a:r>
            <a:r>
              <a:rPr lang="en-US" altLang="zh-TW" sz="2400" dirty="0" smtClean="0">
                <a:ea typeface="PMingLiU" pitchFamily="18" charset="-120"/>
              </a:rPr>
              <a:t>.</a:t>
            </a:r>
          </a:p>
        </p:txBody>
      </p:sp>
      <p:sp>
        <p:nvSpPr>
          <p:cNvPr id="4710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4711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9F78D8B-F9AA-4094-A272-BD7EDFD097DA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45</a:t>
            </a:fld>
            <a:endParaRPr lang="en-US" altLang="en-US" sz="1000" smtClean="0"/>
          </a:p>
        </p:txBody>
      </p:sp>
      <p:sp>
        <p:nvSpPr>
          <p:cNvPr id="47109" name="任意多边形 4" descr="Paper bag"/>
          <p:cNvSpPr>
            <a:spLocks/>
          </p:cNvSpPr>
          <p:nvPr/>
        </p:nvSpPr>
        <p:spPr bwMode="auto">
          <a:xfrm>
            <a:off x="2362200" y="2667000"/>
            <a:ext cx="5740400" cy="304800"/>
          </a:xfrm>
          <a:custGeom>
            <a:avLst/>
            <a:gdLst>
              <a:gd name="T0" fmla="*/ 2147483647 w 3616"/>
              <a:gd name="T1" fmla="*/ 0 h 192"/>
              <a:gd name="T2" fmla="*/ 2147483647 w 3616"/>
              <a:gd name="T3" fmla="*/ 2147483647 h 192"/>
              <a:gd name="T4" fmla="*/ 2147483647 w 3616"/>
              <a:gd name="T5" fmla="*/ 2147483647 h 192"/>
              <a:gd name="T6" fmla="*/ 2147483647 w 3616"/>
              <a:gd name="T7" fmla="*/ 2147483647 h 192"/>
              <a:gd name="T8" fmla="*/ 2147483647 w 3616"/>
              <a:gd name="T9" fmla="*/ 2147483647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16" h="192">
                <a:moveTo>
                  <a:pt x="3112" y="0"/>
                </a:moveTo>
                <a:cubicBezTo>
                  <a:pt x="3180" y="12"/>
                  <a:pt x="3248" y="24"/>
                  <a:pt x="3256" y="48"/>
                </a:cubicBezTo>
                <a:cubicBezTo>
                  <a:pt x="3264" y="72"/>
                  <a:pt x="3616" y="128"/>
                  <a:pt x="3160" y="144"/>
                </a:cubicBezTo>
                <a:cubicBezTo>
                  <a:pt x="2704" y="160"/>
                  <a:pt x="1040" y="136"/>
                  <a:pt x="520" y="144"/>
                </a:cubicBezTo>
                <a:cubicBezTo>
                  <a:pt x="0" y="152"/>
                  <a:pt x="20" y="172"/>
                  <a:pt x="40" y="192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110" name="任意多边形 5" descr="Paper bag"/>
          <p:cNvSpPr>
            <a:spLocks/>
          </p:cNvSpPr>
          <p:nvPr/>
        </p:nvSpPr>
        <p:spPr bwMode="auto">
          <a:xfrm>
            <a:off x="2359631" y="3048000"/>
            <a:ext cx="5740400" cy="304800"/>
          </a:xfrm>
          <a:custGeom>
            <a:avLst/>
            <a:gdLst>
              <a:gd name="T0" fmla="*/ 2147483647 w 3616"/>
              <a:gd name="T1" fmla="*/ 0 h 192"/>
              <a:gd name="T2" fmla="*/ 2147483647 w 3616"/>
              <a:gd name="T3" fmla="*/ 2147483647 h 192"/>
              <a:gd name="T4" fmla="*/ 2147483647 w 3616"/>
              <a:gd name="T5" fmla="*/ 2147483647 h 192"/>
              <a:gd name="T6" fmla="*/ 2147483647 w 3616"/>
              <a:gd name="T7" fmla="*/ 2147483647 h 192"/>
              <a:gd name="T8" fmla="*/ 2147483647 w 3616"/>
              <a:gd name="T9" fmla="*/ 2147483647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16" h="192">
                <a:moveTo>
                  <a:pt x="3112" y="0"/>
                </a:moveTo>
                <a:cubicBezTo>
                  <a:pt x="3180" y="12"/>
                  <a:pt x="3248" y="24"/>
                  <a:pt x="3256" y="48"/>
                </a:cubicBezTo>
                <a:cubicBezTo>
                  <a:pt x="3264" y="72"/>
                  <a:pt x="3616" y="128"/>
                  <a:pt x="3160" y="144"/>
                </a:cubicBezTo>
                <a:cubicBezTo>
                  <a:pt x="2704" y="160"/>
                  <a:pt x="1040" y="136"/>
                  <a:pt x="520" y="144"/>
                </a:cubicBezTo>
                <a:cubicBezTo>
                  <a:pt x="0" y="152"/>
                  <a:pt x="20" y="172"/>
                  <a:pt x="40" y="192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111" name="任意多边形 6" descr="Paper bag"/>
          <p:cNvSpPr>
            <a:spLocks/>
          </p:cNvSpPr>
          <p:nvPr/>
        </p:nvSpPr>
        <p:spPr bwMode="auto">
          <a:xfrm>
            <a:off x="2359631" y="3352800"/>
            <a:ext cx="5740400" cy="304800"/>
          </a:xfrm>
          <a:custGeom>
            <a:avLst/>
            <a:gdLst>
              <a:gd name="T0" fmla="*/ 2147483647 w 3616"/>
              <a:gd name="T1" fmla="*/ 0 h 192"/>
              <a:gd name="T2" fmla="*/ 2147483647 w 3616"/>
              <a:gd name="T3" fmla="*/ 2147483647 h 192"/>
              <a:gd name="T4" fmla="*/ 2147483647 w 3616"/>
              <a:gd name="T5" fmla="*/ 2147483647 h 192"/>
              <a:gd name="T6" fmla="*/ 2147483647 w 3616"/>
              <a:gd name="T7" fmla="*/ 2147483647 h 192"/>
              <a:gd name="T8" fmla="*/ 2147483647 w 3616"/>
              <a:gd name="T9" fmla="*/ 2147483647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16" h="192">
                <a:moveTo>
                  <a:pt x="3112" y="0"/>
                </a:moveTo>
                <a:cubicBezTo>
                  <a:pt x="3180" y="12"/>
                  <a:pt x="3248" y="24"/>
                  <a:pt x="3256" y="48"/>
                </a:cubicBezTo>
                <a:cubicBezTo>
                  <a:pt x="3264" y="72"/>
                  <a:pt x="3616" y="128"/>
                  <a:pt x="3160" y="144"/>
                </a:cubicBezTo>
                <a:cubicBezTo>
                  <a:pt x="2704" y="160"/>
                  <a:pt x="1040" y="136"/>
                  <a:pt x="520" y="144"/>
                </a:cubicBezTo>
                <a:cubicBezTo>
                  <a:pt x="0" y="152"/>
                  <a:pt x="20" y="172"/>
                  <a:pt x="40" y="192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112" name="任意多边形 7" descr="Paper bag"/>
          <p:cNvSpPr>
            <a:spLocks/>
          </p:cNvSpPr>
          <p:nvPr/>
        </p:nvSpPr>
        <p:spPr bwMode="auto">
          <a:xfrm>
            <a:off x="1981200" y="2247900"/>
            <a:ext cx="6781800" cy="2057400"/>
          </a:xfrm>
          <a:custGeom>
            <a:avLst/>
            <a:gdLst>
              <a:gd name="T0" fmla="*/ 2147483647 w 4208"/>
              <a:gd name="T1" fmla="*/ 2147483647 h 1272"/>
              <a:gd name="T2" fmla="*/ 2147483647 w 4208"/>
              <a:gd name="T3" fmla="*/ 2147483647 h 1272"/>
              <a:gd name="T4" fmla="*/ 2147483647 w 4208"/>
              <a:gd name="T5" fmla="*/ 2147483647 h 1272"/>
              <a:gd name="T6" fmla="*/ 2147483647 w 4208"/>
              <a:gd name="T7" fmla="*/ 2147483647 h 1272"/>
              <a:gd name="T8" fmla="*/ 2147483647 w 4208"/>
              <a:gd name="T9" fmla="*/ 2147483647 h 1272"/>
              <a:gd name="T10" fmla="*/ 2147483647 w 4208"/>
              <a:gd name="T11" fmla="*/ 2147483647 h 1272"/>
              <a:gd name="T12" fmla="*/ 2147483647 w 4208"/>
              <a:gd name="T13" fmla="*/ 2147483647 h 12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08" h="1272">
                <a:moveTo>
                  <a:pt x="3328" y="1144"/>
                </a:moveTo>
                <a:cubicBezTo>
                  <a:pt x="3452" y="1208"/>
                  <a:pt x="3576" y="1272"/>
                  <a:pt x="3712" y="1240"/>
                </a:cubicBezTo>
                <a:cubicBezTo>
                  <a:pt x="3848" y="1208"/>
                  <a:pt x="4080" y="1136"/>
                  <a:pt x="4144" y="952"/>
                </a:cubicBezTo>
                <a:cubicBezTo>
                  <a:pt x="4208" y="768"/>
                  <a:pt x="4200" y="272"/>
                  <a:pt x="4096" y="136"/>
                </a:cubicBezTo>
                <a:cubicBezTo>
                  <a:pt x="3992" y="0"/>
                  <a:pt x="4112" y="136"/>
                  <a:pt x="3520" y="136"/>
                </a:cubicBezTo>
                <a:cubicBezTo>
                  <a:pt x="2928" y="136"/>
                  <a:pt x="1088" y="128"/>
                  <a:pt x="544" y="136"/>
                </a:cubicBezTo>
                <a:cubicBezTo>
                  <a:pt x="0" y="144"/>
                  <a:pt x="128" y="164"/>
                  <a:pt x="256" y="184"/>
                </a:cubicBezTo>
              </a:path>
            </a:pathLst>
          </a:custGeom>
          <a:noFill/>
          <a:ln w="9525" cap="flat" cmpd="sng">
            <a:solidFill>
              <a:srgbClr val="CC0066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State and transitions</a:t>
            </a:r>
          </a:p>
        </p:txBody>
      </p:sp>
      <p:sp>
        <p:nvSpPr>
          <p:cNvPr id="48132" name="矩形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119563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A</a:t>
            </a:r>
            <a:r>
              <a:rPr lang="en-US" altLang="zh-TW" u="sng" smtClean="0">
                <a:ea typeface="PMingLiU" pitchFamily="18" charset="-120"/>
              </a:rPr>
              <a:t> State</a:t>
            </a:r>
            <a:r>
              <a:rPr lang="en-US" altLang="zh-TW" smtClean="0">
                <a:ea typeface="PMingLiU" pitchFamily="18" charset="-120"/>
              </a:rPr>
              <a:t> is the fundamental element of the machine. Each state represents a certain status of the machine, including values of its ports and signals.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A </a:t>
            </a:r>
            <a:r>
              <a:rPr lang="en-US" altLang="zh-TW" u="sng" smtClean="0">
                <a:ea typeface="PMingLiU" pitchFamily="18" charset="-120"/>
              </a:rPr>
              <a:t>Transition</a:t>
            </a:r>
            <a:r>
              <a:rPr lang="en-US" altLang="zh-TW" smtClean="0">
                <a:ea typeface="PMingLiU" pitchFamily="18" charset="-120"/>
              </a:rPr>
              <a:t> connects 2 states and describes the sequence of states. Transitions are also used for connections with the reset and entry/exit (for hierarchical states).</a:t>
            </a:r>
          </a:p>
          <a:p>
            <a:pPr eaLnBrk="1" hangingPunct="1"/>
            <a:endParaRPr lang="en-US" altLang="zh-TW" smtClean="0">
              <a:ea typeface="PMingLiU" pitchFamily="18" charset="-120"/>
            </a:endParaRPr>
          </a:p>
        </p:txBody>
      </p:sp>
      <p:sp>
        <p:nvSpPr>
          <p:cNvPr id="4813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4813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E64652-E3BF-4EE3-BB4C-673E00000771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46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矩形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Other issues in state machine design</a:t>
            </a:r>
          </a:p>
        </p:txBody>
      </p:sp>
      <p:sp>
        <p:nvSpPr>
          <p:cNvPr id="49156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Time delay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Use of case-when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More examples</a:t>
            </a:r>
          </a:p>
        </p:txBody>
      </p:sp>
      <p:sp>
        <p:nvSpPr>
          <p:cNvPr id="49154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4915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9B78ED2-F9D9-411C-94A3-28F04D0638B4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47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矩形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Timing issues of  a Flip-Flop.</a:t>
            </a:r>
          </a:p>
        </p:txBody>
      </p:sp>
      <p:sp>
        <p:nvSpPr>
          <p:cNvPr id="50180" name="矩形 3"/>
          <p:cNvSpPr>
            <a:spLocks noGrp="1" noChangeArrowheads="1"/>
          </p:cNvSpPr>
          <p:nvPr>
            <p:ph idx="1"/>
          </p:nvPr>
        </p:nvSpPr>
        <p:spPr>
          <a:xfrm>
            <a:off x="609600" y="1905000"/>
            <a:ext cx="7772400" cy="4119563"/>
          </a:xfrm>
        </p:spPr>
        <p:txBody>
          <a:bodyPr/>
          <a:lstStyle/>
          <a:p>
            <a:pPr eaLnBrk="1" hangingPunct="1"/>
            <a:endParaRPr lang="en-US" altLang="zh-TW" smtClean="0">
              <a:ea typeface="PMingLiU" pitchFamily="18" charset="-120"/>
            </a:endParaRPr>
          </a:p>
          <a:p>
            <a:pPr eaLnBrk="1" hangingPunct="1"/>
            <a:endParaRPr lang="en-US" altLang="zh-TW" smtClean="0">
              <a:ea typeface="PMingLiU" pitchFamily="18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2400" smtClean="0">
              <a:ea typeface="PMingLiU" pitchFamily="18" charset="-120"/>
            </a:endParaRPr>
          </a:p>
          <a:p>
            <a:pPr eaLnBrk="1" hangingPunct="1"/>
            <a:r>
              <a:rPr lang="en-US" altLang="zh-TW" sz="2400" smtClean="0">
                <a:ea typeface="PMingLiU" pitchFamily="18" charset="-120"/>
              </a:rPr>
              <a:t>T</a:t>
            </a:r>
            <a:r>
              <a:rPr lang="en-US" altLang="zh-TW" sz="2400" baseline="-25000" smtClean="0">
                <a:ea typeface="PMingLiU" pitchFamily="18" charset="-120"/>
              </a:rPr>
              <a:t>su</a:t>
            </a:r>
            <a:r>
              <a:rPr lang="en-US" altLang="zh-TW" sz="2400" smtClean="0">
                <a:ea typeface="PMingLiU" pitchFamily="18" charset="-120"/>
              </a:rPr>
              <a:t>= input setup time before clock edge</a:t>
            </a:r>
          </a:p>
          <a:p>
            <a:pPr eaLnBrk="1" hangingPunct="1"/>
            <a:r>
              <a:rPr lang="en-US" altLang="zh-TW" sz="2400" smtClean="0">
                <a:ea typeface="PMingLiU" pitchFamily="18" charset="-120"/>
              </a:rPr>
              <a:t>T</a:t>
            </a:r>
            <a:r>
              <a:rPr lang="en-US" altLang="zh-TW" sz="2400" baseline="-25000" smtClean="0">
                <a:ea typeface="PMingLiU" pitchFamily="18" charset="-120"/>
              </a:rPr>
              <a:t>h</a:t>
            </a:r>
            <a:r>
              <a:rPr lang="en-US" altLang="zh-TW" sz="2400" smtClean="0">
                <a:ea typeface="PMingLiU" pitchFamily="18" charset="-120"/>
              </a:rPr>
              <a:t>=Hold time for input to be stable after the clock edge</a:t>
            </a:r>
          </a:p>
          <a:p>
            <a:pPr eaLnBrk="1" hangingPunct="1"/>
            <a:r>
              <a:rPr lang="en-US" altLang="zh-TW" sz="2400" smtClean="0">
                <a:ea typeface="PMingLiU" pitchFamily="18" charset="-120"/>
              </a:rPr>
              <a:t>T</a:t>
            </a:r>
            <a:r>
              <a:rPr lang="en-US" altLang="zh-TW" sz="2400" baseline="-25000" smtClean="0">
                <a:ea typeface="PMingLiU" pitchFamily="18" charset="-120"/>
              </a:rPr>
              <a:t>p</a:t>
            </a:r>
            <a:r>
              <a:rPr lang="en-US" altLang="zh-TW" sz="2400" smtClean="0">
                <a:ea typeface="PMingLiU" pitchFamily="18" charset="-120"/>
              </a:rPr>
              <a:t>= Propagation delay of the Flip-Flop</a:t>
            </a:r>
          </a:p>
          <a:p>
            <a:pPr eaLnBrk="1" hangingPunct="1"/>
            <a:r>
              <a:rPr lang="en-US" altLang="zh-TW" sz="2400" smtClean="0">
                <a:ea typeface="PMingLiU" pitchFamily="18" charset="-120"/>
              </a:rPr>
              <a:t>T</a:t>
            </a:r>
            <a:r>
              <a:rPr lang="en-US" altLang="zh-TW" sz="2400" baseline="-25000" smtClean="0">
                <a:ea typeface="PMingLiU" pitchFamily="18" charset="-120"/>
              </a:rPr>
              <a:t>sk</a:t>
            </a:r>
            <a:r>
              <a:rPr lang="en-US" altLang="zh-TW" sz="2400" smtClean="0">
                <a:ea typeface="PMingLiU" pitchFamily="18" charset="-120"/>
              </a:rPr>
              <a:t>(clock skew)= difference of arrival times of the clock reaching different synchronous Flip-flops.</a:t>
            </a:r>
            <a:endParaRPr lang="en-US" altLang="zh-TW" sz="2800" smtClean="0">
              <a:ea typeface="PMingLiU" pitchFamily="18" charset="-120"/>
            </a:endParaRPr>
          </a:p>
        </p:txBody>
      </p:sp>
      <p:sp>
        <p:nvSpPr>
          <p:cNvPr id="50178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502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2BFB122-C729-4AE8-85E7-14D6F33CC14A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48</a:t>
            </a:fld>
            <a:endParaRPr lang="en-US" altLang="en-US" sz="1000" smtClean="0"/>
          </a:p>
        </p:txBody>
      </p:sp>
      <p:sp>
        <p:nvSpPr>
          <p:cNvPr id="50181" name="矩形 4" descr="Paper bag"/>
          <p:cNvSpPr>
            <a:spLocks noChangeArrowheads="1"/>
          </p:cNvSpPr>
          <p:nvPr/>
        </p:nvSpPr>
        <p:spPr bwMode="auto">
          <a:xfrm>
            <a:off x="6858000" y="1447800"/>
            <a:ext cx="10668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50182" name="直线 5"/>
          <p:cNvSpPr>
            <a:spLocks noChangeShapeType="1"/>
          </p:cNvSpPr>
          <p:nvPr/>
        </p:nvSpPr>
        <p:spPr bwMode="auto">
          <a:xfrm>
            <a:off x="7924800" y="152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任意多边形 6" descr="Paper bag"/>
          <p:cNvSpPr>
            <a:spLocks/>
          </p:cNvSpPr>
          <p:nvPr/>
        </p:nvSpPr>
        <p:spPr bwMode="auto">
          <a:xfrm>
            <a:off x="1752600" y="1371600"/>
            <a:ext cx="2590800" cy="381000"/>
          </a:xfrm>
          <a:custGeom>
            <a:avLst/>
            <a:gdLst>
              <a:gd name="T0" fmla="*/ 0 w 1632"/>
              <a:gd name="T1" fmla="*/ 2147483647 h 240"/>
              <a:gd name="T2" fmla="*/ 2147483647 w 1632"/>
              <a:gd name="T3" fmla="*/ 2147483647 h 240"/>
              <a:gd name="T4" fmla="*/ 2147483647 w 1632"/>
              <a:gd name="T5" fmla="*/ 0 h 240"/>
              <a:gd name="T6" fmla="*/ 2147483647 w 1632"/>
              <a:gd name="T7" fmla="*/ 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32" h="240">
                <a:moveTo>
                  <a:pt x="0" y="240"/>
                </a:moveTo>
                <a:lnTo>
                  <a:pt x="720" y="240"/>
                </a:lnTo>
                <a:lnTo>
                  <a:pt x="720" y="0"/>
                </a:lnTo>
                <a:lnTo>
                  <a:pt x="1632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直线 7"/>
          <p:cNvSpPr>
            <a:spLocks noChangeShapeType="1"/>
          </p:cNvSpPr>
          <p:nvPr/>
        </p:nvSpPr>
        <p:spPr bwMode="auto">
          <a:xfrm>
            <a:off x="2590800" y="2286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直线 8"/>
          <p:cNvSpPr>
            <a:spLocks noChangeShapeType="1"/>
          </p:cNvSpPr>
          <p:nvPr/>
        </p:nvSpPr>
        <p:spPr bwMode="auto">
          <a:xfrm>
            <a:off x="2590800" y="12954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直线 9"/>
          <p:cNvSpPr>
            <a:spLocks noChangeShapeType="1"/>
          </p:cNvSpPr>
          <p:nvPr/>
        </p:nvSpPr>
        <p:spPr bwMode="auto">
          <a:xfrm>
            <a:off x="2895600" y="1295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文本框 10" descr="Paper bag"/>
          <p:cNvSpPr txBox="1">
            <a:spLocks noChangeArrowheads="1"/>
          </p:cNvSpPr>
          <p:nvPr/>
        </p:nvSpPr>
        <p:spPr bwMode="auto">
          <a:xfrm>
            <a:off x="2971800" y="2057400"/>
            <a:ext cx="180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T</a:t>
            </a:r>
            <a:r>
              <a:rPr lang="en-US" altLang="zh-TW" sz="2400" baseline="-25000">
                <a:latin typeface="Times New Roman" pitchFamily="18" charset="0"/>
              </a:rPr>
              <a:t>h</a:t>
            </a:r>
            <a:r>
              <a:rPr lang="en-US" altLang="zh-TW" sz="2400">
                <a:latin typeface="Times New Roman" pitchFamily="18" charset="0"/>
              </a:rPr>
              <a:t>=hold time</a:t>
            </a:r>
          </a:p>
        </p:txBody>
      </p:sp>
      <p:sp>
        <p:nvSpPr>
          <p:cNvPr id="50188" name="文本框 11" descr="Paper bag"/>
          <p:cNvSpPr txBox="1">
            <a:spLocks noChangeArrowheads="1"/>
          </p:cNvSpPr>
          <p:nvPr/>
        </p:nvSpPr>
        <p:spPr bwMode="auto">
          <a:xfrm>
            <a:off x="1219200" y="1905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</a:t>
            </a:r>
          </a:p>
        </p:txBody>
      </p:sp>
      <p:sp>
        <p:nvSpPr>
          <p:cNvPr id="50189" name="文本框 12" descr="Paper bag"/>
          <p:cNvSpPr txBox="1">
            <a:spLocks noChangeArrowheads="1"/>
          </p:cNvSpPr>
          <p:nvPr/>
        </p:nvSpPr>
        <p:spPr bwMode="auto">
          <a:xfrm>
            <a:off x="1136650" y="1489075"/>
            <a:ext cx="623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Clk</a:t>
            </a:r>
          </a:p>
        </p:txBody>
      </p:sp>
      <p:sp>
        <p:nvSpPr>
          <p:cNvPr id="50190" name="文本框 13" descr="Paper bag"/>
          <p:cNvSpPr txBox="1">
            <a:spLocks noChangeArrowheads="1"/>
          </p:cNvSpPr>
          <p:nvPr/>
        </p:nvSpPr>
        <p:spPr bwMode="auto">
          <a:xfrm>
            <a:off x="5327650" y="1565275"/>
            <a:ext cx="623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Clk</a:t>
            </a:r>
          </a:p>
        </p:txBody>
      </p:sp>
      <p:sp>
        <p:nvSpPr>
          <p:cNvPr id="50191" name="文本框 14" descr="Paper bag"/>
          <p:cNvSpPr txBox="1">
            <a:spLocks noChangeArrowheads="1"/>
          </p:cNvSpPr>
          <p:nvPr/>
        </p:nvSpPr>
        <p:spPr bwMode="auto">
          <a:xfrm>
            <a:off x="5486400" y="1219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</a:t>
            </a:r>
          </a:p>
        </p:txBody>
      </p:sp>
      <p:sp>
        <p:nvSpPr>
          <p:cNvPr id="50192" name="文本框 15" descr="Paper bag"/>
          <p:cNvSpPr txBox="1">
            <a:spLocks noChangeArrowheads="1"/>
          </p:cNvSpPr>
          <p:nvPr/>
        </p:nvSpPr>
        <p:spPr bwMode="auto">
          <a:xfrm>
            <a:off x="8408988" y="126047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</a:t>
            </a:r>
          </a:p>
        </p:txBody>
      </p:sp>
      <p:sp>
        <p:nvSpPr>
          <p:cNvPr id="50193" name="任意多边形 16" descr="Paper bag"/>
          <p:cNvSpPr>
            <a:spLocks/>
          </p:cNvSpPr>
          <p:nvPr/>
        </p:nvSpPr>
        <p:spPr bwMode="auto">
          <a:xfrm>
            <a:off x="6858000" y="1676400"/>
            <a:ext cx="152400" cy="228600"/>
          </a:xfrm>
          <a:custGeom>
            <a:avLst/>
            <a:gdLst>
              <a:gd name="T0" fmla="*/ 0 w 96"/>
              <a:gd name="T1" fmla="*/ 0 h 144"/>
              <a:gd name="T2" fmla="*/ 2147483647 w 96"/>
              <a:gd name="T3" fmla="*/ 2147483647 h 144"/>
              <a:gd name="T4" fmla="*/ 0 w 96"/>
              <a:gd name="T5" fmla="*/ 2147483647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" h="144">
                <a:moveTo>
                  <a:pt x="0" y="0"/>
                </a:moveTo>
                <a:lnTo>
                  <a:pt x="96" y="96"/>
                </a:lnTo>
                <a:lnTo>
                  <a:pt x="0" y="14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任意多边形 17" descr="Paper bag"/>
          <p:cNvSpPr>
            <a:spLocks/>
          </p:cNvSpPr>
          <p:nvPr/>
        </p:nvSpPr>
        <p:spPr bwMode="auto">
          <a:xfrm>
            <a:off x="1676400" y="1905000"/>
            <a:ext cx="2590800" cy="228600"/>
          </a:xfrm>
          <a:custGeom>
            <a:avLst/>
            <a:gdLst>
              <a:gd name="T0" fmla="*/ 0 w 1632"/>
              <a:gd name="T1" fmla="*/ 2147483647 h 144"/>
              <a:gd name="T2" fmla="*/ 2147483647 w 1632"/>
              <a:gd name="T3" fmla="*/ 2147483647 h 144"/>
              <a:gd name="T4" fmla="*/ 2147483647 w 1632"/>
              <a:gd name="T5" fmla="*/ 0 h 144"/>
              <a:gd name="T6" fmla="*/ 2147483647 w 1632"/>
              <a:gd name="T7" fmla="*/ 0 h 144"/>
              <a:gd name="T8" fmla="*/ 2147483647 w 1632"/>
              <a:gd name="T9" fmla="*/ 2147483647 h 144"/>
              <a:gd name="T10" fmla="*/ 2147483647 w 1632"/>
              <a:gd name="T11" fmla="*/ 2147483647 h 1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632" h="144">
                <a:moveTo>
                  <a:pt x="0" y="144"/>
                </a:moveTo>
                <a:lnTo>
                  <a:pt x="576" y="144"/>
                </a:lnTo>
                <a:lnTo>
                  <a:pt x="576" y="0"/>
                </a:lnTo>
                <a:lnTo>
                  <a:pt x="1056" y="0"/>
                </a:lnTo>
                <a:lnTo>
                  <a:pt x="1056" y="144"/>
                </a:lnTo>
                <a:lnTo>
                  <a:pt x="1632" y="14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5" name="直线 18"/>
          <p:cNvSpPr>
            <a:spLocks noChangeShapeType="1"/>
          </p:cNvSpPr>
          <p:nvPr/>
        </p:nvSpPr>
        <p:spPr bwMode="auto">
          <a:xfrm>
            <a:off x="2895600" y="198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6" name="文本框 19" descr="Paper bag"/>
          <p:cNvSpPr txBox="1">
            <a:spLocks noChangeArrowheads="1"/>
          </p:cNvSpPr>
          <p:nvPr/>
        </p:nvSpPr>
        <p:spPr bwMode="auto">
          <a:xfrm>
            <a:off x="2590800" y="23622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T</a:t>
            </a:r>
            <a:r>
              <a:rPr lang="en-US" altLang="zh-TW" sz="2400" baseline="-25000">
                <a:latin typeface="Times New Roman" pitchFamily="18" charset="0"/>
              </a:rPr>
              <a:t>su</a:t>
            </a:r>
            <a:r>
              <a:rPr lang="en-US" altLang="zh-TW" sz="2400">
                <a:latin typeface="Times New Roman" pitchFamily="18" charset="0"/>
              </a:rPr>
              <a:t>=setup time</a:t>
            </a:r>
          </a:p>
        </p:txBody>
      </p:sp>
      <p:sp>
        <p:nvSpPr>
          <p:cNvPr id="50197" name="任意多边形 20" descr="Paper bag"/>
          <p:cNvSpPr>
            <a:spLocks/>
          </p:cNvSpPr>
          <p:nvPr/>
        </p:nvSpPr>
        <p:spPr bwMode="auto">
          <a:xfrm>
            <a:off x="2514600" y="2819400"/>
            <a:ext cx="2438400" cy="304800"/>
          </a:xfrm>
          <a:custGeom>
            <a:avLst/>
            <a:gdLst>
              <a:gd name="T0" fmla="*/ 0 w 1536"/>
              <a:gd name="T1" fmla="*/ 2147483647 h 192"/>
              <a:gd name="T2" fmla="*/ 2147483647 w 1536"/>
              <a:gd name="T3" fmla="*/ 2147483647 h 192"/>
              <a:gd name="T4" fmla="*/ 2147483647 w 1536"/>
              <a:gd name="T5" fmla="*/ 0 h 192"/>
              <a:gd name="T6" fmla="*/ 2147483647 w 1536"/>
              <a:gd name="T7" fmla="*/ 0 h 1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36" h="192">
                <a:moveTo>
                  <a:pt x="0" y="192"/>
                </a:moveTo>
                <a:lnTo>
                  <a:pt x="672" y="192"/>
                </a:lnTo>
                <a:lnTo>
                  <a:pt x="672" y="0"/>
                </a:lnTo>
                <a:lnTo>
                  <a:pt x="1536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8" name="直线 21"/>
          <p:cNvSpPr>
            <a:spLocks noChangeShapeType="1"/>
          </p:cNvSpPr>
          <p:nvPr/>
        </p:nvSpPr>
        <p:spPr bwMode="auto">
          <a:xfrm>
            <a:off x="2895600" y="2971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9" name="文本框 22" descr="Paper bag"/>
          <p:cNvSpPr txBox="1">
            <a:spLocks noChangeArrowheads="1"/>
          </p:cNvSpPr>
          <p:nvPr/>
        </p:nvSpPr>
        <p:spPr bwMode="auto">
          <a:xfrm>
            <a:off x="2971800" y="3048000"/>
            <a:ext cx="2832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T</a:t>
            </a:r>
            <a:r>
              <a:rPr lang="en-US" altLang="zh-TW" sz="2400" baseline="-25000">
                <a:latin typeface="Times New Roman" pitchFamily="18" charset="0"/>
              </a:rPr>
              <a:t>p</a:t>
            </a:r>
            <a:r>
              <a:rPr lang="en-US" altLang="zh-TW" sz="2400">
                <a:latin typeface="Times New Roman" pitchFamily="18" charset="0"/>
              </a:rPr>
              <a:t>=propagation delay</a:t>
            </a:r>
          </a:p>
        </p:txBody>
      </p:sp>
      <p:sp>
        <p:nvSpPr>
          <p:cNvPr id="50200" name="文本框 23" descr="Paper bag"/>
          <p:cNvSpPr txBox="1">
            <a:spLocks noChangeArrowheads="1"/>
          </p:cNvSpPr>
          <p:nvPr/>
        </p:nvSpPr>
        <p:spPr bwMode="auto">
          <a:xfrm>
            <a:off x="1219200" y="2895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</a:t>
            </a:r>
          </a:p>
        </p:txBody>
      </p:sp>
      <p:sp>
        <p:nvSpPr>
          <p:cNvPr id="50201" name="矩形 24" descr="Paper bag"/>
          <p:cNvSpPr>
            <a:spLocks noChangeArrowheads="1"/>
          </p:cNvSpPr>
          <p:nvPr/>
        </p:nvSpPr>
        <p:spPr bwMode="auto">
          <a:xfrm>
            <a:off x="6858000" y="2590800"/>
            <a:ext cx="1143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50202" name="直线 25"/>
          <p:cNvSpPr>
            <a:spLocks noChangeShapeType="1"/>
          </p:cNvSpPr>
          <p:nvPr/>
        </p:nvSpPr>
        <p:spPr bwMode="auto">
          <a:xfrm>
            <a:off x="5867400" y="2667000"/>
            <a:ext cx="9779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03" name="直线 26"/>
          <p:cNvSpPr>
            <a:spLocks noChangeShapeType="1"/>
          </p:cNvSpPr>
          <p:nvPr/>
        </p:nvSpPr>
        <p:spPr bwMode="auto">
          <a:xfrm>
            <a:off x="8001000" y="2667000"/>
            <a:ext cx="423863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04" name="文本框 27" descr="Paper bag"/>
          <p:cNvSpPr txBox="1">
            <a:spLocks noChangeArrowheads="1"/>
          </p:cNvSpPr>
          <p:nvPr/>
        </p:nvSpPr>
        <p:spPr bwMode="auto">
          <a:xfrm>
            <a:off x="5410200" y="2362200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</a:t>
            </a:r>
            <a:r>
              <a:rPr lang="en-US" altLang="zh-TW" sz="2400" baseline="-25000">
                <a:latin typeface="Times New Roman" pitchFamily="18" charset="0"/>
              </a:rPr>
              <a:t>1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50205" name="文本框 28" descr="Paper bag"/>
          <p:cNvSpPr txBox="1">
            <a:spLocks noChangeArrowheads="1"/>
          </p:cNvSpPr>
          <p:nvPr/>
        </p:nvSpPr>
        <p:spPr bwMode="auto">
          <a:xfrm>
            <a:off x="8407400" y="2438400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</a:t>
            </a:r>
            <a:r>
              <a:rPr lang="en-US" altLang="zh-TW" sz="2400" baseline="-25000">
                <a:latin typeface="Times New Roman" pitchFamily="18" charset="0"/>
              </a:rPr>
              <a:t>1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50206" name="任意多边形 29" descr="Paper bag"/>
          <p:cNvSpPr>
            <a:spLocks/>
          </p:cNvSpPr>
          <p:nvPr/>
        </p:nvSpPr>
        <p:spPr bwMode="auto">
          <a:xfrm>
            <a:off x="6858000" y="2819400"/>
            <a:ext cx="141288" cy="228600"/>
          </a:xfrm>
          <a:custGeom>
            <a:avLst/>
            <a:gdLst>
              <a:gd name="T0" fmla="*/ 0 w 96"/>
              <a:gd name="T1" fmla="*/ 0 h 144"/>
              <a:gd name="T2" fmla="*/ 2147483647 w 96"/>
              <a:gd name="T3" fmla="*/ 2147483647 h 144"/>
              <a:gd name="T4" fmla="*/ 0 w 96"/>
              <a:gd name="T5" fmla="*/ 2147483647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" h="144">
                <a:moveTo>
                  <a:pt x="0" y="0"/>
                </a:moveTo>
                <a:lnTo>
                  <a:pt x="96" y="96"/>
                </a:lnTo>
                <a:lnTo>
                  <a:pt x="0" y="14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07" name="文本框 30" descr="Paper bag"/>
          <p:cNvSpPr txBox="1">
            <a:spLocks noChangeArrowheads="1"/>
          </p:cNvSpPr>
          <p:nvPr/>
        </p:nvSpPr>
        <p:spPr bwMode="auto">
          <a:xfrm>
            <a:off x="6248400" y="2057400"/>
            <a:ext cx="5603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T</a:t>
            </a:r>
            <a:r>
              <a:rPr lang="en-US" altLang="zh-TW" sz="2400" baseline="-25000">
                <a:latin typeface="Times New Roman" pitchFamily="18" charset="0"/>
              </a:rPr>
              <a:t>sk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50208" name="直线 31"/>
          <p:cNvSpPr>
            <a:spLocks noChangeShapeType="1"/>
          </p:cNvSpPr>
          <p:nvPr/>
        </p:nvSpPr>
        <p:spPr bwMode="auto">
          <a:xfrm>
            <a:off x="6553200" y="1828800"/>
            <a:ext cx="0" cy="228600"/>
          </a:xfrm>
          <a:prstGeom prst="line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09" name="任意多边形 32" descr="Paper bag"/>
          <p:cNvSpPr>
            <a:spLocks/>
          </p:cNvSpPr>
          <p:nvPr/>
        </p:nvSpPr>
        <p:spPr bwMode="auto">
          <a:xfrm>
            <a:off x="6553200" y="2514600"/>
            <a:ext cx="304800" cy="381000"/>
          </a:xfrm>
          <a:custGeom>
            <a:avLst/>
            <a:gdLst>
              <a:gd name="T0" fmla="*/ 0 w 192"/>
              <a:gd name="T1" fmla="*/ 0 h 240"/>
              <a:gd name="T2" fmla="*/ 0 w 192"/>
              <a:gd name="T3" fmla="*/ 2147483647 h 240"/>
              <a:gd name="T4" fmla="*/ 2147483647 w 192"/>
              <a:gd name="T5" fmla="*/ 2147483647 h 2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240">
                <a:moveTo>
                  <a:pt x="0" y="0"/>
                </a:moveTo>
                <a:lnTo>
                  <a:pt x="0" y="240"/>
                </a:lnTo>
                <a:lnTo>
                  <a:pt x="192" y="2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10" name="直线 33"/>
          <p:cNvSpPr>
            <a:spLocks noChangeShapeType="1"/>
          </p:cNvSpPr>
          <p:nvPr/>
        </p:nvSpPr>
        <p:spPr bwMode="auto">
          <a:xfrm>
            <a:off x="6553200" y="1828800"/>
            <a:ext cx="1588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11" name="直线 34"/>
          <p:cNvSpPr>
            <a:spLocks noChangeShapeType="1"/>
          </p:cNvSpPr>
          <p:nvPr/>
        </p:nvSpPr>
        <p:spPr bwMode="auto">
          <a:xfrm>
            <a:off x="6019800" y="1524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12" name="直线 35"/>
          <p:cNvSpPr>
            <a:spLocks noChangeShapeType="1"/>
          </p:cNvSpPr>
          <p:nvPr/>
        </p:nvSpPr>
        <p:spPr bwMode="auto">
          <a:xfrm>
            <a:off x="5943600" y="1828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213" name="文本框 36" descr="Paper bag"/>
          <p:cNvSpPr txBox="1">
            <a:spLocks noChangeArrowheads="1"/>
          </p:cNvSpPr>
          <p:nvPr/>
        </p:nvSpPr>
        <p:spPr bwMode="auto">
          <a:xfrm>
            <a:off x="7086600" y="1676400"/>
            <a:ext cx="523875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FF</a:t>
            </a:r>
          </a:p>
        </p:txBody>
      </p:sp>
      <p:sp>
        <p:nvSpPr>
          <p:cNvPr id="50214" name="文本框 37" descr="Paper bag"/>
          <p:cNvSpPr txBox="1">
            <a:spLocks noChangeArrowheads="1"/>
          </p:cNvSpPr>
          <p:nvPr/>
        </p:nvSpPr>
        <p:spPr bwMode="auto">
          <a:xfrm>
            <a:off x="7086600" y="2667000"/>
            <a:ext cx="523875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FF</a:t>
            </a:r>
          </a:p>
        </p:txBody>
      </p:sp>
      <p:sp>
        <p:nvSpPr>
          <p:cNvPr id="50215" name="直线 38"/>
          <p:cNvSpPr>
            <a:spLocks noChangeShapeType="1"/>
          </p:cNvSpPr>
          <p:nvPr/>
        </p:nvSpPr>
        <p:spPr bwMode="auto">
          <a:xfrm flipV="1">
            <a:off x="2895600" y="1447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Use of time delay “after”in VHDL</a:t>
            </a:r>
          </a:p>
        </p:txBody>
      </p:sp>
      <p:sp>
        <p:nvSpPr>
          <p:cNvPr id="51204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PMingLiU" pitchFamily="18" charset="-120"/>
              </a:rPr>
              <a:t>Think clearly whether your design can work or not for the given hardware implementation.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At each clock rising edge, will an input receive a signal with enough hold time?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Use delay if necessary, e.g.</a:t>
            </a:r>
          </a:p>
          <a:p>
            <a:pPr eaLnBrk="1" hangingPunct="1"/>
            <a:r>
              <a:rPr lang="en-US" altLang="zh-TW" sz="2800" i="1" smtClean="0">
                <a:ea typeface="PMingLiU" pitchFamily="18" charset="-120"/>
              </a:rPr>
              <a:t>X</a:t>
            </a:r>
            <a:r>
              <a:rPr lang="en-US" altLang="zh-TW" sz="2800" smtClean="0">
                <a:ea typeface="PMingLiU" pitchFamily="18" charset="-120"/>
              </a:rPr>
              <a:t> &lt;= (not</a:t>
            </a:r>
            <a:r>
              <a:rPr lang="en-US" altLang="zh-TW" sz="2800" i="1" smtClean="0">
                <a:ea typeface="PMingLiU" pitchFamily="18" charset="-120"/>
              </a:rPr>
              <a:t> (A) </a:t>
            </a:r>
            <a:r>
              <a:rPr lang="en-US" altLang="zh-TW" sz="2800" smtClean="0">
                <a:ea typeface="PMingLiU" pitchFamily="18" charset="-120"/>
              </a:rPr>
              <a:t>or </a:t>
            </a:r>
            <a:r>
              <a:rPr lang="en-US" altLang="zh-TW" sz="2800" i="1" smtClean="0">
                <a:ea typeface="PMingLiU" pitchFamily="18" charset="-120"/>
              </a:rPr>
              <a:t>B</a:t>
            </a:r>
            <a:r>
              <a:rPr lang="en-US" altLang="zh-TW" sz="2800" smtClean="0">
                <a:ea typeface="PMingLiU" pitchFamily="18" charset="-120"/>
              </a:rPr>
              <a:t>) </a:t>
            </a:r>
            <a:r>
              <a:rPr lang="en-US" altLang="zh-TW" sz="2800" u="sng" smtClean="0">
                <a:ea typeface="PMingLiU" pitchFamily="18" charset="-120"/>
              </a:rPr>
              <a:t>after</a:t>
            </a:r>
            <a:r>
              <a:rPr lang="en-US" altLang="zh-TW" sz="2800" smtClean="0">
                <a:ea typeface="PMingLiU" pitchFamily="18" charset="-120"/>
              </a:rPr>
              <a:t> </a:t>
            </a:r>
            <a:r>
              <a:rPr lang="en-US" altLang="zh-TW" sz="2800" i="1" smtClean="0">
                <a:ea typeface="PMingLiU" pitchFamily="18" charset="-120"/>
              </a:rPr>
              <a:t>23ns</a:t>
            </a:r>
            <a:r>
              <a:rPr lang="en-US" altLang="zh-TW" sz="2800" smtClean="0">
                <a:ea typeface="PMingLiU" pitchFamily="18" charset="-120"/>
              </a:rPr>
              <a:t>.--delay inserted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In XILINX delays are quantized (e.g. 20ns, 50ns), values depend on devices.</a:t>
            </a:r>
          </a:p>
        </p:txBody>
      </p:sp>
      <p:sp>
        <p:nvSpPr>
          <p:cNvPr id="51202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5120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DAEBE85-7D84-4BC2-9905-AF8691CC096D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49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图片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09750"/>
            <a:ext cx="5181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2" name="矩形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TW" sz="2500" smtClean="0">
                <a:ea typeface="PMingLiU" pitchFamily="18" charset="-120"/>
              </a:rPr>
              <a:t>4-bit Asynchronous clock down counter </a:t>
            </a:r>
            <a:r>
              <a:rPr lang="en-US" altLang="zh-TW" sz="1700" smtClean="0">
                <a:ea typeface="PMingLiU" pitchFamily="18" charset="-120"/>
              </a:rPr>
              <a:t>(Moore)</a:t>
            </a:r>
            <a:br>
              <a:rPr lang="en-US" altLang="zh-TW" sz="1700" smtClean="0">
                <a:ea typeface="PMingLiU" pitchFamily="18" charset="-120"/>
              </a:rPr>
            </a:br>
            <a:r>
              <a:rPr lang="en-US" altLang="zh-TW" sz="1500" b="1" i="1" smtClean="0">
                <a:ea typeface="PMingLiU" pitchFamily="18" charset="-120"/>
              </a:rPr>
              <a:t>CLK</a:t>
            </a:r>
            <a:r>
              <a:rPr lang="en-US" altLang="zh-TW" sz="1500" b="1" smtClean="0">
                <a:ea typeface="PMingLiU" pitchFamily="18" charset="-120"/>
              </a:rPr>
              <a:t>: in STD_LOGIC; </a:t>
            </a:r>
            <a:br>
              <a:rPr lang="en-US" altLang="zh-TW" sz="1500" b="1" smtClean="0">
                <a:ea typeface="PMingLiU" pitchFamily="18" charset="-120"/>
              </a:rPr>
            </a:br>
            <a:r>
              <a:rPr lang="en-US" altLang="zh-TW" sz="1500" b="1" i="1" smtClean="0">
                <a:ea typeface="PMingLiU" pitchFamily="18" charset="-120"/>
              </a:rPr>
              <a:t>RESET</a:t>
            </a:r>
            <a:r>
              <a:rPr lang="en-US" altLang="zh-TW" sz="1500" b="1" smtClean="0">
                <a:ea typeface="PMingLiU" pitchFamily="18" charset="-120"/>
              </a:rPr>
              <a:t>: in STD_LOGIC;</a:t>
            </a:r>
            <a:br>
              <a:rPr lang="en-US" altLang="zh-TW" sz="1500" b="1" smtClean="0">
                <a:ea typeface="PMingLiU" pitchFamily="18" charset="-120"/>
              </a:rPr>
            </a:br>
            <a:r>
              <a:rPr lang="en-US" altLang="zh-TW" sz="1500" b="1" i="1" smtClean="0">
                <a:ea typeface="PMingLiU" pitchFamily="18" charset="-120"/>
              </a:rPr>
              <a:t>COUNT0, COUNT1 , COUNT2 , COUNT3 </a:t>
            </a:r>
            <a:r>
              <a:rPr lang="en-US" altLang="zh-TW" sz="1500" b="1" smtClean="0">
                <a:ea typeface="PMingLiU" pitchFamily="18" charset="-120"/>
              </a:rPr>
              <a:t>: inout STD_LOGIC;</a:t>
            </a:r>
          </a:p>
        </p:txBody>
      </p:sp>
      <p:sp>
        <p:nvSpPr>
          <p:cNvPr id="7171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718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1A82A2B-B149-4B43-B50D-2400CB3A2F59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000" smtClean="0"/>
          </a:p>
        </p:txBody>
      </p:sp>
      <p:cxnSp>
        <p:nvCxnSpPr>
          <p:cNvPr id="7173" name="直接箭头​​连接符 3"/>
          <p:cNvCxnSpPr>
            <a:cxnSpLocks noChangeShapeType="1"/>
          </p:cNvCxnSpPr>
          <p:nvPr/>
        </p:nvCxnSpPr>
        <p:spPr bwMode="auto">
          <a:xfrm flipH="1">
            <a:off x="2286000" y="1809750"/>
            <a:ext cx="3048000" cy="4762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74" name="直接箭头​​连接符 5"/>
          <p:cNvCxnSpPr>
            <a:cxnSpLocks noChangeShapeType="1"/>
          </p:cNvCxnSpPr>
          <p:nvPr/>
        </p:nvCxnSpPr>
        <p:spPr bwMode="auto">
          <a:xfrm flipH="1">
            <a:off x="4876800" y="2462213"/>
            <a:ext cx="1143000" cy="10429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75" name="直接箭头​​连接符 7"/>
          <p:cNvCxnSpPr>
            <a:cxnSpLocks noChangeShapeType="1"/>
          </p:cNvCxnSpPr>
          <p:nvPr/>
        </p:nvCxnSpPr>
        <p:spPr bwMode="auto">
          <a:xfrm flipH="1">
            <a:off x="5105400" y="2462213"/>
            <a:ext cx="914400" cy="15763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76" name="直接箭头​​连接符 9"/>
          <p:cNvCxnSpPr>
            <a:cxnSpLocks noChangeShapeType="1"/>
          </p:cNvCxnSpPr>
          <p:nvPr/>
        </p:nvCxnSpPr>
        <p:spPr bwMode="auto">
          <a:xfrm flipH="1">
            <a:off x="5257800" y="2462213"/>
            <a:ext cx="762000" cy="2033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77" name="直接箭头​​连接符 11"/>
          <p:cNvCxnSpPr>
            <a:cxnSpLocks noChangeShapeType="1"/>
          </p:cNvCxnSpPr>
          <p:nvPr/>
        </p:nvCxnSpPr>
        <p:spPr bwMode="auto">
          <a:xfrm flipH="1">
            <a:off x="5257800" y="2462213"/>
            <a:ext cx="762000" cy="25669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78" name="TextBox 1"/>
          <p:cNvSpPr txBox="1">
            <a:spLocks noChangeArrowheads="1"/>
          </p:cNvSpPr>
          <p:nvPr/>
        </p:nvSpPr>
        <p:spPr bwMode="auto">
          <a:xfrm>
            <a:off x="6019800" y="2286000"/>
            <a:ext cx="1844675" cy="11080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00B0F0"/>
                </a:solidFill>
              </a:rPr>
              <a:t>Each line is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00B0F0"/>
                </a:solidFill>
              </a:rPr>
              <a:t>an Flip-Flop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7179" name="TextBox 2"/>
          <p:cNvSpPr txBox="1">
            <a:spLocks noChangeArrowheads="1"/>
          </p:cNvSpPr>
          <p:nvPr/>
        </p:nvSpPr>
        <p:spPr bwMode="auto">
          <a:xfrm>
            <a:off x="5340350" y="1677988"/>
            <a:ext cx="3078163" cy="4619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Asynchronous clocks</a:t>
            </a:r>
          </a:p>
        </p:txBody>
      </p:sp>
      <p:cxnSp>
        <p:nvCxnSpPr>
          <p:cNvPr id="7180" name="直接箭头​​连接符 3"/>
          <p:cNvCxnSpPr>
            <a:cxnSpLocks noChangeShapeType="1"/>
          </p:cNvCxnSpPr>
          <p:nvPr/>
        </p:nvCxnSpPr>
        <p:spPr bwMode="auto">
          <a:xfrm flipH="1">
            <a:off x="2743200" y="1809750"/>
            <a:ext cx="2590800" cy="4762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1" name="直接箭头​​连接符 3"/>
          <p:cNvCxnSpPr>
            <a:cxnSpLocks noChangeShapeType="1"/>
          </p:cNvCxnSpPr>
          <p:nvPr/>
        </p:nvCxnSpPr>
        <p:spPr bwMode="auto">
          <a:xfrm flipH="1">
            <a:off x="3352800" y="1809750"/>
            <a:ext cx="1905000" cy="4762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2" name="直接箭头​​连接符 3"/>
          <p:cNvCxnSpPr>
            <a:cxnSpLocks noChangeShapeType="1"/>
          </p:cNvCxnSpPr>
          <p:nvPr/>
        </p:nvCxnSpPr>
        <p:spPr bwMode="auto">
          <a:xfrm flipH="1">
            <a:off x="3810000" y="1814513"/>
            <a:ext cx="1447800" cy="4762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83" name="TextBox 1"/>
          <p:cNvSpPr txBox="1">
            <a:spLocks noChangeArrowheads="1"/>
          </p:cNvSpPr>
          <p:nvPr/>
        </p:nvSpPr>
        <p:spPr bwMode="auto">
          <a:xfrm>
            <a:off x="4038600" y="5410200"/>
            <a:ext cx="4724400" cy="5238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solidFill>
                  <a:srgbClr val="92D050"/>
                </a:solidFill>
                <a:latin typeface="Algerian" pitchFamily="82" charset="0"/>
              </a:rPr>
              <a:t>A 4-bit down counter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Example and exercise for “after”</a:t>
            </a:r>
          </a:p>
        </p:txBody>
      </p:sp>
      <p:sp>
        <p:nvSpPr>
          <p:cNvPr id="52228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The requirement for a job in a company is you have to have a degree two years before you apply. So the setup time is 2 years, i.e.</a:t>
            </a:r>
          </a:p>
          <a:p>
            <a:pPr eaLnBrk="1" hangingPunct="1"/>
            <a:endParaRPr lang="en-US" altLang="zh-TW" sz="2800" b="1" i="1" smtClean="0">
              <a:ea typeface="PMingLiU" pitchFamily="18" charset="-120"/>
            </a:endParaRPr>
          </a:p>
          <a:p>
            <a:pPr eaLnBrk="1" hangingPunct="1"/>
            <a:r>
              <a:rPr lang="en-US" altLang="zh-TW" sz="2800" b="1" i="1" smtClean="0">
                <a:ea typeface="PMingLiU" pitchFamily="18" charset="-120"/>
              </a:rPr>
              <a:t>job_application</a:t>
            </a:r>
            <a:r>
              <a:rPr lang="en-US" altLang="zh-TW" sz="2800" b="1" smtClean="0">
                <a:ea typeface="PMingLiU" pitchFamily="18" charset="-120"/>
              </a:rPr>
              <a:t>&lt;= (</a:t>
            </a:r>
            <a:r>
              <a:rPr lang="en-US" altLang="zh-TW" sz="2800" b="1" i="1" smtClean="0">
                <a:ea typeface="PMingLiU" pitchFamily="18" charset="-120"/>
              </a:rPr>
              <a:t>graduation</a:t>
            </a:r>
            <a:r>
              <a:rPr lang="en-US" altLang="zh-TW" sz="2800" b="1" smtClean="0">
                <a:ea typeface="PMingLiU" pitchFamily="18" charset="-120"/>
              </a:rPr>
              <a:t>) after </a:t>
            </a:r>
            <a:r>
              <a:rPr lang="en-US" altLang="zh-TW" sz="2800" b="1" i="1" smtClean="0">
                <a:ea typeface="PMingLiU" pitchFamily="18" charset="-120"/>
              </a:rPr>
              <a:t>two_years;</a:t>
            </a:r>
          </a:p>
          <a:p>
            <a:pPr eaLnBrk="1" hangingPunct="1"/>
            <a:endParaRPr lang="en-US" altLang="zh-TW" sz="2800" b="1" i="1" smtClean="0">
              <a:ea typeface="PMingLiU" pitchFamily="18" charset="-120"/>
            </a:endParaRPr>
          </a:p>
        </p:txBody>
      </p:sp>
      <p:sp>
        <p:nvSpPr>
          <p:cNvPr id="5222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5222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CD049F5-0F29-4AE6-8A7C-F868F053FD9F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50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Example and exercise for “after”</a:t>
            </a:r>
          </a:p>
        </p:txBody>
      </p:sp>
      <p:sp>
        <p:nvSpPr>
          <p:cNvPr id="53252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Is the following statement correct if Di and CLk rise_edge change at the same time?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PMingLiU" pitchFamily="18" charset="-120"/>
              </a:rPr>
              <a:t>if rising_edge(clk) then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PMingLiU" pitchFamily="18" charset="-120"/>
              </a:rPr>
              <a:t>Q &lt;= Di end if;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PMingLiU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PMingLiU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1600" smtClean="0">
              <a:ea typeface="PMingLiU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1600" smtClean="0">
              <a:ea typeface="PMingLiU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1600" smtClean="0">
                <a:ea typeface="PMingLiU" pitchFamily="18" charset="-120"/>
              </a:rPr>
              <a:t>No. Change it to  </a:t>
            </a:r>
            <a:endParaRPr lang="en-US" altLang="zh-TW" sz="1400" smtClean="0">
              <a:ea typeface="PMingLiU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1600" smtClean="0">
                <a:ea typeface="PMingLiU" pitchFamily="18" charset="-120"/>
              </a:rPr>
              <a:t>if rising_edge(clk) after (Td plus margin) then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600" smtClean="0">
                <a:ea typeface="PMingLiU" pitchFamily="18" charset="-120"/>
              </a:rPr>
              <a:t>Q &lt;= Di end if; -- you need to find out the margin yourself – empirical or by experience</a:t>
            </a:r>
          </a:p>
        </p:txBody>
      </p:sp>
      <p:sp>
        <p:nvSpPr>
          <p:cNvPr id="5325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5326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06E4E0B-FF04-4F6B-A380-666DB4D46F86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51</a:t>
            </a:fld>
            <a:endParaRPr lang="en-US" altLang="en-US" sz="1000" smtClean="0"/>
          </a:p>
        </p:txBody>
      </p:sp>
      <p:sp>
        <p:nvSpPr>
          <p:cNvPr id="53253" name="矩形 4" descr="Paper bag"/>
          <p:cNvSpPr>
            <a:spLocks noChangeArrowheads="1"/>
          </p:cNvSpPr>
          <p:nvPr/>
        </p:nvSpPr>
        <p:spPr bwMode="auto">
          <a:xfrm>
            <a:off x="4953000" y="4343400"/>
            <a:ext cx="1143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53254" name="直线 5"/>
          <p:cNvSpPr>
            <a:spLocks noChangeShapeType="1"/>
          </p:cNvSpPr>
          <p:nvPr/>
        </p:nvSpPr>
        <p:spPr bwMode="auto">
          <a:xfrm flipV="1">
            <a:off x="4495800" y="4419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直线 6"/>
          <p:cNvSpPr>
            <a:spLocks noChangeShapeType="1"/>
          </p:cNvSpPr>
          <p:nvPr/>
        </p:nvSpPr>
        <p:spPr bwMode="auto">
          <a:xfrm>
            <a:off x="6096000" y="4648200"/>
            <a:ext cx="423863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文本框 7" descr="Paper bag"/>
          <p:cNvSpPr txBox="1">
            <a:spLocks noChangeArrowheads="1"/>
          </p:cNvSpPr>
          <p:nvPr/>
        </p:nvSpPr>
        <p:spPr bwMode="auto">
          <a:xfrm>
            <a:off x="1990725" y="40386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Di</a:t>
            </a:r>
          </a:p>
        </p:txBody>
      </p:sp>
      <p:sp>
        <p:nvSpPr>
          <p:cNvPr id="53257" name="任意多边形 8" descr="Paper bag"/>
          <p:cNvSpPr>
            <a:spLocks/>
          </p:cNvSpPr>
          <p:nvPr/>
        </p:nvSpPr>
        <p:spPr bwMode="auto">
          <a:xfrm>
            <a:off x="4953000" y="4648200"/>
            <a:ext cx="141288" cy="228600"/>
          </a:xfrm>
          <a:custGeom>
            <a:avLst/>
            <a:gdLst>
              <a:gd name="T0" fmla="*/ 0 w 96"/>
              <a:gd name="T1" fmla="*/ 0 h 144"/>
              <a:gd name="T2" fmla="*/ 2147483647 w 96"/>
              <a:gd name="T3" fmla="*/ 2147483647 h 144"/>
              <a:gd name="T4" fmla="*/ 0 w 96"/>
              <a:gd name="T5" fmla="*/ 2147483647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" h="144">
                <a:moveTo>
                  <a:pt x="0" y="0"/>
                </a:moveTo>
                <a:lnTo>
                  <a:pt x="96" y="96"/>
                </a:lnTo>
                <a:lnTo>
                  <a:pt x="0" y="14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文本框 9" descr="Paper bag"/>
          <p:cNvSpPr txBox="1">
            <a:spLocks noChangeArrowheads="1"/>
          </p:cNvSpPr>
          <p:nvPr/>
        </p:nvSpPr>
        <p:spPr bwMode="auto">
          <a:xfrm>
            <a:off x="2743200" y="4191000"/>
            <a:ext cx="1752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Delay=T</a:t>
            </a:r>
            <a:r>
              <a:rPr lang="en-US" altLang="zh-TW" sz="2400" baseline="-25000">
                <a:latin typeface="Times New Roman" pitchFamily="18" charset="0"/>
              </a:rPr>
              <a:t>d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53259" name="文本框 10" descr="Paper bag"/>
          <p:cNvSpPr txBox="1">
            <a:spLocks noChangeArrowheads="1"/>
          </p:cNvSpPr>
          <p:nvPr/>
        </p:nvSpPr>
        <p:spPr bwMode="auto">
          <a:xfrm>
            <a:off x="5181600" y="4419600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FF</a:t>
            </a:r>
          </a:p>
        </p:txBody>
      </p:sp>
      <p:sp>
        <p:nvSpPr>
          <p:cNvPr id="53260" name="直线 11"/>
          <p:cNvSpPr>
            <a:spLocks noChangeShapeType="1"/>
          </p:cNvSpPr>
          <p:nvPr/>
        </p:nvSpPr>
        <p:spPr bwMode="auto">
          <a:xfrm flipH="1">
            <a:off x="2438400" y="48006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3261" name="直线 12"/>
          <p:cNvSpPr>
            <a:spLocks noChangeShapeType="1"/>
          </p:cNvSpPr>
          <p:nvPr/>
        </p:nvSpPr>
        <p:spPr bwMode="auto">
          <a:xfrm>
            <a:off x="2590800" y="4343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3262" name="文本框 13" descr="Paper bag"/>
          <p:cNvSpPr txBox="1">
            <a:spLocks noChangeArrowheads="1"/>
          </p:cNvSpPr>
          <p:nvPr/>
        </p:nvSpPr>
        <p:spPr bwMode="auto">
          <a:xfrm>
            <a:off x="6046788" y="4232275"/>
            <a:ext cx="404812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</a:t>
            </a:r>
          </a:p>
        </p:txBody>
      </p:sp>
      <p:sp>
        <p:nvSpPr>
          <p:cNvPr id="53263" name="文本框 14" descr="Paper bag"/>
          <p:cNvSpPr txBox="1">
            <a:spLocks noChangeArrowheads="1"/>
          </p:cNvSpPr>
          <p:nvPr/>
        </p:nvSpPr>
        <p:spPr bwMode="auto">
          <a:xfrm>
            <a:off x="4548188" y="3927475"/>
            <a:ext cx="506412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</a:t>
            </a:r>
            <a:r>
              <a:rPr lang="en-US" altLang="zh-TW" sz="2400" baseline="-25000">
                <a:latin typeface="Times New Roman" pitchFamily="18" charset="0"/>
              </a:rPr>
              <a:t>d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53264" name="文本框 15" descr="Paper bag"/>
          <p:cNvSpPr txBox="1">
            <a:spLocks noChangeArrowheads="1"/>
          </p:cNvSpPr>
          <p:nvPr/>
        </p:nvSpPr>
        <p:spPr bwMode="auto">
          <a:xfrm>
            <a:off x="1905000" y="4572000"/>
            <a:ext cx="555625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clk</a:t>
            </a:r>
          </a:p>
        </p:txBody>
      </p:sp>
      <p:sp>
        <p:nvSpPr>
          <p:cNvPr id="53265" name="矩形 16" descr="Paper bag"/>
          <p:cNvSpPr>
            <a:spLocks noChangeArrowheads="1"/>
          </p:cNvSpPr>
          <p:nvPr/>
        </p:nvSpPr>
        <p:spPr bwMode="auto">
          <a:xfrm>
            <a:off x="457200" y="4038600"/>
            <a:ext cx="8077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矩形 2"/>
          <p:cNvSpPr>
            <a:spLocks noGrp="1" noChangeArrowheads="1"/>
          </p:cNvSpPr>
          <p:nvPr>
            <p:ph type="ctrTitle"/>
          </p:nvPr>
        </p:nvSpPr>
        <p:spPr>
          <a:xfrm>
            <a:off x="609600" y="12192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(More Examples)</a:t>
            </a:r>
            <a:br>
              <a:rPr lang="en-US" altLang="zh-TW" smtClean="0">
                <a:ea typeface="PMingLiU" pitchFamily="18" charset="-120"/>
              </a:rPr>
            </a:br>
            <a:endParaRPr lang="en-US" altLang="zh-TW" sz="3600" smtClean="0">
              <a:ea typeface="PMingLiU" pitchFamily="18" charset="-120"/>
            </a:endParaRPr>
          </a:p>
        </p:txBody>
      </p:sp>
      <p:sp>
        <p:nvSpPr>
          <p:cNvPr id="54276" name="矩形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828800"/>
            <a:ext cx="7315200" cy="1752600"/>
          </a:xfrm>
        </p:spPr>
        <p:txBody>
          <a:bodyPr/>
          <a:lstStyle/>
          <a:p>
            <a:pPr algn="l" eaLnBrk="1" hangingPunct="1"/>
            <a:r>
              <a:rPr lang="en-US" altLang="zh-TW" sz="2800" b="1" smtClean="0">
                <a:ea typeface="PMingLiU" pitchFamily="18" charset="-120"/>
              </a:rPr>
              <a:t>(5) vending machine example</a:t>
            </a:r>
          </a:p>
          <a:p>
            <a:pPr algn="l" eaLnBrk="1" hangingPunct="1"/>
            <a:r>
              <a:rPr lang="en-US" altLang="zh-TW" sz="2800" b="1" smtClean="0">
                <a:ea typeface="PMingLiU" pitchFamily="18" charset="-120"/>
              </a:rPr>
              <a:t>(6) lift controller</a:t>
            </a:r>
            <a:endParaRPr lang="zh-TW" altLang="zh-TW" sz="4000" b="1" smtClean="0">
              <a:ea typeface="PMingLiU" pitchFamily="18" charset="-120"/>
            </a:endParaRPr>
          </a:p>
        </p:txBody>
      </p:sp>
      <p:sp>
        <p:nvSpPr>
          <p:cNvPr id="54274" name="矩形 10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5427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B60F560-7E74-4060-A299-D8FC5CA9FE59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52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000" smtClean="0">
                <a:ea typeface="PMingLiU" pitchFamily="18" charset="-120"/>
              </a:rPr>
              <a:t>Example 6.7: Design a vending machine for 8 types of drinks</a:t>
            </a:r>
            <a:endParaRPr lang="en-US" altLang="zh-TW" smtClean="0">
              <a:ea typeface="PMingLiU" pitchFamily="18" charset="-120"/>
            </a:endParaRPr>
          </a:p>
        </p:txBody>
      </p:sp>
      <p:sp>
        <p:nvSpPr>
          <p:cNvPr id="55300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Drop $5, select drink by 8 switches  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=     “0000 0001”--&gt; coke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=     “0000 0010”--&gt; 7-up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Ignore insufficient stock case</a:t>
            </a:r>
          </a:p>
        </p:txBody>
      </p:sp>
      <p:sp>
        <p:nvSpPr>
          <p:cNvPr id="55298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5530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BE0E05-E862-401C-975C-7A9E2727C38C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53</a:t>
            </a:fld>
            <a:endParaRPr lang="en-US" altLang="en-US" sz="1000" smtClean="0"/>
          </a:p>
        </p:txBody>
      </p:sp>
      <p:grpSp>
        <p:nvGrpSpPr>
          <p:cNvPr id="55301" name="组合 20"/>
          <p:cNvGrpSpPr>
            <a:grpSpLocks/>
          </p:cNvGrpSpPr>
          <p:nvPr/>
        </p:nvGrpSpPr>
        <p:grpSpPr bwMode="auto">
          <a:xfrm>
            <a:off x="1295400" y="4191000"/>
            <a:ext cx="5233988" cy="2190750"/>
            <a:chOff x="816" y="2640"/>
            <a:chExt cx="3297" cy="1380"/>
          </a:xfrm>
        </p:grpSpPr>
        <p:graphicFrame>
          <p:nvGraphicFramePr>
            <p:cNvPr id="55303" name="对象 4"/>
            <p:cNvGraphicFramePr>
              <a:graphicFrameLocks noChangeAspect="1"/>
            </p:cNvGraphicFramePr>
            <p:nvPr/>
          </p:nvGraphicFramePr>
          <p:xfrm>
            <a:off x="2976" y="2640"/>
            <a:ext cx="1137" cy="10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334" name="Clip" r:id="rId3" imgW="4218962" imgH="3951798" progId="MS_ClipArt_Gallery.2">
                    <p:embed/>
                  </p:oleObj>
                </mc:Choice>
                <mc:Fallback>
                  <p:oleObj name="Clip" r:id="rId3" imgW="4218962" imgH="3951798" progId="MS_ClipArt_Gallery.2">
                    <p:embed/>
                    <p:pic>
                      <p:nvPicPr>
                        <p:cNvPr id="0" name="对象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6" y="2640"/>
                          <a:ext cx="1137" cy="10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5304" name="椭圆 5" descr="Paper bag"/>
            <p:cNvSpPr>
              <a:spLocks noChangeArrowheads="1"/>
            </p:cNvSpPr>
            <p:nvPr/>
          </p:nvSpPr>
          <p:spPr bwMode="auto">
            <a:xfrm>
              <a:off x="2640" y="3072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5305" name="文本框 6" descr="Paper bag"/>
            <p:cNvSpPr txBox="1">
              <a:spLocks noChangeArrowheads="1"/>
            </p:cNvSpPr>
            <p:nvPr/>
          </p:nvSpPr>
          <p:spPr bwMode="auto">
            <a:xfrm>
              <a:off x="2688" y="3072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$5</a:t>
              </a:r>
            </a:p>
          </p:txBody>
        </p:sp>
        <p:sp>
          <p:nvSpPr>
            <p:cNvPr id="55306" name="矩形 7" descr="Paper bag"/>
            <p:cNvSpPr>
              <a:spLocks noChangeArrowheads="1"/>
            </p:cNvSpPr>
            <p:nvPr/>
          </p:nvSpPr>
          <p:spPr bwMode="auto">
            <a:xfrm>
              <a:off x="1584" y="3024"/>
              <a:ext cx="1152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13500000" algn="ctr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  <a:flatTx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5307" name="矩形 8" descr="Paper bag"/>
            <p:cNvSpPr>
              <a:spLocks noChangeArrowheads="1"/>
            </p:cNvSpPr>
            <p:nvPr/>
          </p:nvSpPr>
          <p:spPr bwMode="auto">
            <a:xfrm>
              <a:off x="1776" y="321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5308" name="矩形 9" descr="Paper bag"/>
            <p:cNvSpPr>
              <a:spLocks noChangeArrowheads="1"/>
            </p:cNvSpPr>
            <p:nvPr/>
          </p:nvSpPr>
          <p:spPr bwMode="auto">
            <a:xfrm>
              <a:off x="1968" y="321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5309" name="矩形 10" descr="Paper bag"/>
            <p:cNvSpPr>
              <a:spLocks noChangeArrowheads="1"/>
            </p:cNvSpPr>
            <p:nvPr/>
          </p:nvSpPr>
          <p:spPr bwMode="auto">
            <a:xfrm>
              <a:off x="2160" y="321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5310" name="矩形 11" descr="Paper bag"/>
            <p:cNvSpPr>
              <a:spLocks noChangeArrowheads="1"/>
            </p:cNvSpPr>
            <p:nvPr/>
          </p:nvSpPr>
          <p:spPr bwMode="auto">
            <a:xfrm>
              <a:off x="2352" y="321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5311" name="矩形 12" descr="Paper bag"/>
            <p:cNvSpPr>
              <a:spLocks noChangeArrowheads="1"/>
            </p:cNvSpPr>
            <p:nvPr/>
          </p:nvSpPr>
          <p:spPr bwMode="auto">
            <a:xfrm>
              <a:off x="1776" y="34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5312" name="矩形 13" descr="Paper bag"/>
            <p:cNvSpPr>
              <a:spLocks noChangeArrowheads="1"/>
            </p:cNvSpPr>
            <p:nvPr/>
          </p:nvSpPr>
          <p:spPr bwMode="auto">
            <a:xfrm>
              <a:off x="1968" y="34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5313" name="矩形 14" descr="Paper bag"/>
            <p:cNvSpPr>
              <a:spLocks noChangeArrowheads="1"/>
            </p:cNvSpPr>
            <p:nvPr/>
          </p:nvSpPr>
          <p:spPr bwMode="auto">
            <a:xfrm>
              <a:off x="2160" y="34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5314" name="矩形 15" descr="Paper bag"/>
            <p:cNvSpPr>
              <a:spLocks noChangeArrowheads="1"/>
            </p:cNvSpPr>
            <p:nvPr/>
          </p:nvSpPr>
          <p:spPr bwMode="auto">
            <a:xfrm>
              <a:off x="2352" y="34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5315" name="任意多边形 16" descr="Paper bag"/>
            <p:cNvSpPr>
              <a:spLocks/>
            </p:cNvSpPr>
            <p:nvPr/>
          </p:nvSpPr>
          <p:spPr bwMode="auto">
            <a:xfrm>
              <a:off x="1152" y="3104"/>
              <a:ext cx="480" cy="256"/>
            </a:xfrm>
            <a:custGeom>
              <a:avLst/>
              <a:gdLst>
                <a:gd name="T0" fmla="*/ 480 w 480"/>
                <a:gd name="T1" fmla="*/ 256 h 256"/>
                <a:gd name="T2" fmla="*/ 240 w 480"/>
                <a:gd name="T3" fmla="*/ 16 h 256"/>
                <a:gd name="T4" fmla="*/ 0 w 480"/>
                <a:gd name="T5" fmla="*/ 160 h 25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0" h="256">
                  <a:moveTo>
                    <a:pt x="480" y="256"/>
                  </a:moveTo>
                  <a:cubicBezTo>
                    <a:pt x="400" y="144"/>
                    <a:pt x="320" y="32"/>
                    <a:pt x="240" y="16"/>
                  </a:cubicBezTo>
                  <a:cubicBezTo>
                    <a:pt x="160" y="0"/>
                    <a:pt x="80" y="80"/>
                    <a:pt x="0" y="16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5316" name="自选图形 17" descr="Paper bag"/>
            <p:cNvSpPr>
              <a:spLocks noChangeArrowheads="1"/>
            </p:cNvSpPr>
            <p:nvPr/>
          </p:nvSpPr>
          <p:spPr bwMode="auto">
            <a:xfrm>
              <a:off x="816" y="3360"/>
              <a:ext cx="336" cy="624"/>
            </a:xfrm>
            <a:prstGeom prst="flowChartMagneticDisk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5317" name="文本框 18" descr="Paper bag"/>
            <p:cNvSpPr txBox="1">
              <a:spLocks noChangeArrowheads="1"/>
            </p:cNvSpPr>
            <p:nvPr/>
          </p:nvSpPr>
          <p:spPr bwMode="auto">
            <a:xfrm rot="5344187">
              <a:off x="773" y="3642"/>
              <a:ext cx="468" cy="288"/>
            </a:xfrm>
            <a:prstGeom prst="rect">
              <a:avLst/>
            </a:prstGeom>
            <a:noFill/>
            <a:ln>
              <a:noFill/>
            </a:ln>
            <a:effectLst>
              <a:outerShdw dist="563972" dir="14049741" sx="125000" sy="125000" algn="tl" rotWithShape="0">
                <a:srgbClr val="C7DFD3"/>
              </a:outerShdw>
            </a:effectLst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7-up</a:t>
              </a:r>
            </a:p>
          </p:txBody>
        </p:sp>
        <p:sp>
          <p:nvSpPr>
            <p:cNvPr id="55318" name="矩形 19" descr="Paper bag"/>
            <p:cNvSpPr>
              <a:spLocks noChangeArrowheads="1"/>
            </p:cNvSpPr>
            <p:nvPr/>
          </p:nvSpPr>
          <p:spPr bwMode="auto">
            <a:xfrm>
              <a:off x="960" y="3456"/>
              <a:ext cx="48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矩形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TW" sz="2400" smtClean="0">
                <a:ea typeface="PMingLiU" pitchFamily="18" charset="-120"/>
              </a:rPr>
              <a:t>Exercise. 6.7:The Vending machine signals</a:t>
            </a:r>
            <a:br>
              <a:rPr lang="en-US" altLang="zh-TW" sz="2400" smtClean="0">
                <a:ea typeface="PMingLiU" pitchFamily="18" charset="-120"/>
              </a:rPr>
            </a:br>
            <a:r>
              <a:rPr lang="en-US" altLang="zh-TW" sz="2400" smtClean="0">
                <a:ea typeface="PMingLiU" pitchFamily="18" charset="-120"/>
              </a:rPr>
              <a:t>Drop $5, select drink by 8 switches  </a:t>
            </a:r>
            <a:br>
              <a:rPr lang="en-US" altLang="zh-TW" sz="2400" smtClean="0">
                <a:ea typeface="PMingLiU" pitchFamily="18" charset="-120"/>
              </a:rPr>
            </a:br>
            <a:r>
              <a:rPr lang="en-US" altLang="zh-TW" sz="2400" smtClean="0">
                <a:ea typeface="PMingLiU" pitchFamily="18" charset="-120"/>
              </a:rPr>
              <a:t>=     “0000 0001”--&gt; coke</a:t>
            </a:r>
            <a:br>
              <a:rPr lang="en-US" altLang="zh-TW" sz="2400" smtClean="0">
                <a:ea typeface="PMingLiU" pitchFamily="18" charset="-120"/>
              </a:rPr>
            </a:br>
            <a:r>
              <a:rPr lang="en-US" altLang="zh-TW" sz="2400" smtClean="0">
                <a:ea typeface="PMingLiU" pitchFamily="18" charset="-120"/>
              </a:rPr>
              <a:t>=     “0000 0010”--&gt; 7-up</a:t>
            </a:r>
            <a:br>
              <a:rPr lang="en-US" altLang="zh-TW" sz="2400" smtClean="0">
                <a:ea typeface="PMingLiU" pitchFamily="18" charset="-120"/>
              </a:rPr>
            </a:br>
            <a:r>
              <a:rPr lang="en-US" altLang="zh-TW" sz="3400" smtClean="0">
                <a:ea typeface="PMingLiU" pitchFamily="18" charset="-120"/>
              </a:rPr>
              <a:t> </a:t>
            </a:r>
          </a:p>
        </p:txBody>
      </p:sp>
      <p:sp>
        <p:nvSpPr>
          <p:cNvPr id="56324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56322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5632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17A39D2-EE71-4C61-80E8-DB80019B31E8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54</a:t>
            </a:fld>
            <a:endParaRPr lang="en-US" altLang="en-US" sz="1000" smtClean="0"/>
          </a:p>
        </p:txBody>
      </p:sp>
      <p:grpSp>
        <p:nvGrpSpPr>
          <p:cNvPr id="56325" name="组合 4"/>
          <p:cNvGrpSpPr>
            <a:grpSpLocks/>
          </p:cNvGrpSpPr>
          <p:nvPr/>
        </p:nvGrpSpPr>
        <p:grpSpPr bwMode="auto">
          <a:xfrm>
            <a:off x="152400" y="2895600"/>
            <a:ext cx="8478838" cy="3352800"/>
            <a:chOff x="144" y="1152"/>
            <a:chExt cx="5341" cy="2112"/>
          </a:xfrm>
        </p:grpSpPr>
        <p:sp>
          <p:nvSpPr>
            <p:cNvPr id="56344" name="矩形 5" descr="Paper bag"/>
            <p:cNvSpPr>
              <a:spLocks noChangeArrowheads="1"/>
            </p:cNvSpPr>
            <p:nvPr/>
          </p:nvSpPr>
          <p:spPr bwMode="auto">
            <a:xfrm>
              <a:off x="1296" y="1152"/>
              <a:ext cx="2736" cy="20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45" name="矩形 6" descr="Paper bag"/>
            <p:cNvSpPr>
              <a:spLocks noChangeArrowheads="1"/>
            </p:cNvSpPr>
            <p:nvPr/>
          </p:nvSpPr>
          <p:spPr bwMode="auto">
            <a:xfrm>
              <a:off x="1488" y="1344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46" name="矩形 7" descr="Paper bag"/>
            <p:cNvSpPr>
              <a:spLocks noChangeArrowheads="1"/>
            </p:cNvSpPr>
            <p:nvPr/>
          </p:nvSpPr>
          <p:spPr bwMode="auto">
            <a:xfrm>
              <a:off x="1776" y="1344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47" name="矩形 8" descr="Paper bag"/>
            <p:cNvSpPr>
              <a:spLocks noChangeArrowheads="1"/>
            </p:cNvSpPr>
            <p:nvPr/>
          </p:nvSpPr>
          <p:spPr bwMode="auto">
            <a:xfrm>
              <a:off x="2064" y="1344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48" name="矩形 9" descr="Paper bag"/>
            <p:cNvSpPr>
              <a:spLocks noChangeArrowheads="1"/>
            </p:cNvSpPr>
            <p:nvPr/>
          </p:nvSpPr>
          <p:spPr bwMode="auto">
            <a:xfrm>
              <a:off x="2352" y="1344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49" name="矩形 10" descr="Paper bag"/>
            <p:cNvSpPr>
              <a:spLocks noChangeArrowheads="1"/>
            </p:cNvSpPr>
            <p:nvPr/>
          </p:nvSpPr>
          <p:spPr bwMode="auto">
            <a:xfrm>
              <a:off x="2640" y="1344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50" name="矩形 11" descr="Paper bag"/>
            <p:cNvSpPr>
              <a:spLocks noChangeArrowheads="1"/>
            </p:cNvSpPr>
            <p:nvPr/>
          </p:nvSpPr>
          <p:spPr bwMode="auto">
            <a:xfrm>
              <a:off x="2928" y="1344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51" name="矩形 12" descr="Paper bag"/>
            <p:cNvSpPr>
              <a:spLocks noChangeArrowheads="1"/>
            </p:cNvSpPr>
            <p:nvPr/>
          </p:nvSpPr>
          <p:spPr bwMode="auto">
            <a:xfrm>
              <a:off x="3216" y="1344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52" name="矩形 13" descr="Paper bag"/>
            <p:cNvSpPr>
              <a:spLocks noChangeArrowheads="1"/>
            </p:cNvSpPr>
            <p:nvPr/>
          </p:nvSpPr>
          <p:spPr bwMode="auto">
            <a:xfrm>
              <a:off x="3504" y="1344"/>
              <a:ext cx="240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53" name="文本框 14" descr="Paper bag"/>
            <p:cNvSpPr txBox="1">
              <a:spLocks noChangeArrowheads="1"/>
            </p:cNvSpPr>
            <p:nvPr/>
          </p:nvSpPr>
          <p:spPr bwMode="auto">
            <a:xfrm>
              <a:off x="336" y="1488"/>
              <a:ext cx="119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LEDs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(out_led(7:0))</a:t>
              </a:r>
            </a:p>
          </p:txBody>
        </p:sp>
        <p:sp>
          <p:nvSpPr>
            <p:cNvPr id="56354" name="文本框 15" descr="Paper bag"/>
            <p:cNvSpPr txBox="1">
              <a:spLocks noChangeArrowheads="1"/>
            </p:cNvSpPr>
            <p:nvPr/>
          </p:nvSpPr>
          <p:spPr bwMode="auto">
            <a:xfrm>
              <a:off x="3823" y="1152"/>
              <a:ext cx="129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Switches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(in_select(7:0))</a:t>
              </a:r>
            </a:p>
          </p:txBody>
        </p:sp>
        <p:sp>
          <p:nvSpPr>
            <p:cNvPr id="56355" name="矩形 16" descr="Paper bag"/>
            <p:cNvSpPr>
              <a:spLocks noChangeArrowheads="1"/>
            </p:cNvSpPr>
            <p:nvPr/>
          </p:nvSpPr>
          <p:spPr bwMode="auto">
            <a:xfrm>
              <a:off x="2016" y="2496"/>
              <a:ext cx="1536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56" name="自选图形 17" descr="Paper bag"/>
            <p:cNvSpPr>
              <a:spLocks noChangeArrowheads="1"/>
            </p:cNvSpPr>
            <p:nvPr/>
          </p:nvSpPr>
          <p:spPr bwMode="auto">
            <a:xfrm rot="-5400000">
              <a:off x="2635" y="2454"/>
              <a:ext cx="336" cy="624"/>
            </a:xfrm>
            <a:prstGeom prst="flowChartMagneticDisk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57" name="文本框 18" descr="Paper bag"/>
            <p:cNvSpPr txBox="1">
              <a:spLocks noChangeArrowheads="1"/>
            </p:cNvSpPr>
            <p:nvPr/>
          </p:nvSpPr>
          <p:spPr bwMode="auto">
            <a:xfrm rot="-55813">
              <a:off x="2640" y="2640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7-up</a:t>
              </a:r>
            </a:p>
          </p:txBody>
        </p:sp>
        <p:sp>
          <p:nvSpPr>
            <p:cNvPr id="56358" name="矩形 19" descr="Paper bag"/>
            <p:cNvSpPr>
              <a:spLocks noChangeArrowheads="1"/>
            </p:cNvSpPr>
            <p:nvPr/>
          </p:nvSpPr>
          <p:spPr bwMode="auto">
            <a:xfrm rot="-5400000">
              <a:off x="2779" y="2550"/>
              <a:ext cx="48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59" name="任意多边形 20" descr="Paper bag"/>
            <p:cNvSpPr>
              <a:spLocks/>
            </p:cNvSpPr>
            <p:nvPr/>
          </p:nvSpPr>
          <p:spPr bwMode="auto">
            <a:xfrm>
              <a:off x="2000" y="2208"/>
              <a:ext cx="400" cy="528"/>
            </a:xfrm>
            <a:custGeom>
              <a:avLst/>
              <a:gdLst>
                <a:gd name="T0" fmla="*/ 16 w 400"/>
                <a:gd name="T1" fmla="*/ 0 h 528"/>
                <a:gd name="T2" fmla="*/ 64 w 400"/>
                <a:gd name="T3" fmla="*/ 192 h 528"/>
                <a:gd name="T4" fmla="*/ 400 w 400"/>
                <a:gd name="T5" fmla="*/ 528 h 5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0" h="528">
                  <a:moveTo>
                    <a:pt x="16" y="0"/>
                  </a:moveTo>
                  <a:cubicBezTo>
                    <a:pt x="8" y="52"/>
                    <a:pt x="0" y="104"/>
                    <a:pt x="64" y="192"/>
                  </a:cubicBezTo>
                  <a:cubicBezTo>
                    <a:pt x="128" y="280"/>
                    <a:pt x="264" y="404"/>
                    <a:pt x="400" y="528"/>
                  </a:cubicBez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ysDot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6360" name="矩形 21" descr="Paper bag"/>
            <p:cNvSpPr>
              <a:spLocks noChangeArrowheads="1"/>
            </p:cNvSpPr>
            <p:nvPr/>
          </p:nvSpPr>
          <p:spPr bwMode="auto">
            <a:xfrm>
              <a:off x="3792" y="1968"/>
              <a:ext cx="96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61" name="椭圆 22"/>
            <p:cNvSpPr>
              <a:spLocks noChangeArrowheads="1"/>
            </p:cNvSpPr>
            <p:nvPr/>
          </p:nvSpPr>
          <p:spPr bwMode="auto">
            <a:xfrm>
              <a:off x="3763" y="1989"/>
              <a:ext cx="394" cy="3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$5</a:t>
              </a:r>
            </a:p>
          </p:txBody>
        </p:sp>
        <p:sp>
          <p:nvSpPr>
            <p:cNvPr id="56362" name="直线 23"/>
            <p:cNvSpPr>
              <a:spLocks noChangeShapeType="1"/>
            </p:cNvSpPr>
            <p:nvPr/>
          </p:nvSpPr>
          <p:spPr bwMode="auto">
            <a:xfrm>
              <a:off x="3792" y="201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6363" name="自选图形 24" descr="Paper bag"/>
            <p:cNvSpPr>
              <a:spLocks noChangeArrowheads="1"/>
            </p:cNvSpPr>
            <p:nvPr/>
          </p:nvSpPr>
          <p:spPr bwMode="auto">
            <a:xfrm>
              <a:off x="1488" y="1632"/>
              <a:ext cx="240" cy="192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64" name="自选图形 25" descr="Paper bag"/>
            <p:cNvSpPr>
              <a:spLocks noChangeArrowheads="1"/>
            </p:cNvSpPr>
            <p:nvPr/>
          </p:nvSpPr>
          <p:spPr bwMode="auto">
            <a:xfrm>
              <a:off x="2640" y="1632"/>
              <a:ext cx="240" cy="192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65" name="自选图形 26" descr="Paper bag"/>
            <p:cNvSpPr>
              <a:spLocks noChangeArrowheads="1"/>
            </p:cNvSpPr>
            <p:nvPr/>
          </p:nvSpPr>
          <p:spPr bwMode="auto">
            <a:xfrm>
              <a:off x="2928" y="1632"/>
              <a:ext cx="240" cy="192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66" name="自选图形 27" descr="Paper bag"/>
            <p:cNvSpPr>
              <a:spLocks noChangeArrowheads="1"/>
            </p:cNvSpPr>
            <p:nvPr/>
          </p:nvSpPr>
          <p:spPr bwMode="auto">
            <a:xfrm>
              <a:off x="3216" y="1632"/>
              <a:ext cx="240" cy="192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67" name="自选图形 28" descr="Paper bag"/>
            <p:cNvSpPr>
              <a:spLocks noChangeArrowheads="1"/>
            </p:cNvSpPr>
            <p:nvPr/>
          </p:nvSpPr>
          <p:spPr bwMode="auto">
            <a:xfrm>
              <a:off x="3504" y="1632"/>
              <a:ext cx="240" cy="192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68" name="自选图形 29" descr="Paper bag"/>
            <p:cNvSpPr>
              <a:spLocks noChangeArrowheads="1"/>
            </p:cNvSpPr>
            <p:nvPr/>
          </p:nvSpPr>
          <p:spPr bwMode="auto">
            <a:xfrm>
              <a:off x="1776" y="1632"/>
              <a:ext cx="240" cy="192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69" name="自选图形 30" descr="Paper bag"/>
            <p:cNvSpPr>
              <a:spLocks noChangeArrowheads="1"/>
            </p:cNvSpPr>
            <p:nvPr/>
          </p:nvSpPr>
          <p:spPr bwMode="auto">
            <a:xfrm>
              <a:off x="2064" y="1632"/>
              <a:ext cx="240" cy="192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70" name="自选图形 31" descr="Paper bag"/>
            <p:cNvSpPr>
              <a:spLocks noChangeArrowheads="1"/>
            </p:cNvSpPr>
            <p:nvPr/>
          </p:nvSpPr>
          <p:spPr bwMode="auto">
            <a:xfrm>
              <a:off x="2352" y="1632"/>
              <a:ext cx="240" cy="192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71" name="矩形 32" descr="Paper bag"/>
            <p:cNvSpPr>
              <a:spLocks noChangeArrowheads="1"/>
            </p:cNvSpPr>
            <p:nvPr/>
          </p:nvSpPr>
          <p:spPr bwMode="auto">
            <a:xfrm>
              <a:off x="1392" y="2208"/>
              <a:ext cx="480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72" name="文本框 33" descr="Paper bag"/>
            <p:cNvSpPr txBox="1">
              <a:spLocks noChangeArrowheads="1"/>
            </p:cNvSpPr>
            <p:nvPr/>
          </p:nvSpPr>
          <p:spPr bwMode="auto">
            <a:xfrm>
              <a:off x="144" y="2208"/>
              <a:ext cx="1278" cy="748"/>
            </a:xfrm>
            <a:prstGeom prst="rect">
              <a:avLst/>
            </a:prstGeom>
            <a:noFill/>
            <a:ln>
              <a:noFill/>
            </a:ln>
            <a:effectLst>
              <a:outerShdw dist="563972" dir="14049741" sx="125000" sy="125000" algn="tl" rotWithShape="0">
                <a:srgbClr val="C7DFD3"/>
              </a:outerShdw>
            </a:effectLst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Stock 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of drinks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(In_stock(7:0))</a:t>
              </a:r>
            </a:p>
          </p:txBody>
        </p:sp>
        <p:sp>
          <p:nvSpPr>
            <p:cNvPr id="56373" name="文本框 34" descr="Paper bag"/>
            <p:cNvSpPr txBox="1">
              <a:spLocks noChangeArrowheads="1"/>
            </p:cNvSpPr>
            <p:nvPr/>
          </p:nvSpPr>
          <p:spPr bwMode="auto">
            <a:xfrm>
              <a:off x="1734" y="2976"/>
              <a:ext cx="140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zh-TW" altLang="zh-TW" sz="2400">
                  <a:latin typeface="Times New Roman" pitchFamily="18" charset="0"/>
                </a:rPr>
                <a:t>(</a:t>
              </a:r>
              <a:r>
                <a:rPr kumimoji="1" lang="en-US" altLang="zh-TW" sz="2400">
                  <a:latin typeface="Times New Roman" pitchFamily="18" charset="0"/>
                </a:rPr>
                <a:t>Out_drink(7:0))</a:t>
              </a:r>
            </a:p>
          </p:txBody>
        </p:sp>
        <p:sp>
          <p:nvSpPr>
            <p:cNvPr id="56374" name="直线 35"/>
            <p:cNvSpPr>
              <a:spLocks noChangeShapeType="1"/>
            </p:cNvSpPr>
            <p:nvPr/>
          </p:nvSpPr>
          <p:spPr bwMode="auto">
            <a:xfrm flipV="1">
              <a:off x="3456" y="2592"/>
              <a:ext cx="91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6375" name="文本框 36" descr="Paper bag"/>
            <p:cNvSpPr txBox="1">
              <a:spLocks noChangeArrowheads="1"/>
            </p:cNvSpPr>
            <p:nvPr/>
          </p:nvSpPr>
          <p:spPr bwMode="auto">
            <a:xfrm>
              <a:off x="4176" y="2400"/>
              <a:ext cx="1309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Drink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dispatched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(in_dispatched)</a:t>
              </a:r>
            </a:p>
          </p:txBody>
        </p:sp>
        <p:sp>
          <p:nvSpPr>
            <p:cNvPr id="56376" name="文本框 37" descr="Paper bag"/>
            <p:cNvSpPr txBox="1">
              <a:spLocks noChangeArrowheads="1"/>
            </p:cNvSpPr>
            <p:nvPr/>
          </p:nvSpPr>
          <p:spPr bwMode="auto">
            <a:xfrm>
              <a:off x="4080" y="1872"/>
              <a:ext cx="89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In_money</a:t>
              </a:r>
            </a:p>
          </p:txBody>
        </p:sp>
      </p:grpSp>
      <p:sp>
        <p:nvSpPr>
          <p:cNvPr id="56326" name="文本框 53" descr="Paper bag"/>
          <p:cNvSpPr txBox="1">
            <a:spLocks noChangeArrowheads="1"/>
          </p:cNvSpPr>
          <p:nvPr/>
        </p:nvSpPr>
        <p:spPr bwMode="auto">
          <a:xfrm rot="5344187">
            <a:off x="3589338" y="2200275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7-up</a:t>
            </a:r>
          </a:p>
        </p:txBody>
      </p:sp>
      <p:grpSp>
        <p:nvGrpSpPr>
          <p:cNvPr id="56327" name="组合 56"/>
          <p:cNvGrpSpPr>
            <a:grpSpLocks/>
          </p:cNvGrpSpPr>
          <p:nvPr/>
        </p:nvGrpSpPr>
        <p:grpSpPr bwMode="auto">
          <a:xfrm>
            <a:off x="3657600" y="609600"/>
            <a:ext cx="5233988" cy="2133600"/>
            <a:chOff x="2304" y="384"/>
            <a:chExt cx="3297" cy="1344"/>
          </a:xfrm>
        </p:grpSpPr>
        <p:graphicFrame>
          <p:nvGraphicFramePr>
            <p:cNvPr id="56329" name="对象 39"/>
            <p:cNvGraphicFramePr>
              <a:graphicFrameLocks noChangeAspect="1"/>
            </p:cNvGraphicFramePr>
            <p:nvPr/>
          </p:nvGraphicFramePr>
          <p:xfrm>
            <a:off x="4464" y="384"/>
            <a:ext cx="1137" cy="10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392" name="Clip" r:id="rId4" imgW="4218962" imgH="3951798" progId="MS_ClipArt_Gallery.2">
                    <p:embed/>
                  </p:oleObj>
                </mc:Choice>
                <mc:Fallback>
                  <p:oleObj name="Clip" r:id="rId4" imgW="4218962" imgH="3951798" progId="MS_ClipArt_Gallery.2">
                    <p:embed/>
                    <p:pic>
                      <p:nvPicPr>
                        <p:cNvPr id="0" name="对象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4" y="384"/>
                          <a:ext cx="1137" cy="10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30" name="椭圆 40" descr="Paper bag"/>
            <p:cNvSpPr>
              <a:spLocks noChangeArrowheads="1"/>
            </p:cNvSpPr>
            <p:nvPr/>
          </p:nvSpPr>
          <p:spPr bwMode="auto">
            <a:xfrm>
              <a:off x="4128" y="816"/>
              <a:ext cx="336" cy="3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31" name="文本框 41" descr="Paper bag"/>
            <p:cNvSpPr txBox="1">
              <a:spLocks noChangeArrowheads="1"/>
            </p:cNvSpPr>
            <p:nvPr/>
          </p:nvSpPr>
          <p:spPr bwMode="auto">
            <a:xfrm>
              <a:off x="4176" y="816"/>
              <a:ext cx="3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>
                  <a:latin typeface="Times New Roman" pitchFamily="18" charset="0"/>
                </a:rPr>
                <a:t>$5</a:t>
              </a:r>
            </a:p>
          </p:txBody>
        </p:sp>
        <p:sp>
          <p:nvSpPr>
            <p:cNvPr id="56332" name="矩形 42" descr="Paper bag"/>
            <p:cNvSpPr>
              <a:spLocks noChangeArrowheads="1"/>
            </p:cNvSpPr>
            <p:nvPr/>
          </p:nvSpPr>
          <p:spPr bwMode="auto">
            <a:xfrm>
              <a:off x="3072" y="768"/>
              <a:ext cx="1152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Wirefram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13500000" algn="ctr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  <a:flatTx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33" name="矩形 43" descr="Paper bag"/>
            <p:cNvSpPr>
              <a:spLocks noChangeArrowheads="1"/>
            </p:cNvSpPr>
            <p:nvPr/>
          </p:nvSpPr>
          <p:spPr bwMode="auto">
            <a:xfrm>
              <a:off x="3264" y="96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34" name="矩形 44" descr="Paper bag"/>
            <p:cNvSpPr>
              <a:spLocks noChangeArrowheads="1"/>
            </p:cNvSpPr>
            <p:nvPr/>
          </p:nvSpPr>
          <p:spPr bwMode="auto">
            <a:xfrm>
              <a:off x="3456" y="96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35" name="矩形 45" descr="Paper bag"/>
            <p:cNvSpPr>
              <a:spLocks noChangeArrowheads="1"/>
            </p:cNvSpPr>
            <p:nvPr/>
          </p:nvSpPr>
          <p:spPr bwMode="auto">
            <a:xfrm>
              <a:off x="3648" y="96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36" name="矩形 46" descr="Paper bag"/>
            <p:cNvSpPr>
              <a:spLocks noChangeArrowheads="1"/>
            </p:cNvSpPr>
            <p:nvPr/>
          </p:nvSpPr>
          <p:spPr bwMode="auto">
            <a:xfrm>
              <a:off x="3840" y="96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37" name="矩形 47" descr="Paper bag"/>
            <p:cNvSpPr>
              <a:spLocks noChangeArrowheads="1"/>
            </p:cNvSpPr>
            <p:nvPr/>
          </p:nvSpPr>
          <p:spPr bwMode="auto">
            <a:xfrm>
              <a:off x="3264" y="120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38" name="矩形 48" descr="Paper bag"/>
            <p:cNvSpPr>
              <a:spLocks noChangeArrowheads="1"/>
            </p:cNvSpPr>
            <p:nvPr/>
          </p:nvSpPr>
          <p:spPr bwMode="auto">
            <a:xfrm>
              <a:off x="3456" y="120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39" name="矩形 49" descr="Paper bag"/>
            <p:cNvSpPr>
              <a:spLocks noChangeArrowheads="1"/>
            </p:cNvSpPr>
            <p:nvPr/>
          </p:nvSpPr>
          <p:spPr bwMode="auto">
            <a:xfrm>
              <a:off x="3648" y="120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40" name="矩形 50" descr="Paper bag"/>
            <p:cNvSpPr>
              <a:spLocks noChangeArrowheads="1"/>
            </p:cNvSpPr>
            <p:nvPr/>
          </p:nvSpPr>
          <p:spPr bwMode="auto">
            <a:xfrm>
              <a:off x="3840" y="120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41" name="任意多边形 51" descr="Paper bag"/>
            <p:cNvSpPr>
              <a:spLocks/>
            </p:cNvSpPr>
            <p:nvPr/>
          </p:nvSpPr>
          <p:spPr bwMode="auto">
            <a:xfrm>
              <a:off x="2640" y="848"/>
              <a:ext cx="480" cy="256"/>
            </a:xfrm>
            <a:custGeom>
              <a:avLst/>
              <a:gdLst>
                <a:gd name="T0" fmla="*/ 480 w 480"/>
                <a:gd name="T1" fmla="*/ 256 h 256"/>
                <a:gd name="T2" fmla="*/ 240 w 480"/>
                <a:gd name="T3" fmla="*/ 16 h 256"/>
                <a:gd name="T4" fmla="*/ 0 w 480"/>
                <a:gd name="T5" fmla="*/ 160 h 25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0" h="256">
                  <a:moveTo>
                    <a:pt x="480" y="256"/>
                  </a:moveTo>
                  <a:cubicBezTo>
                    <a:pt x="400" y="144"/>
                    <a:pt x="320" y="32"/>
                    <a:pt x="240" y="16"/>
                  </a:cubicBezTo>
                  <a:cubicBezTo>
                    <a:pt x="160" y="0"/>
                    <a:pt x="80" y="80"/>
                    <a:pt x="0" y="16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6342" name="自选图形 52" descr="Paper bag"/>
            <p:cNvSpPr>
              <a:spLocks noChangeArrowheads="1"/>
            </p:cNvSpPr>
            <p:nvPr/>
          </p:nvSpPr>
          <p:spPr bwMode="auto">
            <a:xfrm>
              <a:off x="2304" y="1104"/>
              <a:ext cx="336" cy="624"/>
            </a:xfrm>
            <a:prstGeom prst="flowChartMagneticDisk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56343" name="矩形 54" descr="Paper bag"/>
            <p:cNvSpPr>
              <a:spLocks noChangeArrowheads="1"/>
            </p:cNvSpPr>
            <p:nvPr/>
          </p:nvSpPr>
          <p:spPr bwMode="auto">
            <a:xfrm>
              <a:off x="2448" y="1200"/>
              <a:ext cx="48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3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 sz="27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itchFamily="2" charset="2"/>
                <a:buChar char="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What input/outputs do you need? </a:t>
            </a:r>
          </a:p>
        </p:txBody>
      </p:sp>
      <p:sp>
        <p:nvSpPr>
          <p:cNvPr id="57348" name="矩形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Inputs: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clk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in_money: $5 passed got a pulse(L-H-L)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in_stock (7 downto 0): in -- =1 has stock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in_select (7 downto 0):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in_dispatched</a:t>
            </a:r>
            <a:endParaRPr lang="en-US" altLang="zh-TW" sz="2300" smtClean="0">
              <a:ea typeface="PMingLiU" pitchFamily="18" charset="-120"/>
            </a:endParaRP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Outputs: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out_led(7 downto 0)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out_drink(7 downto 0)</a:t>
            </a:r>
          </a:p>
        </p:txBody>
      </p:sp>
      <p:sp>
        <p:nvSpPr>
          <p:cNvPr id="5734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5735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E1E466-6809-4032-AE9D-89A12C072EE1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55</a:t>
            </a:fld>
            <a:endParaRPr lang="en-US" altLang="en-US" sz="1000" smtClean="0"/>
          </a:p>
        </p:txBody>
      </p:sp>
      <p:sp>
        <p:nvSpPr>
          <p:cNvPr id="57349" name="任意多边形 4" descr="Paper bag"/>
          <p:cNvSpPr>
            <a:spLocks/>
          </p:cNvSpPr>
          <p:nvPr/>
        </p:nvSpPr>
        <p:spPr bwMode="auto">
          <a:xfrm>
            <a:off x="7543800" y="3048000"/>
            <a:ext cx="1066800" cy="381000"/>
          </a:xfrm>
          <a:custGeom>
            <a:avLst/>
            <a:gdLst>
              <a:gd name="T0" fmla="*/ 0 w 672"/>
              <a:gd name="T1" fmla="*/ 2147483647 h 240"/>
              <a:gd name="T2" fmla="*/ 2147483647 w 672"/>
              <a:gd name="T3" fmla="*/ 2147483647 h 240"/>
              <a:gd name="T4" fmla="*/ 2147483647 w 672"/>
              <a:gd name="T5" fmla="*/ 0 h 240"/>
              <a:gd name="T6" fmla="*/ 2147483647 w 672"/>
              <a:gd name="T7" fmla="*/ 0 h 240"/>
              <a:gd name="T8" fmla="*/ 2147483647 w 672"/>
              <a:gd name="T9" fmla="*/ 2147483647 h 240"/>
              <a:gd name="T10" fmla="*/ 2147483647 w 672"/>
              <a:gd name="T11" fmla="*/ 2147483647 h 2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72" h="240">
                <a:moveTo>
                  <a:pt x="0" y="240"/>
                </a:moveTo>
                <a:lnTo>
                  <a:pt x="288" y="240"/>
                </a:lnTo>
                <a:lnTo>
                  <a:pt x="288" y="0"/>
                </a:lnTo>
                <a:lnTo>
                  <a:pt x="480" y="0"/>
                </a:lnTo>
                <a:lnTo>
                  <a:pt x="480" y="240"/>
                </a:lnTo>
                <a:lnTo>
                  <a:pt x="672" y="2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What states do you need?</a:t>
            </a:r>
          </a:p>
        </p:txBody>
      </p:sp>
      <p:sp>
        <p:nvSpPr>
          <p:cNvPr id="58372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S_wait_for_m (money)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s_show_stock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s_out_drink</a:t>
            </a:r>
          </a:p>
          <a:p>
            <a:pPr eaLnBrk="1" hangingPunct="1"/>
            <a:endParaRPr lang="en-US" altLang="zh-TW" smtClean="0">
              <a:ea typeface="PMingLiU" pitchFamily="18" charset="-120"/>
            </a:endParaRPr>
          </a:p>
          <a:p>
            <a:pPr eaLnBrk="1" hangingPunct="1"/>
            <a:endParaRPr lang="en-US" altLang="zh-TW" smtClean="0">
              <a:ea typeface="PMingLiU" pitchFamily="18" charset="-120"/>
            </a:endParaRPr>
          </a:p>
          <a:p>
            <a:pPr eaLnBrk="1" hangingPunct="1"/>
            <a:endParaRPr lang="zh-TW" altLang="zh-TW" smtClean="0">
              <a:ea typeface="PMingLiU" pitchFamily="18" charset="-120"/>
            </a:endParaRPr>
          </a:p>
        </p:txBody>
      </p:sp>
      <p:sp>
        <p:nvSpPr>
          <p:cNvPr id="5837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5837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B5A7D7C-B00E-4819-9954-9C951B778B21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56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WS VHDL 6. examples of FSM ver.8a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71240A3-92FE-4AC6-81BF-E528DBF4A193}" type="slidenum">
              <a:rPr lang="en-US" altLang="en-US" sz="1000" smtClean="0">
                <a:ea typeface="新細明體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57</a:t>
            </a:fld>
            <a:endParaRPr lang="en-US" altLang="en-US" sz="1000" smtClean="0">
              <a:ea typeface="新細明體" pitchFamily="18" charset="-12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新細明體" pitchFamily="18" charset="-120"/>
              </a:rPr>
              <a:t>Exercise 6.7 A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Draw arcs (arrows) with labels in the flow diagrams</a:t>
            </a:r>
          </a:p>
        </p:txBody>
      </p:sp>
      <p:sp>
        <p:nvSpPr>
          <p:cNvPr id="13317" name="Oval 3" descr="Paper bag"/>
          <p:cNvSpPr>
            <a:spLocks noChangeArrowheads="1"/>
          </p:cNvSpPr>
          <p:nvPr/>
        </p:nvSpPr>
        <p:spPr bwMode="auto">
          <a:xfrm>
            <a:off x="3429000" y="3200400"/>
            <a:ext cx="2057400" cy="1905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3318" name="Oval 4" descr="Paper bag"/>
          <p:cNvSpPr>
            <a:spLocks noChangeArrowheads="1"/>
          </p:cNvSpPr>
          <p:nvPr/>
        </p:nvSpPr>
        <p:spPr bwMode="auto">
          <a:xfrm>
            <a:off x="6248400" y="3200400"/>
            <a:ext cx="2057400" cy="1981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3319" name="Oval 5" descr="Paper bag"/>
          <p:cNvSpPr>
            <a:spLocks noChangeArrowheads="1"/>
          </p:cNvSpPr>
          <p:nvPr/>
        </p:nvSpPr>
        <p:spPr bwMode="auto">
          <a:xfrm>
            <a:off x="1143000" y="3276600"/>
            <a:ext cx="1828800" cy="1752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3320" name="Text Box 8" descr="Paper bag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zh-TW" altLang="zh-TW" smtClean="0">
                <a:ea typeface="新細明體" pitchFamily="18" charset="-120"/>
              </a:rPr>
              <a:t>   </a:t>
            </a:r>
          </a:p>
        </p:txBody>
      </p:sp>
      <p:sp>
        <p:nvSpPr>
          <p:cNvPr id="13321" name="Text Box 9" descr="Paper bag"/>
          <p:cNvSpPr txBox="1">
            <a:spLocks noChangeArrowheads="1"/>
          </p:cNvSpPr>
          <p:nvPr/>
        </p:nvSpPr>
        <p:spPr bwMode="auto">
          <a:xfrm>
            <a:off x="1371600" y="38862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S_wait_m</a:t>
            </a:r>
          </a:p>
        </p:txBody>
      </p:sp>
      <p:sp>
        <p:nvSpPr>
          <p:cNvPr id="13322" name="Text Box 10" descr="Paper bag"/>
          <p:cNvSpPr txBox="1">
            <a:spLocks noChangeArrowheads="1"/>
          </p:cNvSpPr>
          <p:nvPr/>
        </p:nvSpPr>
        <p:spPr bwMode="auto">
          <a:xfrm>
            <a:off x="3429000" y="3733800"/>
            <a:ext cx="21796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S_show_stock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action:show_led</a:t>
            </a:r>
          </a:p>
        </p:txBody>
      </p:sp>
      <p:sp>
        <p:nvSpPr>
          <p:cNvPr id="13323" name="Text Box 11" descr="Paper bag"/>
          <p:cNvSpPr txBox="1">
            <a:spLocks noChangeArrowheads="1"/>
          </p:cNvSpPr>
          <p:nvPr/>
        </p:nvSpPr>
        <p:spPr bwMode="auto">
          <a:xfrm>
            <a:off x="6248400" y="3810000"/>
            <a:ext cx="21955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S_out_drink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action:out_drink</a:t>
            </a:r>
          </a:p>
        </p:txBody>
      </p:sp>
      <p:sp>
        <p:nvSpPr>
          <p:cNvPr id="13324" name="Freeform 12" descr="Paper bag"/>
          <p:cNvSpPr>
            <a:spLocks/>
          </p:cNvSpPr>
          <p:nvPr/>
        </p:nvSpPr>
        <p:spPr bwMode="auto">
          <a:xfrm>
            <a:off x="76200" y="5562600"/>
            <a:ext cx="1524000" cy="609600"/>
          </a:xfrm>
          <a:custGeom>
            <a:avLst/>
            <a:gdLst>
              <a:gd name="T0" fmla="*/ 2147483647 w 960"/>
              <a:gd name="T1" fmla="*/ 0 h 384"/>
              <a:gd name="T2" fmla="*/ 0 w 960"/>
              <a:gd name="T3" fmla="*/ 2147483647 h 384"/>
              <a:gd name="T4" fmla="*/ 2147483647 w 960"/>
              <a:gd name="T5" fmla="*/ 2147483647 h 384"/>
              <a:gd name="T6" fmla="*/ 2147483647 w 960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60" h="384">
                <a:moveTo>
                  <a:pt x="336" y="0"/>
                </a:moveTo>
                <a:lnTo>
                  <a:pt x="0" y="384"/>
                </a:lnTo>
                <a:lnTo>
                  <a:pt x="960" y="384"/>
                </a:lnTo>
                <a:lnTo>
                  <a:pt x="336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25" name="Text Box 14" descr="Paper bag"/>
          <p:cNvSpPr txBox="1">
            <a:spLocks noChangeArrowheads="1"/>
          </p:cNvSpPr>
          <p:nvPr/>
        </p:nvSpPr>
        <p:spPr bwMode="auto">
          <a:xfrm>
            <a:off x="304800" y="5715000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reset</a:t>
            </a:r>
          </a:p>
        </p:txBody>
      </p:sp>
    </p:spTree>
    <p:extLst>
      <p:ext uri="{BB962C8B-B14F-4D97-AF65-F5344CB8AC3E}">
        <p14:creationId xmlns:p14="http://schemas.microsoft.com/office/powerpoint/2010/main" val="25865790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WS VHDL 6. examples of FSM ver.8a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E80CD9B-CCDD-4DC4-9305-E933B0F02E0C}" type="slidenum">
              <a:rPr lang="en-US" altLang="en-US" sz="1000" smtClean="0">
                <a:ea typeface="新細明體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58</a:t>
            </a:fld>
            <a:endParaRPr lang="en-US" altLang="en-US" sz="1000" smtClean="0">
              <a:ea typeface="新細明體" pitchFamily="18" charset="-12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smtClean="0">
                <a:ea typeface="新細明體" pitchFamily="18" charset="-120"/>
              </a:rPr>
              <a:t>Exercise 6.7 B</a:t>
            </a:r>
            <a:r>
              <a:rPr lang="en-US" altLang="zh-TW" sz="3400" smtClean="0">
                <a:ea typeface="新細明體" pitchFamily="18" charset="-120"/>
              </a:rPr>
              <a:t> :Flow diagram</a:t>
            </a:r>
            <a:br>
              <a:rPr lang="en-US" altLang="zh-TW" sz="3400" smtClean="0">
                <a:ea typeface="新細明體" pitchFamily="18" charset="-120"/>
              </a:rPr>
            </a:br>
            <a:r>
              <a:rPr lang="en-US" altLang="zh-TW" sz="3400" smtClean="0">
                <a:ea typeface="新細明體" pitchFamily="18" charset="-120"/>
              </a:rPr>
              <a:t>fill in _?</a:t>
            </a:r>
          </a:p>
        </p:txBody>
      </p:sp>
      <p:sp>
        <p:nvSpPr>
          <p:cNvPr id="14341" name="Oval 3" descr="Paper bag"/>
          <p:cNvSpPr>
            <a:spLocks noChangeArrowheads="1"/>
          </p:cNvSpPr>
          <p:nvPr/>
        </p:nvSpPr>
        <p:spPr bwMode="auto">
          <a:xfrm>
            <a:off x="3429000" y="3200400"/>
            <a:ext cx="2057400" cy="1905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4342" name="Oval 4" descr="Paper bag"/>
          <p:cNvSpPr>
            <a:spLocks noChangeArrowheads="1"/>
          </p:cNvSpPr>
          <p:nvPr/>
        </p:nvSpPr>
        <p:spPr bwMode="auto">
          <a:xfrm>
            <a:off x="6248400" y="3200400"/>
            <a:ext cx="2057400" cy="1981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4343" name="Oval 5" descr="Paper bag"/>
          <p:cNvSpPr>
            <a:spLocks noChangeArrowheads="1"/>
          </p:cNvSpPr>
          <p:nvPr/>
        </p:nvSpPr>
        <p:spPr bwMode="auto">
          <a:xfrm>
            <a:off x="1143000" y="3276600"/>
            <a:ext cx="1828800" cy="1752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4344" name="Freeform 6" descr="Paper bag"/>
          <p:cNvSpPr>
            <a:spLocks/>
          </p:cNvSpPr>
          <p:nvPr/>
        </p:nvSpPr>
        <p:spPr bwMode="auto">
          <a:xfrm>
            <a:off x="2590800" y="2946400"/>
            <a:ext cx="1371600" cy="482600"/>
          </a:xfrm>
          <a:custGeom>
            <a:avLst/>
            <a:gdLst>
              <a:gd name="T0" fmla="*/ 0 w 864"/>
              <a:gd name="T1" fmla="*/ 2147483647 h 304"/>
              <a:gd name="T2" fmla="*/ 2147483647 w 864"/>
              <a:gd name="T3" fmla="*/ 2147483647 h 304"/>
              <a:gd name="T4" fmla="*/ 2147483647 w 864"/>
              <a:gd name="T5" fmla="*/ 2147483647 h 3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64" h="304">
                <a:moveTo>
                  <a:pt x="0" y="304"/>
                </a:moveTo>
                <a:cubicBezTo>
                  <a:pt x="72" y="168"/>
                  <a:pt x="144" y="32"/>
                  <a:pt x="288" y="16"/>
                </a:cubicBezTo>
                <a:cubicBezTo>
                  <a:pt x="432" y="0"/>
                  <a:pt x="648" y="104"/>
                  <a:pt x="864" y="208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5" name="Freeform 7" descr="Paper bag"/>
          <p:cNvSpPr>
            <a:spLocks/>
          </p:cNvSpPr>
          <p:nvPr/>
        </p:nvSpPr>
        <p:spPr bwMode="auto">
          <a:xfrm>
            <a:off x="5029200" y="2895600"/>
            <a:ext cx="1828800" cy="457200"/>
          </a:xfrm>
          <a:custGeom>
            <a:avLst/>
            <a:gdLst>
              <a:gd name="T0" fmla="*/ 0 w 864"/>
              <a:gd name="T1" fmla="*/ 2147483647 h 304"/>
              <a:gd name="T2" fmla="*/ 2147483647 w 864"/>
              <a:gd name="T3" fmla="*/ 2147483647 h 304"/>
              <a:gd name="T4" fmla="*/ 2147483647 w 864"/>
              <a:gd name="T5" fmla="*/ 2147483647 h 3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64" h="304">
                <a:moveTo>
                  <a:pt x="0" y="304"/>
                </a:moveTo>
                <a:cubicBezTo>
                  <a:pt x="72" y="168"/>
                  <a:pt x="144" y="32"/>
                  <a:pt x="288" y="16"/>
                </a:cubicBezTo>
                <a:cubicBezTo>
                  <a:pt x="432" y="0"/>
                  <a:pt x="648" y="104"/>
                  <a:pt x="864" y="208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46" name="Text Box 8" descr="Paper bag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zh-TW" altLang="zh-TW" smtClean="0">
                <a:ea typeface="新細明體" pitchFamily="18" charset="-120"/>
              </a:rPr>
              <a:t>     </a:t>
            </a:r>
          </a:p>
        </p:txBody>
      </p:sp>
      <p:sp>
        <p:nvSpPr>
          <p:cNvPr id="14347" name="Text Box 9" descr="Paper bag"/>
          <p:cNvSpPr txBox="1">
            <a:spLocks noChangeArrowheads="1"/>
          </p:cNvSpPr>
          <p:nvPr/>
        </p:nvSpPr>
        <p:spPr bwMode="auto">
          <a:xfrm>
            <a:off x="1371600" y="38862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S_wait_m</a:t>
            </a:r>
          </a:p>
        </p:txBody>
      </p:sp>
      <p:sp>
        <p:nvSpPr>
          <p:cNvPr id="14348" name="Text Box 10" descr="Paper bag"/>
          <p:cNvSpPr txBox="1">
            <a:spLocks noChangeArrowheads="1"/>
          </p:cNvSpPr>
          <p:nvPr/>
        </p:nvSpPr>
        <p:spPr bwMode="auto">
          <a:xfrm>
            <a:off x="3352800" y="3657600"/>
            <a:ext cx="21796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S_show_stock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action:show_led</a:t>
            </a:r>
          </a:p>
        </p:txBody>
      </p:sp>
      <p:sp>
        <p:nvSpPr>
          <p:cNvPr id="14349" name="Text Box 11" descr="Paper bag"/>
          <p:cNvSpPr txBox="1">
            <a:spLocks noChangeArrowheads="1"/>
          </p:cNvSpPr>
          <p:nvPr/>
        </p:nvSpPr>
        <p:spPr bwMode="auto">
          <a:xfrm>
            <a:off x="6172200" y="3733800"/>
            <a:ext cx="21955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S_out_drink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action:out_drink</a:t>
            </a:r>
          </a:p>
        </p:txBody>
      </p:sp>
      <p:sp>
        <p:nvSpPr>
          <p:cNvPr id="14350" name="Freeform 12" descr="Paper bag"/>
          <p:cNvSpPr>
            <a:spLocks/>
          </p:cNvSpPr>
          <p:nvPr/>
        </p:nvSpPr>
        <p:spPr bwMode="auto">
          <a:xfrm>
            <a:off x="76200" y="5562600"/>
            <a:ext cx="1524000" cy="609600"/>
          </a:xfrm>
          <a:custGeom>
            <a:avLst/>
            <a:gdLst>
              <a:gd name="T0" fmla="*/ 2147483647 w 960"/>
              <a:gd name="T1" fmla="*/ 0 h 384"/>
              <a:gd name="T2" fmla="*/ 0 w 960"/>
              <a:gd name="T3" fmla="*/ 2147483647 h 384"/>
              <a:gd name="T4" fmla="*/ 2147483647 w 960"/>
              <a:gd name="T5" fmla="*/ 2147483647 h 384"/>
              <a:gd name="T6" fmla="*/ 2147483647 w 960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60" h="384">
                <a:moveTo>
                  <a:pt x="336" y="0"/>
                </a:moveTo>
                <a:lnTo>
                  <a:pt x="0" y="384"/>
                </a:lnTo>
                <a:lnTo>
                  <a:pt x="960" y="384"/>
                </a:lnTo>
                <a:lnTo>
                  <a:pt x="336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51" name="Freeform 13" descr="Paper bag"/>
          <p:cNvSpPr>
            <a:spLocks/>
          </p:cNvSpPr>
          <p:nvPr/>
        </p:nvSpPr>
        <p:spPr bwMode="auto">
          <a:xfrm>
            <a:off x="609600" y="4648200"/>
            <a:ext cx="685800" cy="914400"/>
          </a:xfrm>
          <a:custGeom>
            <a:avLst/>
            <a:gdLst>
              <a:gd name="T0" fmla="*/ 0 w 432"/>
              <a:gd name="T1" fmla="*/ 2147483647 h 576"/>
              <a:gd name="T2" fmla="*/ 2147483647 w 432"/>
              <a:gd name="T3" fmla="*/ 2147483647 h 576"/>
              <a:gd name="T4" fmla="*/ 2147483647 w 432"/>
              <a:gd name="T5" fmla="*/ 0 h 57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576">
                <a:moveTo>
                  <a:pt x="0" y="576"/>
                </a:moveTo>
                <a:cubicBezTo>
                  <a:pt x="12" y="408"/>
                  <a:pt x="24" y="240"/>
                  <a:pt x="96" y="144"/>
                </a:cubicBezTo>
                <a:cubicBezTo>
                  <a:pt x="168" y="48"/>
                  <a:pt x="300" y="24"/>
                  <a:pt x="432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52" name="Text Box 14" descr="Paper bag"/>
          <p:cNvSpPr txBox="1">
            <a:spLocks noChangeArrowheads="1"/>
          </p:cNvSpPr>
          <p:nvPr/>
        </p:nvSpPr>
        <p:spPr bwMode="auto">
          <a:xfrm>
            <a:off x="304800" y="5715000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reset</a:t>
            </a:r>
          </a:p>
        </p:txBody>
      </p:sp>
      <p:sp>
        <p:nvSpPr>
          <p:cNvPr id="14353" name="Freeform 15" descr="Paper bag"/>
          <p:cNvSpPr>
            <a:spLocks/>
          </p:cNvSpPr>
          <p:nvPr/>
        </p:nvSpPr>
        <p:spPr bwMode="auto">
          <a:xfrm>
            <a:off x="7048500" y="1295400"/>
            <a:ext cx="1638300" cy="2209800"/>
          </a:xfrm>
          <a:custGeom>
            <a:avLst/>
            <a:gdLst>
              <a:gd name="T0" fmla="*/ 2147483647 w 1032"/>
              <a:gd name="T1" fmla="*/ 2147483647 h 1392"/>
              <a:gd name="T2" fmla="*/ 2147483647 w 1032"/>
              <a:gd name="T3" fmla="*/ 2147483647 h 1392"/>
              <a:gd name="T4" fmla="*/ 2147483647 w 1032"/>
              <a:gd name="T5" fmla="*/ 2147483647 h 1392"/>
              <a:gd name="T6" fmla="*/ 2147483647 w 1032"/>
              <a:gd name="T7" fmla="*/ 2147483647 h 1392"/>
              <a:gd name="T8" fmla="*/ 2147483647 w 1032"/>
              <a:gd name="T9" fmla="*/ 2147483647 h 1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32" h="1392">
                <a:moveTo>
                  <a:pt x="648" y="1392"/>
                </a:moveTo>
                <a:cubicBezTo>
                  <a:pt x="796" y="1352"/>
                  <a:pt x="944" y="1312"/>
                  <a:pt x="984" y="1104"/>
                </a:cubicBezTo>
                <a:cubicBezTo>
                  <a:pt x="1024" y="896"/>
                  <a:pt x="1032" y="288"/>
                  <a:pt x="888" y="144"/>
                </a:cubicBezTo>
                <a:cubicBezTo>
                  <a:pt x="744" y="0"/>
                  <a:pt x="240" y="64"/>
                  <a:pt x="120" y="240"/>
                </a:cubicBezTo>
                <a:cubicBezTo>
                  <a:pt x="0" y="416"/>
                  <a:pt x="84" y="808"/>
                  <a:pt x="168" y="120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54" name="Text Box 16" descr="Paper bag"/>
          <p:cNvSpPr txBox="1">
            <a:spLocks noChangeArrowheads="1"/>
          </p:cNvSpPr>
          <p:nvPr/>
        </p:nvSpPr>
        <p:spPr bwMode="auto">
          <a:xfrm>
            <a:off x="285750" y="1905000"/>
            <a:ext cx="2233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In_money=‘__?’</a:t>
            </a:r>
          </a:p>
        </p:txBody>
      </p:sp>
      <p:sp>
        <p:nvSpPr>
          <p:cNvPr id="14355" name="Text Box 17" descr="Paper bag"/>
          <p:cNvSpPr txBox="1">
            <a:spLocks noChangeArrowheads="1"/>
          </p:cNvSpPr>
          <p:nvPr/>
        </p:nvSpPr>
        <p:spPr bwMode="auto">
          <a:xfrm>
            <a:off x="1962150" y="2667000"/>
            <a:ext cx="2233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In_money=‘__?’</a:t>
            </a:r>
          </a:p>
        </p:txBody>
      </p:sp>
      <p:sp>
        <p:nvSpPr>
          <p:cNvPr id="14356" name="Freeform 18" descr="Paper bag"/>
          <p:cNvSpPr>
            <a:spLocks/>
          </p:cNvSpPr>
          <p:nvPr/>
        </p:nvSpPr>
        <p:spPr bwMode="auto">
          <a:xfrm>
            <a:off x="469900" y="2286000"/>
            <a:ext cx="1219200" cy="1447800"/>
          </a:xfrm>
          <a:custGeom>
            <a:avLst/>
            <a:gdLst>
              <a:gd name="T0" fmla="*/ 2147483647 w 768"/>
              <a:gd name="T1" fmla="*/ 2147483647 h 912"/>
              <a:gd name="T2" fmla="*/ 2147483647 w 768"/>
              <a:gd name="T3" fmla="*/ 2147483647 h 912"/>
              <a:gd name="T4" fmla="*/ 2147483647 w 768"/>
              <a:gd name="T5" fmla="*/ 2147483647 h 912"/>
              <a:gd name="T6" fmla="*/ 2147483647 w 768"/>
              <a:gd name="T7" fmla="*/ 2147483647 h 912"/>
              <a:gd name="T8" fmla="*/ 2147483647 w 768"/>
              <a:gd name="T9" fmla="*/ 2147483647 h 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68" h="912">
                <a:moveTo>
                  <a:pt x="712" y="720"/>
                </a:moveTo>
                <a:cubicBezTo>
                  <a:pt x="740" y="456"/>
                  <a:pt x="768" y="192"/>
                  <a:pt x="664" y="96"/>
                </a:cubicBezTo>
                <a:cubicBezTo>
                  <a:pt x="560" y="0"/>
                  <a:pt x="176" y="56"/>
                  <a:pt x="88" y="144"/>
                </a:cubicBezTo>
                <a:cubicBezTo>
                  <a:pt x="0" y="232"/>
                  <a:pt x="72" y="496"/>
                  <a:pt x="136" y="624"/>
                </a:cubicBezTo>
                <a:cubicBezTo>
                  <a:pt x="200" y="752"/>
                  <a:pt x="336" y="832"/>
                  <a:pt x="472" y="91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57" name="Text Box 19" descr="Paper bag"/>
          <p:cNvSpPr txBox="1">
            <a:spLocks noChangeArrowheads="1"/>
          </p:cNvSpPr>
          <p:nvPr/>
        </p:nvSpPr>
        <p:spPr bwMode="auto">
          <a:xfrm>
            <a:off x="2914650" y="5334000"/>
            <a:ext cx="3154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In_select=”____ ____?”</a:t>
            </a:r>
          </a:p>
        </p:txBody>
      </p:sp>
      <p:sp>
        <p:nvSpPr>
          <p:cNvPr id="14358" name="Text Box 20" descr="Paper bag"/>
          <p:cNvSpPr txBox="1">
            <a:spLocks noChangeArrowheads="1"/>
          </p:cNvSpPr>
          <p:nvPr/>
        </p:nvSpPr>
        <p:spPr bwMode="auto">
          <a:xfrm>
            <a:off x="4106863" y="2514600"/>
            <a:ext cx="3390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In_select /=”____ ____ ?”</a:t>
            </a:r>
          </a:p>
        </p:txBody>
      </p:sp>
      <p:sp>
        <p:nvSpPr>
          <p:cNvPr id="14359" name="Freeform 21" descr="Paper bag"/>
          <p:cNvSpPr>
            <a:spLocks/>
          </p:cNvSpPr>
          <p:nvPr/>
        </p:nvSpPr>
        <p:spPr bwMode="auto">
          <a:xfrm>
            <a:off x="3517900" y="4800600"/>
            <a:ext cx="2120900" cy="1193800"/>
          </a:xfrm>
          <a:custGeom>
            <a:avLst/>
            <a:gdLst>
              <a:gd name="T0" fmla="*/ 2147483647 w 1336"/>
              <a:gd name="T1" fmla="*/ 0 h 752"/>
              <a:gd name="T2" fmla="*/ 2147483647 w 1336"/>
              <a:gd name="T3" fmla="*/ 2147483647 h 752"/>
              <a:gd name="T4" fmla="*/ 2147483647 w 1336"/>
              <a:gd name="T5" fmla="*/ 2147483647 h 752"/>
              <a:gd name="T6" fmla="*/ 2147483647 w 1336"/>
              <a:gd name="T7" fmla="*/ 2147483647 h 752"/>
              <a:gd name="T8" fmla="*/ 2147483647 w 1336"/>
              <a:gd name="T9" fmla="*/ 2147483647 h 7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36" h="752">
                <a:moveTo>
                  <a:pt x="1048" y="0"/>
                </a:moveTo>
                <a:cubicBezTo>
                  <a:pt x="1192" y="108"/>
                  <a:pt x="1336" y="216"/>
                  <a:pt x="1288" y="336"/>
                </a:cubicBezTo>
                <a:cubicBezTo>
                  <a:pt x="1240" y="456"/>
                  <a:pt x="960" y="688"/>
                  <a:pt x="760" y="720"/>
                </a:cubicBezTo>
                <a:cubicBezTo>
                  <a:pt x="560" y="752"/>
                  <a:pt x="176" y="632"/>
                  <a:pt x="88" y="528"/>
                </a:cubicBezTo>
                <a:cubicBezTo>
                  <a:pt x="0" y="424"/>
                  <a:pt x="116" y="260"/>
                  <a:pt x="232" y="9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60" name="Text Box 22" descr="Paper bag"/>
          <p:cNvSpPr txBox="1">
            <a:spLocks noChangeArrowheads="1"/>
          </p:cNvSpPr>
          <p:nvPr/>
        </p:nvSpPr>
        <p:spPr bwMode="auto">
          <a:xfrm>
            <a:off x="5480050" y="838200"/>
            <a:ext cx="2782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In_dispatched =‘__?’</a:t>
            </a:r>
          </a:p>
        </p:txBody>
      </p:sp>
      <p:sp>
        <p:nvSpPr>
          <p:cNvPr id="14361" name="Text Box 23" descr="Paper bag"/>
          <p:cNvSpPr txBox="1">
            <a:spLocks noChangeArrowheads="1"/>
          </p:cNvSpPr>
          <p:nvPr/>
        </p:nvSpPr>
        <p:spPr bwMode="auto">
          <a:xfrm>
            <a:off x="6381750" y="5334000"/>
            <a:ext cx="2630488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In_dispatched =‘_?’</a:t>
            </a:r>
          </a:p>
        </p:txBody>
      </p:sp>
      <p:sp>
        <p:nvSpPr>
          <p:cNvPr id="14362" name="Freeform 24" descr="Paper bag"/>
          <p:cNvSpPr>
            <a:spLocks/>
          </p:cNvSpPr>
          <p:nvPr/>
        </p:nvSpPr>
        <p:spPr bwMode="auto">
          <a:xfrm>
            <a:off x="1460500" y="5029200"/>
            <a:ext cx="5854700" cy="1282700"/>
          </a:xfrm>
          <a:custGeom>
            <a:avLst/>
            <a:gdLst>
              <a:gd name="T0" fmla="*/ 2147483647 w 3688"/>
              <a:gd name="T1" fmla="*/ 2147483647 h 808"/>
              <a:gd name="T2" fmla="*/ 2147483647 w 3688"/>
              <a:gd name="T3" fmla="*/ 2147483647 h 808"/>
              <a:gd name="T4" fmla="*/ 2147483647 w 3688"/>
              <a:gd name="T5" fmla="*/ 2147483647 h 808"/>
              <a:gd name="T6" fmla="*/ 2147483647 w 3688"/>
              <a:gd name="T7" fmla="*/ 2147483647 h 808"/>
              <a:gd name="T8" fmla="*/ 2147483647 w 3688"/>
              <a:gd name="T9" fmla="*/ 0 h 8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88" h="808">
                <a:moveTo>
                  <a:pt x="3688" y="96"/>
                </a:moveTo>
                <a:cubicBezTo>
                  <a:pt x="3568" y="328"/>
                  <a:pt x="3448" y="560"/>
                  <a:pt x="3016" y="672"/>
                </a:cubicBezTo>
                <a:cubicBezTo>
                  <a:pt x="2584" y="784"/>
                  <a:pt x="1576" y="808"/>
                  <a:pt x="1096" y="768"/>
                </a:cubicBezTo>
                <a:cubicBezTo>
                  <a:pt x="616" y="728"/>
                  <a:pt x="272" y="560"/>
                  <a:pt x="136" y="432"/>
                </a:cubicBezTo>
                <a:cubicBezTo>
                  <a:pt x="0" y="304"/>
                  <a:pt x="140" y="152"/>
                  <a:pt x="28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1491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228600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>Exercise 6.7 C: Write the port declaration of the vending machine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229600" cy="5181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zh-TW" altLang="zh-TW" sz="1600" dirty="0" smtClean="0">
                <a:ea typeface="PMingLiU" pitchFamily="18" charset="-120"/>
              </a:rPr>
              <a:t>--</a:t>
            </a:r>
            <a:r>
              <a:rPr lang="en-US" altLang="zh-TW" sz="1600" dirty="0" smtClean="0">
                <a:ea typeface="PMingLiU" pitchFamily="18" charset="-120"/>
              </a:rPr>
              <a:t>vend1.vhd : vending machine example</a:t>
            </a:r>
          </a:p>
          <a:p>
            <a:pPr eaLnBrk="1" hangingPunct="1"/>
            <a:r>
              <a:rPr lang="en-US" altLang="zh-TW" sz="1600" dirty="0" smtClean="0">
                <a:ea typeface="PMingLiU" pitchFamily="18" charset="-120"/>
              </a:rPr>
              <a:t>library IEEE;</a:t>
            </a:r>
          </a:p>
          <a:p>
            <a:pPr eaLnBrk="1" hangingPunct="1"/>
            <a:r>
              <a:rPr lang="en-US" altLang="zh-TW" sz="1600" dirty="0" smtClean="0">
                <a:ea typeface="PMingLiU" pitchFamily="18" charset="-120"/>
              </a:rPr>
              <a:t>use IEEE.std_logic_1164.all;</a:t>
            </a:r>
          </a:p>
          <a:p>
            <a:pPr eaLnBrk="1" hangingPunct="1"/>
            <a:r>
              <a:rPr lang="en-US" altLang="zh-TW" sz="1600" dirty="0" smtClean="0">
                <a:ea typeface="PMingLiU" pitchFamily="18" charset="-120"/>
              </a:rPr>
              <a:t>entity vend1 is</a:t>
            </a:r>
          </a:p>
          <a:p>
            <a:pPr eaLnBrk="1" hangingPunct="1"/>
            <a:r>
              <a:rPr lang="en-US" altLang="zh-TW" sz="1600" dirty="0" smtClean="0">
                <a:ea typeface="PMingLiU" pitchFamily="18" charset="-120"/>
              </a:rPr>
              <a:t>    port (</a:t>
            </a:r>
          </a:p>
          <a:p>
            <a:pPr eaLnBrk="1" hangingPunct="1"/>
            <a:endParaRPr lang="en-US" altLang="zh-TW" sz="1600" dirty="0" smtClean="0">
              <a:ea typeface="PMingLiU" pitchFamily="18" charset="-120"/>
            </a:endParaRPr>
          </a:p>
          <a:p>
            <a:pPr eaLnBrk="1" hangingPunct="1"/>
            <a:endParaRPr lang="en-US" altLang="zh-TW" sz="1600" dirty="0">
              <a:ea typeface="PMingLiU" pitchFamily="18" charset="-120"/>
            </a:endParaRPr>
          </a:p>
          <a:p>
            <a:pPr eaLnBrk="1" hangingPunct="1"/>
            <a:endParaRPr lang="en-US" altLang="zh-TW" sz="1600" dirty="0" smtClean="0">
              <a:ea typeface="PMingLiU" pitchFamily="18" charset="-120"/>
            </a:endParaRPr>
          </a:p>
          <a:p>
            <a:pPr eaLnBrk="1" hangingPunct="1"/>
            <a:endParaRPr lang="en-US" altLang="zh-TW" sz="1600" dirty="0">
              <a:ea typeface="PMingLiU" pitchFamily="18" charset="-120"/>
            </a:endParaRPr>
          </a:p>
          <a:p>
            <a:pPr eaLnBrk="1" hangingPunct="1"/>
            <a:endParaRPr lang="en-US" altLang="zh-TW" sz="1600" dirty="0" smtClean="0">
              <a:ea typeface="PMingLiU" pitchFamily="18" charset="-120"/>
            </a:endParaRPr>
          </a:p>
          <a:p>
            <a:pPr eaLnBrk="1" hangingPunct="1"/>
            <a:endParaRPr lang="en-US" altLang="zh-TW" sz="1600" dirty="0">
              <a:ea typeface="PMingLiU" pitchFamily="18" charset="-120"/>
            </a:endParaRPr>
          </a:p>
          <a:p>
            <a:pPr eaLnBrk="1" hangingPunct="1"/>
            <a:endParaRPr lang="en-US" altLang="zh-TW" sz="1600" dirty="0" smtClean="0">
              <a:ea typeface="PMingLiU" pitchFamily="18" charset="-120"/>
            </a:endParaRPr>
          </a:p>
          <a:p>
            <a:pPr eaLnBrk="1" hangingPunct="1"/>
            <a:endParaRPr lang="en-US" altLang="zh-TW" sz="1600" dirty="0">
              <a:ea typeface="PMingLiU" pitchFamily="18" charset="-120"/>
            </a:endParaRPr>
          </a:p>
          <a:p>
            <a:pPr eaLnBrk="1" hangingPunct="1"/>
            <a:endParaRPr lang="en-US" altLang="zh-TW" sz="1600" dirty="0" smtClean="0">
              <a:ea typeface="PMingLiU" pitchFamily="18" charset="-120"/>
            </a:endParaRPr>
          </a:p>
          <a:p>
            <a:pPr eaLnBrk="1" hangingPunct="1"/>
            <a:endParaRPr lang="en-US" altLang="zh-TW" sz="1600" dirty="0">
              <a:ea typeface="PMingLiU" pitchFamily="18" charset="-120"/>
            </a:endParaRPr>
          </a:p>
          <a:p>
            <a:pPr eaLnBrk="1" hangingPunct="1"/>
            <a:r>
              <a:rPr lang="en-US" altLang="zh-TW" sz="1600" dirty="0" smtClean="0">
                <a:ea typeface="PMingLiU" pitchFamily="18" charset="-120"/>
              </a:rPr>
              <a:t>   </a:t>
            </a:r>
          </a:p>
          <a:p>
            <a:pPr eaLnBrk="1" hangingPunct="1"/>
            <a:r>
              <a:rPr lang="en-US" altLang="zh-TW" sz="1600" dirty="0">
                <a:ea typeface="PMingLiU" pitchFamily="18" charset="-120"/>
              </a:rPr>
              <a:t> </a:t>
            </a:r>
            <a:r>
              <a:rPr lang="en-US" altLang="zh-TW" sz="1600" dirty="0" smtClean="0">
                <a:ea typeface="PMingLiU" pitchFamily="18" charset="-120"/>
              </a:rPr>
              <a:t>   )</a:t>
            </a:r>
          </a:p>
          <a:p>
            <a:pPr eaLnBrk="1" hangingPunct="1"/>
            <a:endParaRPr lang="en-US" altLang="zh-TW" sz="1600" dirty="0" smtClean="0">
              <a:ea typeface="PMingLiU" pitchFamily="18" charset="-120"/>
            </a:endParaRPr>
          </a:p>
          <a:p>
            <a:pPr eaLnBrk="1" hangingPunct="1"/>
            <a:r>
              <a:rPr lang="en-US" altLang="zh-TW" sz="1600" dirty="0" smtClean="0">
                <a:ea typeface="PMingLiU" pitchFamily="18" charset="-120"/>
              </a:rPr>
              <a:t>end vend1;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WS VHDL 6. examples of FSM ver.8a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59BED-5E6B-4824-875E-ECB5024B407F}" type="slidenum">
              <a:rPr lang="en-US" altLang="en-US" smtClean="0"/>
              <a:pPr>
                <a:defRPr/>
              </a:pPr>
              <a:t>59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62000" y="2209800"/>
            <a:ext cx="6705600" cy="3200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4624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8196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 library IEEE;   --(</a:t>
            </a:r>
            <a:r>
              <a:rPr lang="en-US" altLang="zh-TW" sz="1300" b="1" dirty="0" err="1" smtClean="0">
                <a:ea typeface="PMingLiU" pitchFamily="18" charset="-120"/>
              </a:rPr>
              <a:t>vivado</a:t>
            </a:r>
            <a:r>
              <a:rPr lang="en-US" altLang="zh-TW" sz="1300" b="1" dirty="0" smtClean="0">
                <a:ea typeface="PMingLiU" pitchFamily="18" charset="-120"/>
              </a:rPr>
              <a:t> 2014.34 ok)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use IEEE.std_logic_1164.all;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entity </a:t>
            </a:r>
            <a:r>
              <a:rPr lang="en-US" altLang="zh-TW" sz="1300" b="1" dirty="0" err="1" smtClean="0">
                <a:ea typeface="PMingLiU" pitchFamily="18" charset="-120"/>
              </a:rPr>
              <a:t>asyn_counter</a:t>
            </a:r>
            <a:r>
              <a:rPr lang="en-US" altLang="zh-TW" sz="1300" b="1" dirty="0" smtClean="0">
                <a:ea typeface="PMingLiU" pitchFamily="18" charset="-120"/>
              </a:rPr>
              <a:t> is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port(	</a:t>
            </a:r>
            <a:r>
              <a:rPr lang="en-US" altLang="zh-TW" sz="1300" b="1" dirty="0" err="1" smtClean="0">
                <a:ea typeface="PMingLiU" pitchFamily="18" charset="-120"/>
              </a:rPr>
              <a:t>clk</a:t>
            </a:r>
            <a:r>
              <a:rPr lang="en-US" altLang="zh-TW" sz="1300" b="1" dirty="0" smtClean="0">
                <a:ea typeface="PMingLiU" pitchFamily="18" charset="-120"/>
              </a:rPr>
              <a:t>: in </a:t>
            </a:r>
            <a:r>
              <a:rPr lang="en-US" altLang="zh-TW" sz="1300" b="1" dirty="0" err="1" smtClean="0">
                <a:ea typeface="PMingLiU" pitchFamily="18" charset="-120"/>
              </a:rPr>
              <a:t>std_logic</a:t>
            </a:r>
            <a:r>
              <a:rPr lang="en-US" altLang="zh-TW" sz="1300" b="1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reset: in </a:t>
            </a:r>
            <a:r>
              <a:rPr lang="en-US" altLang="zh-TW" sz="1300" b="1" dirty="0" err="1" smtClean="0">
                <a:ea typeface="PMingLiU" pitchFamily="18" charset="-120"/>
              </a:rPr>
              <a:t>std_logic</a:t>
            </a:r>
            <a:r>
              <a:rPr lang="en-US" altLang="zh-TW" sz="1300" b="1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count0,count1, count2, count3: </a:t>
            </a:r>
            <a:r>
              <a:rPr lang="en-US" altLang="zh-TW" sz="1300" b="1" dirty="0" err="1" smtClean="0">
                <a:ea typeface="PMingLiU" pitchFamily="18" charset="-120"/>
              </a:rPr>
              <a:t>inout</a:t>
            </a:r>
            <a:r>
              <a:rPr lang="en-US" altLang="zh-TW" sz="1300" b="1" dirty="0" smtClean="0">
                <a:ea typeface="PMingLiU" pitchFamily="18" charset="-120"/>
              </a:rPr>
              <a:t> </a:t>
            </a:r>
            <a:r>
              <a:rPr lang="en-US" altLang="zh-TW" sz="1300" b="1" dirty="0" err="1" smtClean="0">
                <a:ea typeface="PMingLiU" pitchFamily="18" charset="-120"/>
              </a:rPr>
              <a:t>std_logic</a:t>
            </a:r>
            <a:r>
              <a:rPr lang="en-US" altLang="zh-TW" sz="1300" b="1" dirty="0" smtClean="0">
                <a:ea typeface="PMingLiU" pitchFamily="18" charset="-120"/>
              </a:rPr>
              <a:t>);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end </a:t>
            </a:r>
            <a:r>
              <a:rPr lang="en-US" altLang="zh-TW" sz="1300" b="1" dirty="0" err="1" smtClean="0">
                <a:ea typeface="PMingLiU" pitchFamily="18" charset="-120"/>
              </a:rPr>
              <a:t>asyn_counter</a:t>
            </a:r>
            <a:r>
              <a:rPr lang="en-US" altLang="zh-TW" sz="1300" b="1" dirty="0" smtClean="0">
                <a:ea typeface="PMingLiU" pitchFamily="18" charset="-120"/>
              </a:rPr>
              <a:t>;</a:t>
            </a:r>
          </a:p>
          <a:p>
            <a:pPr eaLnBrk="1" hangingPunct="1"/>
            <a:endParaRPr lang="en-US" altLang="zh-TW" sz="1300" b="1" dirty="0" smtClean="0">
              <a:ea typeface="PMingLiU" pitchFamily="18" charset="-120"/>
            </a:endParaRP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architecture Behavioral of </a:t>
            </a:r>
            <a:r>
              <a:rPr lang="en-US" altLang="zh-TW" sz="1300" b="1" dirty="0" err="1" smtClean="0">
                <a:ea typeface="PMingLiU" pitchFamily="18" charset="-120"/>
              </a:rPr>
              <a:t>asyn_counter</a:t>
            </a:r>
            <a:r>
              <a:rPr lang="en-US" altLang="zh-TW" sz="1300" b="1" dirty="0" smtClean="0">
                <a:ea typeface="PMingLiU" pitchFamily="18" charset="-120"/>
              </a:rPr>
              <a:t> is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begin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process(reset, </a:t>
            </a:r>
            <a:r>
              <a:rPr lang="en-US" altLang="zh-TW" sz="1300" b="1" dirty="0" err="1" smtClean="0">
                <a:ea typeface="PMingLiU" pitchFamily="18" charset="-120"/>
              </a:rPr>
              <a:t>clk</a:t>
            </a:r>
            <a:r>
              <a:rPr lang="en-US" altLang="zh-TW" sz="1300" b="1" dirty="0" smtClean="0">
                <a:ea typeface="PMingLiU" pitchFamily="18" charset="-120"/>
              </a:rPr>
              <a:t>, count0, count1, count2) begin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if reset ='1' then 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	count0&lt;= '0'; 	count1&lt;= '0';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	count2&lt;= '0';	count3&lt;= '0';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else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  if(</a:t>
            </a:r>
            <a:r>
              <a:rPr lang="en-US" altLang="zh-TW" sz="1300" b="1" dirty="0" err="1" smtClean="0">
                <a:ea typeface="PMingLiU" pitchFamily="18" charset="-120"/>
              </a:rPr>
              <a:t>rising_edge</a:t>
            </a:r>
            <a:r>
              <a:rPr lang="en-US" altLang="zh-TW" sz="1300" b="1" dirty="0" smtClean="0">
                <a:ea typeface="PMingLiU" pitchFamily="18" charset="-120"/>
              </a:rPr>
              <a:t>(</a:t>
            </a:r>
            <a:r>
              <a:rPr lang="en-US" altLang="zh-TW" sz="1300" b="1" dirty="0" err="1" smtClean="0">
                <a:ea typeface="PMingLiU" pitchFamily="18" charset="-120"/>
              </a:rPr>
              <a:t>clk</a:t>
            </a:r>
            <a:r>
              <a:rPr lang="en-US" altLang="zh-TW" sz="1300" b="1" dirty="0" smtClean="0">
                <a:ea typeface="PMingLiU" pitchFamily="18" charset="-120"/>
              </a:rPr>
              <a:t>)) then 	count0 &lt;= not count0;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  end if;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  if(</a:t>
            </a:r>
            <a:r>
              <a:rPr lang="en-US" altLang="zh-TW" sz="1300" b="1" dirty="0" err="1" smtClean="0">
                <a:ea typeface="PMingLiU" pitchFamily="18" charset="-120"/>
              </a:rPr>
              <a:t>rising_edge</a:t>
            </a:r>
            <a:r>
              <a:rPr lang="en-US" altLang="zh-TW" sz="1300" b="1" dirty="0" smtClean="0">
                <a:ea typeface="PMingLiU" pitchFamily="18" charset="-120"/>
              </a:rPr>
              <a:t>(count0)) then 	count1 &lt;= not count1;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  end if;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  if(</a:t>
            </a:r>
            <a:r>
              <a:rPr lang="en-US" altLang="zh-TW" sz="1300" b="1" dirty="0" err="1" smtClean="0">
                <a:ea typeface="PMingLiU" pitchFamily="18" charset="-120"/>
              </a:rPr>
              <a:t>rising_edge</a:t>
            </a:r>
            <a:r>
              <a:rPr lang="en-US" altLang="zh-TW" sz="1300" b="1" dirty="0" smtClean="0">
                <a:ea typeface="PMingLiU" pitchFamily="18" charset="-120"/>
              </a:rPr>
              <a:t>(count1)) then 		count2&lt;= not count2;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  end if;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  if(</a:t>
            </a:r>
            <a:r>
              <a:rPr lang="en-US" altLang="zh-TW" sz="1300" b="1" dirty="0" err="1" smtClean="0">
                <a:ea typeface="PMingLiU" pitchFamily="18" charset="-120"/>
              </a:rPr>
              <a:t>rising_edge</a:t>
            </a:r>
            <a:r>
              <a:rPr lang="en-US" altLang="zh-TW" sz="1300" b="1" dirty="0" smtClean="0">
                <a:ea typeface="PMingLiU" pitchFamily="18" charset="-120"/>
              </a:rPr>
              <a:t>(count2)) then 		count3&lt;= not count3;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  end if;	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	end if;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	end process;</a:t>
            </a:r>
          </a:p>
          <a:p>
            <a:pPr eaLnBrk="1" hangingPunct="1"/>
            <a:r>
              <a:rPr lang="en-US" altLang="zh-TW" sz="1300" b="1" dirty="0" smtClean="0">
                <a:ea typeface="PMingLiU" pitchFamily="18" charset="-120"/>
              </a:rPr>
              <a:t>end Behavioral;</a:t>
            </a:r>
          </a:p>
        </p:txBody>
      </p:sp>
      <p:sp>
        <p:nvSpPr>
          <p:cNvPr id="8194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819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67D9320-CBEA-4F11-95FE-AA52945BAF69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457200"/>
          </a:xfrm>
        </p:spPr>
        <p:txBody>
          <a:bodyPr/>
          <a:lstStyle/>
          <a:p>
            <a:r>
              <a:rPr lang="en-US" sz="2000" dirty="0" smtClean="0"/>
              <a:t>Exercise 6.7 D: Fill in the blanks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8674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zh-TW" sz="1800" dirty="0" smtClean="0">
                <a:ea typeface="PMingLiU" pitchFamily="18" charset="-120"/>
              </a:rPr>
              <a:t>architecture vend1_arch of vend1 is</a:t>
            </a:r>
          </a:p>
          <a:p>
            <a:pPr eaLnBrk="1" hangingPunct="1"/>
            <a:r>
              <a:rPr lang="en-US" altLang="zh-TW" sz="1800" dirty="0" smtClean="0">
                <a:ea typeface="PMingLiU" pitchFamily="18" charset="-120"/>
              </a:rPr>
              <a:t>type </a:t>
            </a:r>
            <a:r>
              <a:rPr lang="en-US" altLang="zh-TW" sz="1800" dirty="0" err="1" smtClean="0">
                <a:ea typeface="PMingLiU" pitchFamily="18" charset="-120"/>
              </a:rPr>
              <a:t>vend_state_type</a:t>
            </a:r>
            <a:r>
              <a:rPr lang="en-US" altLang="zh-TW" sz="1800" dirty="0" smtClean="0">
                <a:ea typeface="PMingLiU" pitchFamily="18" charset="-120"/>
              </a:rPr>
              <a:t> is -- list the states </a:t>
            </a:r>
          </a:p>
          <a:p>
            <a:pPr eaLnBrk="1" hangingPunct="1"/>
            <a:endParaRPr lang="en-US" altLang="zh-TW" sz="1800" dirty="0" smtClean="0">
              <a:ea typeface="PMingLiU" pitchFamily="18" charset="-120"/>
            </a:endParaRPr>
          </a:p>
          <a:p>
            <a:pPr eaLnBrk="1" hangingPunct="1"/>
            <a:endParaRPr lang="en-US" altLang="zh-TW" sz="1800" dirty="0">
              <a:ea typeface="PMingLiU" pitchFamily="18" charset="-120"/>
            </a:endParaRPr>
          </a:p>
          <a:p>
            <a:pPr eaLnBrk="1" hangingPunct="1"/>
            <a:endParaRPr lang="en-US" altLang="zh-TW" sz="1800" dirty="0" smtClean="0">
              <a:ea typeface="PMingLiU" pitchFamily="18" charset="-120"/>
            </a:endParaRPr>
          </a:p>
          <a:p>
            <a:pPr eaLnBrk="1" hangingPunct="1"/>
            <a:endParaRPr lang="en-US" altLang="zh-TW" sz="1800" dirty="0" smtClean="0">
              <a:ea typeface="PMingLiU" pitchFamily="18" charset="-120"/>
            </a:endParaRPr>
          </a:p>
          <a:p>
            <a:pPr eaLnBrk="1" hangingPunct="1"/>
            <a:endParaRPr lang="en-US" altLang="zh-TW" sz="1800" dirty="0">
              <a:ea typeface="PMingLiU" pitchFamily="18" charset="-120"/>
            </a:endParaRPr>
          </a:p>
          <a:p>
            <a:pPr eaLnBrk="1" hangingPunct="1"/>
            <a:r>
              <a:rPr lang="en-US" altLang="zh-TW" sz="1800" dirty="0" smtClean="0">
                <a:ea typeface="PMingLiU" pitchFamily="18" charset="-120"/>
              </a:rPr>
              <a:t>signal </a:t>
            </a:r>
            <a:r>
              <a:rPr lang="en-US" altLang="zh-TW" sz="1800" dirty="0" err="1" smtClean="0">
                <a:ea typeface="PMingLiU" pitchFamily="18" charset="-120"/>
              </a:rPr>
              <a:t>state_vend</a:t>
            </a:r>
            <a:r>
              <a:rPr lang="en-US" altLang="zh-TW" sz="1800" dirty="0" smtClean="0">
                <a:ea typeface="PMingLiU" pitchFamily="18" charset="-120"/>
              </a:rPr>
              <a:t>: </a:t>
            </a:r>
            <a:r>
              <a:rPr lang="en-US" altLang="zh-TW" sz="1800" dirty="0" err="1" smtClean="0">
                <a:ea typeface="PMingLiU" pitchFamily="18" charset="-120"/>
              </a:rPr>
              <a:t>vend_state_type</a:t>
            </a:r>
            <a:r>
              <a:rPr lang="en-US" altLang="zh-TW" sz="18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1800" dirty="0" smtClean="0">
                <a:ea typeface="PMingLiU" pitchFamily="18" charset="-120"/>
              </a:rPr>
              <a:t>begin</a:t>
            </a:r>
          </a:p>
          <a:p>
            <a:pPr eaLnBrk="1" hangingPunct="1"/>
            <a:r>
              <a:rPr lang="en-US" altLang="zh-TW" sz="1800" dirty="0" smtClean="0">
                <a:ea typeface="PMingLiU" pitchFamily="18" charset="-120"/>
              </a:rPr>
              <a:t>  P1:process (</a:t>
            </a:r>
            <a:r>
              <a:rPr lang="en-US" altLang="zh-TW" sz="1800" dirty="0" err="1" smtClean="0">
                <a:ea typeface="PMingLiU" pitchFamily="18" charset="-120"/>
              </a:rPr>
              <a:t>clk,reset</a:t>
            </a:r>
            <a:r>
              <a:rPr lang="en-US" altLang="zh-TW" sz="1800" dirty="0" smtClean="0">
                <a:ea typeface="PMingLiU" pitchFamily="18" charset="-120"/>
              </a:rPr>
              <a:t>)       -- exec. Once when clock rises</a:t>
            </a:r>
          </a:p>
          <a:p>
            <a:pPr eaLnBrk="1" hangingPunct="1"/>
            <a:r>
              <a:rPr lang="en-US" altLang="zh-TW" sz="1800" dirty="0" smtClean="0">
                <a:ea typeface="PMingLiU" pitchFamily="18" charset="-120"/>
              </a:rPr>
              <a:t>  begin if reset='1' then -- show how to reset the signals</a:t>
            </a:r>
          </a:p>
          <a:p>
            <a:pPr eaLnBrk="1" hangingPunct="1"/>
            <a:endParaRPr lang="en-US" altLang="zh-TW" sz="1800" dirty="0" smtClean="0">
              <a:ea typeface="PMingLiU" pitchFamily="18" charset="-120"/>
            </a:endParaRPr>
          </a:p>
          <a:p>
            <a:pPr eaLnBrk="1" hangingPunct="1"/>
            <a:endParaRPr lang="en-US" altLang="zh-TW" sz="1800" dirty="0" smtClean="0">
              <a:ea typeface="PMingLiU" pitchFamily="18" charset="-120"/>
            </a:endParaRPr>
          </a:p>
          <a:p>
            <a:pPr eaLnBrk="1" hangingPunct="1"/>
            <a:endParaRPr lang="en-US" altLang="zh-TW" sz="1800" dirty="0" smtClean="0">
              <a:ea typeface="PMingLiU" pitchFamily="18" charset="-120"/>
            </a:endParaRPr>
          </a:p>
          <a:p>
            <a:pPr eaLnBrk="1" hangingPunct="1"/>
            <a:endParaRPr lang="en-US" altLang="zh-TW" sz="1800" dirty="0">
              <a:ea typeface="PMingLiU" pitchFamily="18" charset="-120"/>
            </a:endParaRPr>
          </a:p>
          <a:p>
            <a:pPr eaLnBrk="1" hangingPunct="1"/>
            <a:endParaRPr lang="en-US" altLang="zh-TW" sz="1800" dirty="0" smtClean="0">
              <a:ea typeface="PMingLiU" pitchFamily="18" charset="-120"/>
            </a:endParaRPr>
          </a:p>
          <a:p>
            <a:pPr eaLnBrk="1" hangingPunct="1"/>
            <a:endParaRPr lang="en-US" altLang="zh-TW" sz="1800" dirty="0">
              <a:ea typeface="PMingLiU" pitchFamily="18" charset="-120"/>
            </a:endParaRPr>
          </a:p>
          <a:p>
            <a:pPr eaLnBrk="1" hangingPunct="1"/>
            <a:endParaRPr lang="en-US" altLang="zh-TW" sz="1800" dirty="0" smtClean="0">
              <a:ea typeface="PMingLiU" pitchFamily="18" charset="-120"/>
            </a:endParaRPr>
          </a:p>
          <a:p>
            <a:pPr eaLnBrk="1" hangingPunct="1"/>
            <a:r>
              <a:rPr lang="en-US" altLang="zh-TW" sz="1800" dirty="0" err="1" smtClean="0">
                <a:ea typeface="PMingLiU" pitchFamily="18" charset="-120"/>
              </a:rPr>
              <a:t>elsif</a:t>
            </a:r>
            <a:r>
              <a:rPr lang="en-US" altLang="zh-TW" sz="1800" dirty="0" smtClean="0">
                <a:ea typeface="PMingLiU" pitchFamily="18" charset="-120"/>
              </a:rPr>
              <a:t> (</a:t>
            </a:r>
            <a:r>
              <a:rPr lang="en-US" altLang="zh-TW" sz="1800" dirty="0" err="1" smtClean="0">
                <a:ea typeface="PMingLiU" pitchFamily="18" charset="-120"/>
              </a:rPr>
              <a:t>clk</a:t>
            </a:r>
            <a:r>
              <a:rPr lang="en-US" altLang="zh-TW" sz="1800" dirty="0" smtClean="0">
                <a:ea typeface="PMingLiU" pitchFamily="18" charset="-120"/>
              </a:rPr>
              <a:t>='1' and </a:t>
            </a:r>
            <a:r>
              <a:rPr lang="en-US" altLang="zh-TW" sz="1800" dirty="0" err="1" smtClean="0">
                <a:ea typeface="PMingLiU" pitchFamily="18" charset="-120"/>
              </a:rPr>
              <a:t>clk'event</a:t>
            </a:r>
            <a:r>
              <a:rPr lang="en-US" altLang="zh-TW" sz="1800" dirty="0" smtClean="0">
                <a:ea typeface="PMingLiU" pitchFamily="18" charset="-120"/>
              </a:rPr>
              <a:t>) then  --s sequential process</a:t>
            </a:r>
          </a:p>
          <a:p>
            <a:pPr eaLnBrk="1" hangingPunct="1"/>
            <a:r>
              <a:rPr lang="en-US" altLang="zh-TW" sz="1800" dirty="0" smtClean="0">
                <a:ea typeface="PMingLiU" pitchFamily="18" charset="-120"/>
              </a:rPr>
              <a:t>--(architecture, to be filled in the next slide)</a:t>
            </a:r>
          </a:p>
          <a:p>
            <a:pPr eaLnBrk="1" hangingPunct="1"/>
            <a:r>
              <a:rPr lang="en-US" altLang="zh-TW" sz="1800" dirty="0" smtClean="0">
                <a:ea typeface="PMingLiU" pitchFamily="18" charset="-120"/>
              </a:rPr>
              <a:t>end vend1_arch;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791200" y="6390807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WS VHDL 6. examples of FSM ver.8a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59BED-5E6B-4824-875E-ECB5024B407F}" type="slidenum">
              <a:rPr lang="en-US" altLang="en-US" smtClean="0"/>
              <a:pPr>
                <a:defRPr/>
              </a:pPr>
              <a:t>60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3886200"/>
            <a:ext cx="6858000" cy="1524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14400" y="1600200"/>
            <a:ext cx="6629400" cy="1066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24070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734" y="228600"/>
            <a:ext cx="8229600" cy="152400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>Exercise 6.7 E: Fill in the blanks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477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TW" sz="2000" dirty="0" err="1" smtClean="0">
                <a:ea typeface="PMingLiU" pitchFamily="18" charset="-120"/>
              </a:rPr>
              <a:t>elsif</a:t>
            </a:r>
            <a:r>
              <a:rPr lang="en-US" altLang="zh-TW" sz="2000" dirty="0" smtClean="0">
                <a:ea typeface="PMingLiU" pitchFamily="18" charset="-120"/>
              </a:rPr>
              <a:t> (</a:t>
            </a:r>
            <a:r>
              <a:rPr lang="en-US" altLang="zh-TW" sz="2000" dirty="0" err="1" smtClean="0">
                <a:ea typeface="PMingLiU" pitchFamily="18" charset="-120"/>
              </a:rPr>
              <a:t>clk</a:t>
            </a:r>
            <a:r>
              <a:rPr lang="en-US" altLang="zh-TW" sz="2000" dirty="0" smtClean="0">
                <a:ea typeface="PMingLiU" pitchFamily="18" charset="-120"/>
              </a:rPr>
              <a:t>='1' and </a:t>
            </a:r>
            <a:r>
              <a:rPr lang="en-US" altLang="zh-TW" sz="2000" dirty="0" err="1" smtClean="0">
                <a:ea typeface="PMingLiU" pitchFamily="18" charset="-120"/>
              </a:rPr>
              <a:t>clk'event</a:t>
            </a:r>
            <a:r>
              <a:rPr lang="en-US" altLang="zh-TW" sz="2000" dirty="0" smtClean="0">
                <a:ea typeface="PMingLiU" pitchFamily="18" charset="-120"/>
              </a:rPr>
              <a:t>) then  --s sequential process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case 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when </a:t>
            </a:r>
            <a:r>
              <a:rPr lang="en-US" altLang="zh-TW" sz="2000" dirty="0" err="1" smtClean="0">
                <a:ea typeface="PMingLiU" pitchFamily="18" charset="-120"/>
              </a:rPr>
              <a:t>s_wait_for_m</a:t>
            </a:r>
            <a:r>
              <a:rPr lang="en-US" altLang="zh-TW" sz="2000" dirty="0" smtClean="0">
                <a:ea typeface="PMingLiU" pitchFamily="18" charset="-120"/>
              </a:rPr>
              <a:t>  =&gt; </a:t>
            </a:r>
          </a:p>
          <a:p>
            <a:pPr eaLnBrk="1" hangingPunct="1"/>
            <a:endParaRPr lang="en-US" altLang="zh-TW" sz="2000" dirty="0" smtClean="0">
              <a:ea typeface="PMingLiU" pitchFamily="18" charset="-120"/>
            </a:endParaRPr>
          </a:p>
          <a:p>
            <a:pPr eaLnBrk="1" hangingPunct="1"/>
            <a:endParaRPr lang="en-US" altLang="zh-TW" sz="2000" dirty="0">
              <a:ea typeface="PMingLiU" pitchFamily="18" charset="-120"/>
            </a:endParaRPr>
          </a:p>
          <a:p>
            <a:pPr eaLnBrk="1" hangingPunct="1"/>
            <a:endParaRPr lang="en-US" altLang="zh-TW" sz="2000" dirty="0" smtClean="0">
              <a:ea typeface="PMingLiU" pitchFamily="18" charset="-120"/>
            </a:endParaRPr>
          </a:p>
          <a:p>
            <a:pPr eaLnBrk="1" hangingPunct="1"/>
            <a:r>
              <a:rPr lang="en-US" altLang="zh-TW" sz="2000" dirty="0">
                <a:ea typeface="PMingLiU" pitchFamily="18" charset="-120"/>
              </a:rPr>
              <a:t> </a:t>
            </a:r>
            <a:r>
              <a:rPr lang="en-US" altLang="zh-TW" sz="2000" dirty="0" smtClean="0">
                <a:ea typeface="PMingLiU" pitchFamily="18" charset="-120"/>
              </a:rPr>
              <a:t>   when </a:t>
            </a:r>
            <a:r>
              <a:rPr lang="en-US" altLang="zh-TW" sz="2000" dirty="0" err="1" smtClean="0">
                <a:ea typeface="PMingLiU" pitchFamily="18" charset="-120"/>
              </a:rPr>
              <a:t>s_show_stock</a:t>
            </a:r>
            <a:r>
              <a:rPr lang="en-US" altLang="zh-TW" sz="2000" dirty="0" smtClean="0">
                <a:ea typeface="PMingLiU" pitchFamily="18" charset="-120"/>
              </a:rPr>
              <a:t>  =&gt; 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</a:t>
            </a:r>
          </a:p>
          <a:p>
            <a:pPr eaLnBrk="1" hangingPunct="1"/>
            <a:endParaRPr lang="en-US" altLang="zh-TW" sz="2000" dirty="0" smtClean="0">
              <a:ea typeface="PMingLiU" pitchFamily="18" charset="-120"/>
            </a:endParaRPr>
          </a:p>
          <a:p>
            <a:pPr eaLnBrk="1" hangingPunct="1"/>
            <a:endParaRPr lang="en-US" altLang="zh-TW" sz="2000" dirty="0">
              <a:ea typeface="PMingLiU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when </a:t>
            </a:r>
            <a:r>
              <a:rPr lang="en-US" altLang="zh-TW" sz="2000" dirty="0" err="1" smtClean="0">
                <a:ea typeface="PMingLiU" pitchFamily="18" charset="-120"/>
              </a:rPr>
              <a:t>s_out_drink</a:t>
            </a:r>
            <a:r>
              <a:rPr lang="en-US" altLang="zh-TW" sz="2000" dirty="0" smtClean="0">
                <a:ea typeface="PMingLiU" pitchFamily="18" charset="-120"/>
              </a:rPr>
              <a:t> =&gt; </a:t>
            </a:r>
          </a:p>
          <a:p>
            <a:pPr eaLnBrk="1" hangingPunct="1"/>
            <a:endParaRPr lang="en-US" altLang="zh-TW" sz="2000" dirty="0" smtClean="0">
              <a:ea typeface="PMingLiU" pitchFamily="18" charset="-120"/>
            </a:endParaRPr>
          </a:p>
          <a:p>
            <a:pPr eaLnBrk="1" hangingPunct="1"/>
            <a:endParaRPr lang="en-US" altLang="zh-TW" sz="2000" dirty="0">
              <a:ea typeface="PMingLiU" pitchFamily="18" charset="-120"/>
            </a:endParaRPr>
          </a:p>
          <a:p>
            <a:pPr eaLnBrk="1" hangingPunct="1"/>
            <a:endParaRPr lang="en-US" altLang="zh-TW" sz="2000" dirty="0" smtClean="0">
              <a:ea typeface="PMingLiU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when others =&gt; 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end case ;end if; end process;-- to be continued----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end vend1_arch;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WS VHDL 6. examples of FSM ver.8a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59BED-5E6B-4824-875E-ECB5024B407F}" type="slidenum">
              <a:rPr lang="en-US" altLang="en-US" smtClean="0"/>
              <a:pPr>
                <a:defRPr/>
              </a:pPr>
              <a:t>61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252928" y="1524000"/>
            <a:ext cx="6629400" cy="1066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52928" y="2971800"/>
            <a:ext cx="6629400" cy="1066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52928" y="4419600"/>
            <a:ext cx="6629400" cy="1066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590800" y="5562600"/>
            <a:ext cx="6019800" cy="304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871861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>
                <a:solidFill>
                  <a:srgbClr val="FF0000"/>
                </a:solidFill>
              </a:rPr>
              <a:t> 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76200"/>
            <a:ext cx="4953000" cy="67818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1400" dirty="0" smtClean="0">
                <a:solidFill>
                  <a:srgbClr val="FF0000"/>
                </a:solidFill>
              </a:rPr>
              <a:t>--</a:t>
            </a:r>
            <a:r>
              <a:rPr lang="en-US" sz="1400" dirty="0" err="1" smtClean="0">
                <a:solidFill>
                  <a:srgbClr val="FF0000"/>
                </a:solidFill>
              </a:rPr>
              <a:t>Ans</a:t>
            </a:r>
            <a:r>
              <a:rPr lang="en-US" sz="1400" dirty="0" smtClean="0">
                <a:solidFill>
                  <a:srgbClr val="FF0000"/>
                </a:solidFill>
              </a:rPr>
              <a:t>: Write the port declaration of the vending machine</a:t>
            </a:r>
          </a:p>
          <a:p>
            <a:pPr eaLnBrk="1" hangingPunct="1"/>
            <a:r>
              <a:rPr lang="zh-TW" altLang="zh-TW" sz="1400" dirty="0" smtClean="0">
                <a:ea typeface="PMingLiU" pitchFamily="18" charset="-120"/>
              </a:rPr>
              <a:t>--</a:t>
            </a:r>
            <a:r>
              <a:rPr lang="en-US" altLang="zh-TW" sz="1400" dirty="0" smtClean="0">
                <a:ea typeface="PMingLiU" pitchFamily="18" charset="-120"/>
              </a:rPr>
              <a:t>vend1.vhd : vending machine (Vivado2014 .4 &amp; ISE ok)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library IEEE;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use IEEE.std_logic_1164.all;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entity vend1 is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  port (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      </a:t>
            </a:r>
            <a:r>
              <a:rPr lang="en-US" altLang="zh-TW" sz="1400" dirty="0" err="1" smtClean="0">
                <a:ea typeface="PMingLiU" pitchFamily="18" charset="-120"/>
              </a:rPr>
              <a:t>clk,in_money</a:t>
            </a:r>
            <a:r>
              <a:rPr lang="en-US" altLang="zh-TW" sz="1400" dirty="0" smtClean="0">
                <a:ea typeface="PMingLiU" pitchFamily="18" charset="-120"/>
              </a:rPr>
              <a:t>, reset: in STD_LOGIC;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      </a:t>
            </a:r>
            <a:r>
              <a:rPr lang="en-US" altLang="zh-TW" sz="1400" dirty="0" err="1" smtClean="0">
                <a:ea typeface="PMingLiU" pitchFamily="18" charset="-120"/>
              </a:rPr>
              <a:t>in_stock</a:t>
            </a:r>
            <a:r>
              <a:rPr lang="en-US" altLang="zh-TW" sz="1400" dirty="0" smtClean="0">
                <a:ea typeface="PMingLiU" pitchFamily="18" charset="-120"/>
              </a:rPr>
              <a:t>: in  STD_LOGIC_VECTOR (7 </a:t>
            </a:r>
            <a:r>
              <a:rPr lang="en-US" altLang="zh-TW" sz="1400" dirty="0" err="1" smtClean="0">
                <a:ea typeface="PMingLiU" pitchFamily="18" charset="-120"/>
              </a:rPr>
              <a:t>downto</a:t>
            </a:r>
            <a:r>
              <a:rPr lang="en-US" altLang="zh-TW" sz="1400" dirty="0" smtClean="0">
                <a:ea typeface="PMingLiU" pitchFamily="18" charset="-120"/>
              </a:rPr>
              <a:t> 0); 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      </a:t>
            </a:r>
            <a:r>
              <a:rPr lang="en-US" altLang="zh-TW" sz="1400" dirty="0" err="1" smtClean="0">
                <a:ea typeface="PMingLiU" pitchFamily="18" charset="-120"/>
              </a:rPr>
              <a:t>in_select</a:t>
            </a:r>
            <a:r>
              <a:rPr lang="en-US" altLang="zh-TW" sz="1400" dirty="0" smtClean="0">
                <a:ea typeface="PMingLiU" pitchFamily="18" charset="-120"/>
              </a:rPr>
              <a:t>: in  STD_LOGIC_VECTOR (7 </a:t>
            </a:r>
            <a:r>
              <a:rPr lang="en-US" altLang="zh-TW" sz="1400" dirty="0" err="1" smtClean="0">
                <a:ea typeface="PMingLiU" pitchFamily="18" charset="-120"/>
              </a:rPr>
              <a:t>downto</a:t>
            </a:r>
            <a:r>
              <a:rPr lang="en-US" altLang="zh-TW" sz="1400" dirty="0" smtClean="0">
                <a:ea typeface="PMingLiU" pitchFamily="18" charset="-120"/>
              </a:rPr>
              <a:t> 0);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      </a:t>
            </a:r>
            <a:r>
              <a:rPr lang="en-US" altLang="zh-TW" sz="1400" dirty="0" err="1" smtClean="0">
                <a:ea typeface="PMingLiU" pitchFamily="18" charset="-120"/>
              </a:rPr>
              <a:t>in_dispatched</a:t>
            </a:r>
            <a:r>
              <a:rPr lang="en-US" altLang="zh-TW" sz="1400" dirty="0" smtClean="0">
                <a:ea typeface="PMingLiU" pitchFamily="18" charset="-120"/>
              </a:rPr>
              <a:t>: in STD_LOGIC;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      </a:t>
            </a:r>
            <a:r>
              <a:rPr lang="en-US" altLang="zh-TW" sz="1400" dirty="0" err="1" smtClean="0">
                <a:ea typeface="PMingLiU" pitchFamily="18" charset="-120"/>
              </a:rPr>
              <a:t>out_drink</a:t>
            </a:r>
            <a:r>
              <a:rPr lang="en-US" altLang="zh-TW" sz="1400" dirty="0" smtClean="0">
                <a:ea typeface="PMingLiU" pitchFamily="18" charset="-120"/>
              </a:rPr>
              <a:t>: out STD_LOGIC_VECTOR (7 </a:t>
            </a:r>
            <a:r>
              <a:rPr lang="en-US" altLang="zh-TW" sz="1400" dirty="0" err="1" smtClean="0">
                <a:ea typeface="PMingLiU" pitchFamily="18" charset="-120"/>
              </a:rPr>
              <a:t>downto</a:t>
            </a:r>
            <a:r>
              <a:rPr lang="en-US" altLang="zh-TW" sz="1400" dirty="0" smtClean="0">
                <a:ea typeface="PMingLiU" pitchFamily="18" charset="-120"/>
              </a:rPr>
              <a:t> 0);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      </a:t>
            </a:r>
            <a:r>
              <a:rPr lang="en-US" altLang="zh-TW" sz="1400" dirty="0" err="1" smtClean="0">
                <a:ea typeface="PMingLiU" pitchFamily="18" charset="-120"/>
              </a:rPr>
              <a:t>out_led</a:t>
            </a:r>
            <a:r>
              <a:rPr lang="en-US" altLang="zh-TW" sz="1400" dirty="0" smtClean="0">
                <a:ea typeface="PMingLiU" pitchFamily="18" charset="-120"/>
              </a:rPr>
              <a:t>: out STD_LOGIC_VECTOR (7 </a:t>
            </a:r>
            <a:r>
              <a:rPr lang="en-US" altLang="zh-TW" sz="1400" dirty="0" err="1" smtClean="0">
                <a:ea typeface="PMingLiU" pitchFamily="18" charset="-120"/>
              </a:rPr>
              <a:t>downto</a:t>
            </a:r>
            <a:r>
              <a:rPr lang="en-US" altLang="zh-TW" sz="1400" dirty="0" smtClean="0">
                <a:ea typeface="PMingLiU" pitchFamily="18" charset="-120"/>
              </a:rPr>
              <a:t> 0));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end vend1;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architecture vend1_arch of vend1 is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type </a:t>
            </a:r>
            <a:r>
              <a:rPr lang="en-US" altLang="zh-TW" sz="1400" dirty="0" err="1" smtClean="0">
                <a:ea typeface="PMingLiU" pitchFamily="18" charset="-120"/>
              </a:rPr>
              <a:t>vend_state_type</a:t>
            </a:r>
            <a:r>
              <a:rPr lang="en-US" altLang="zh-TW" sz="1400" dirty="0" smtClean="0">
                <a:ea typeface="PMingLiU" pitchFamily="18" charset="-120"/>
              </a:rPr>
              <a:t> is (</a:t>
            </a:r>
            <a:r>
              <a:rPr lang="en-US" altLang="zh-TW" sz="1400" dirty="0" err="1" smtClean="0">
                <a:ea typeface="PMingLiU" pitchFamily="18" charset="-120"/>
              </a:rPr>
              <a:t>s_wait_for_m</a:t>
            </a:r>
            <a:r>
              <a:rPr lang="en-US" altLang="zh-TW" sz="1400" dirty="0" smtClean="0">
                <a:ea typeface="PMingLiU" pitchFamily="18" charset="-120"/>
              </a:rPr>
              <a:t> , </a:t>
            </a:r>
            <a:r>
              <a:rPr lang="en-US" altLang="zh-TW" sz="1400" dirty="0" err="1" smtClean="0">
                <a:ea typeface="PMingLiU" pitchFamily="18" charset="-120"/>
              </a:rPr>
              <a:t>s_show_stock,s_out_drink</a:t>
            </a:r>
            <a:r>
              <a:rPr lang="en-US" altLang="zh-TW" sz="1400" dirty="0" smtClean="0">
                <a:ea typeface="PMingLiU" pitchFamily="18" charset="-120"/>
              </a:rPr>
              <a:t>);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signal </a:t>
            </a:r>
            <a:r>
              <a:rPr lang="en-US" altLang="zh-TW" sz="1400" dirty="0" err="1" smtClean="0">
                <a:ea typeface="PMingLiU" pitchFamily="18" charset="-120"/>
              </a:rPr>
              <a:t>state_vend</a:t>
            </a:r>
            <a:r>
              <a:rPr lang="en-US" altLang="zh-TW" sz="1400" dirty="0" smtClean="0">
                <a:ea typeface="PMingLiU" pitchFamily="18" charset="-120"/>
              </a:rPr>
              <a:t>: </a:t>
            </a:r>
            <a:r>
              <a:rPr lang="en-US" altLang="zh-TW" sz="1400" dirty="0" err="1" smtClean="0">
                <a:ea typeface="PMingLiU" pitchFamily="18" charset="-120"/>
              </a:rPr>
              <a:t>vend_state_type</a:t>
            </a:r>
            <a:r>
              <a:rPr lang="en-US" altLang="zh-TW" sz="14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begin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P1:process (</a:t>
            </a:r>
            <a:r>
              <a:rPr lang="en-US" altLang="zh-TW" sz="1400" dirty="0" err="1" smtClean="0">
                <a:ea typeface="PMingLiU" pitchFamily="18" charset="-120"/>
              </a:rPr>
              <a:t>clk,reset</a:t>
            </a:r>
            <a:r>
              <a:rPr lang="en-US" altLang="zh-TW" sz="1400" dirty="0" smtClean="0">
                <a:ea typeface="PMingLiU" pitchFamily="18" charset="-120"/>
              </a:rPr>
              <a:t>)       -- exec. Once when clock rises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begin if reset='1' then 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  </a:t>
            </a:r>
            <a:r>
              <a:rPr lang="en-US" altLang="zh-TW" sz="1400" dirty="0" err="1" smtClean="0">
                <a:ea typeface="PMingLiU" pitchFamily="18" charset="-120"/>
              </a:rPr>
              <a:t>state_vend</a:t>
            </a:r>
            <a:r>
              <a:rPr lang="en-US" altLang="zh-TW" sz="1400" dirty="0" smtClean="0">
                <a:ea typeface="PMingLiU" pitchFamily="18" charset="-120"/>
              </a:rPr>
              <a:t>&lt;=</a:t>
            </a:r>
            <a:r>
              <a:rPr lang="en-US" altLang="zh-TW" sz="1400" dirty="0" err="1" smtClean="0">
                <a:ea typeface="PMingLiU" pitchFamily="18" charset="-120"/>
              </a:rPr>
              <a:t>s_wait_for_m</a:t>
            </a:r>
            <a:r>
              <a:rPr lang="en-US" altLang="zh-TW" sz="1400" dirty="0" smtClean="0">
                <a:ea typeface="PMingLiU" pitchFamily="18" charset="-120"/>
              </a:rPr>
              <a:t> 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  </a:t>
            </a:r>
            <a:r>
              <a:rPr lang="en-US" altLang="zh-TW" sz="1400" dirty="0" err="1" smtClean="0">
                <a:ea typeface="PMingLiU" pitchFamily="18" charset="-120"/>
              </a:rPr>
              <a:t>out_drink</a:t>
            </a:r>
            <a:r>
              <a:rPr lang="en-US" altLang="zh-TW" sz="1400" dirty="0" smtClean="0">
                <a:ea typeface="PMingLiU" pitchFamily="18" charset="-120"/>
              </a:rPr>
              <a:t>&lt;="00000000";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  </a:t>
            </a:r>
            <a:r>
              <a:rPr lang="en-US" altLang="zh-TW" sz="1400" dirty="0" err="1" smtClean="0">
                <a:ea typeface="PMingLiU" pitchFamily="18" charset="-120"/>
              </a:rPr>
              <a:t>out_led</a:t>
            </a:r>
            <a:r>
              <a:rPr lang="en-US" altLang="zh-TW" sz="1400" dirty="0" smtClean="0">
                <a:ea typeface="PMingLiU" pitchFamily="18" charset="-120"/>
              </a:rPr>
              <a:t>&lt;="00000000";</a:t>
            </a:r>
          </a:p>
          <a:p>
            <a:pPr eaLnBrk="1" hangingPunct="1"/>
            <a:r>
              <a:rPr lang="en-US" altLang="zh-TW" sz="1400" dirty="0" smtClean="0">
                <a:ea typeface="PMingLiU" pitchFamily="18" charset="-120"/>
              </a:rPr>
              <a:t>  </a:t>
            </a:r>
            <a:r>
              <a:rPr lang="en-US" altLang="zh-TW" sz="1400" dirty="0" err="1" smtClean="0">
                <a:ea typeface="PMingLiU" pitchFamily="18" charset="-120"/>
              </a:rPr>
              <a:t>elsif</a:t>
            </a:r>
            <a:r>
              <a:rPr lang="en-US" altLang="zh-TW" sz="1400" dirty="0" smtClean="0">
                <a:ea typeface="PMingLiU" pitchFamily="18" charset="-120"/>
              </a:rPr>
              <a:t> (</a:t>
            </a:r>
            <a:r>
              <a:rPr lang="en-US" altLang="zh-TW" sz="1400" dirty="0" err="1" smtClean="0">
                <a:ea typeface="PMingLiU" pitchFamily="18" charset="-120"/>
              </a:rPr>
              <a:t>clk</a:t>
            </a:r>
            <a:r>
              <a:rPr lang="en-US" altLang="zh-TW" sz="1400" dirty="0" smtClean="0">
                <a:ea typeface="PMingLiU" pitchFamily="18" charset="-120"/>
              </a:rPr>
              <a:t>='1' and </a:t>
            </a:r>
            <a:r>
              <a:rPr lang="en-US" altLang="zh-TW" sz="1400" dirty="0" err="1" smtClean="0">
                <a:ea typeface="PMingLiU" pitchFamily="18" charset="-120"/>
              </a:rPr>
              <a:t>clk'event</a:t>
            </a:r>
            <a:r>
              <a:rPr lang="en-US" altLang="zh-TW" sz="1400" dirty="0" smtClean="0">
                <a:ea typeface="PMingLiU" pitchFamily="18" charset="-120"/>
              </a:rPr>
              <a:t>) then  --s sequential process</a:t>
            </a:r>
          </a:p>
          <a:p>
            <a:pPr eaLnBrk="1" hangingPunct="1"/>
            <a:r>
              <a:rPr lang="en-US" altLang="zh-TW" sz="1000" dirty="0" smtClean="0">
                <a:ea typeface="PMingLiU" pitchFamily="18" charset="-120"/>
              </a:rPr>
              <a:t> 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953000" y="76200"/>
            <a:ext cx="4038600" cy="45307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zh-TW" sz="1400" dirty="0">
                <a:ea typeface="PMingLiU" pitchFamily="18" charset="-120"/>
              </a:rPr>
              <a:t>case </a:t>
            </a:r>
            <a:r>
              <a:rPr lang="en-US" altLang="zh-TW" sz="1400" dirty="0" err="1">
                <a:ea typeface="PMingLiU" pitchFamily="18" charset="-120"/>
              </a:rPr>
              <a:t>state_vend</a:t>
            </a:r>
            <a:r>
              <a:rPr lang="en-US" altLang="zh-TW" sz="1400" dirty="0">
                <a:ea typeface="PMingLiU" pitchFamily="18" charset="-120"/>
              </a:rPr>
              <a:t> is  --replace 8 of </a:t>
            </a:r>
            <a:r>
              <a:rPr lang="en-US" altLang="zh-TW" sz="1400" dirty="0" err="1">
                <a:ea typeface="PMingLiU" pitchFamily="18" charset="-120"/>
              </a:rPr>
              <a:t>lightA</a:t>
            </a:r>
            <a:r>
              <a:rPr lang="en-US" altLang="zh-TW" sz="1400" dirty="0">
                <a:ea typeface="PMingLiU" pitchFamily="18" charset="-120"/>
              </a:rPr>
              <a:t> from here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when </a:t>
            </a:r>
            <a:r>
              <a:rPr lang="en-US" altLang="zh-TW" sz="1400" dirty="0" err="1">
                <a:ea typeface="PMingLiU" pitchFamily="18" charset="-120"/>
              </a:rPr>
              <a:t>s_wait_for_m</a:t>
            </a:r>
            <a:r>
              <a:rPr lang="en-US" altLang="zh-TW" sz="1400" dirty="0">
                <a:ea typeface="PMingLiU" pitchFamily="18" charset="-120"/>
              </a:rPr>
              <a:t>  =&gt; 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if </a:t>
            </a:r>
            <a:r>
              <a:rPr lang="en-US" altLang="zh-TW" sz="1400" dirty="0" err="1">
                <a:ea typeface="PMingLiU" pitchFamily="18" charset="-120"/>
              </a:rPr>
              <a:t>in_money</a:t>
            </a:r>
            <a:r>
              <a:rPr lang="en-US" altLang="zh-TW" sz="1400" dirty="0">
                <a:ea typeface="PMingLiU" pitchFamily="18" charset="-120"/>
              </a:rPr>
              <a:t> ='0' then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  </a:t>
            </a:r>
            <a:r>
              <a:rPr lang="en-US" altLang="zh-TW" sz="1400" dirty="0" err="1">
                <a:ea typeface="PMingLiU" pitchFamily="18" charset="-120"/>
              </a:rPr>
              <a:t>state_vend</a:t>
            </a:r>
            <a:r>
              <a:rPr lang="en-US" altLang="zh-TW" sz="1400" dirty="0">
                <a:ea typeface="PMingLiU" pitchFamily="18" charset="-120"/>
              </a:rPr>
              <a:t>&lt;= </a:t>
            </a:r>
            <a:r>
              <a:rPr lang="en-US" altLang="zh-TW" sz="1400" dirty="0" err="1">
                <a:ea typeface="PMingLiU" pitchFamily="18" charset="-120"/>
              </a:rPr>
              <a:t>s_wait_for_m</a:t>
            </a:r>
            <a:r>
              <a:rPr lang="en-US" altLang="zh-TW" sz="1400" dirty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else </a:t>
            </a:r>
            <a:r>
              <a:rPr lang="en-US" altLang="zh-TW" sz="1400" dirty="0" err="1">
                <a:ea typeface="PMingLiU" pitchFamily="18" charset="-120"/>
              </a:rPr>
              <a:t>state_vend</a:t>
            </a:r>
            <a:r>
              <a:rPr lang="en-US" altLang="zh-TW" sz="1400" dirty="0">
                <a:ea typeface="PMingLiU" pitchFamily="18" charset="-120"/>
              </a:rPr>
              <a:t>&lt;=</a:t>
            </a:r>
            <a:r>
              <a:rPr lang="en-US" altLang="zh-TW" sz="1400" dirty="0" err="1">
                <a:ea typeface="PMingLiU" pitchFamily="18" charset="-120"/>
              </a:rPr>
              <a:t>s_show_stock</a:t>
            </a:r>
            <a:r>
              <a:rPr lang="en-US" altLang="zh-TW" sz="1400" dirty="0">
                <a:ea typeface="PMingLiU" pitchFamily="18" charset="-120"/>
              </a:rPr>
              <a:t>; end if;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when </a:t>
            </a:r>
            <a:r>
              <a:rPr lang="en-US" altLang="zh-TW" sz="1400" dirty="0" err="1">
                <a:ea typeface="PMingLiU" pitchFamily="18" charset="-120"/>
              </a:rPr>
              <a:t>s_show_stock</a:t>
            </a:r>
            <a:r>
              <a:rPr lang="en-US" altLang="zh-TW" sz="1400" dirty="0">
                <a:ea typeface="PMingLiU" pitchFamily="18" charset="-120"/>
              </a:rPr>
              <a:t>  =&gt; 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</a:t>
            </a:r>
            <a:r>
              <a:rPr lang="en-US" altLang="zh-TW" sz="1400" dirty="0" err="1">
                <a:ea typeface="PMingLiU" pitchFamily="18" charset="-120"/>
              </a:rPr>
              <a:t>out_led</a:t>
            </a:r>
            <a:r>
              <a:rPr lang="en-US" altLang="zh-TW" sz="1400" dirty="0">
                <a:ea typeface="PMingLiU" pitchFamily="18" charset="-120"/>
              </a:rPr>
              <a:t>&lt;= </a:t>
            </a:r>
            <a:r>
              <a:rPr lang="en-US" altLang="zh-TW" sz="1400" dirty="0" err="1">
                <a:ea typeface="PMingLiU" pitchFamily="18" charset="-120"/>
              </a:rPr>
              <a:t>in_stock</a:t>
            </a:r>
            <a:r>
              <a:rPr lang="en-US" altLang="zh-TW" sz="1400" dirty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if </a:t>
            </a:r>
            <a:r>
              <a:rPr lang="en-US" altLang="zh-TW" sz="1400" dirty="0" err="1">
                <a:ea typeface="PMingLiU" pitchFamily="18" charset="-120"/>
              </a:rPr>
              <a:t>in_select</a:t>
            </a:r>
            <a:r>
              <a:rPr lang="en-US" altLang="zh-TW" sz="1400" dirty="0">
                <a:ea typeface="PMingLiU" pitchFamily="18" charset="-120"/>
              </a:rPr>
              <a:t> = "00000000" then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  </a:t>
            </a:r>
            <a:r>
              <a:rPr lang="en-US" altLang="zh-TW" sz="1400" dirty="0" err="1">
                <a:ea typeface="PMingLiU" pitchFamily="18" charset="-120"/>
              </a:rPr>
              <a:t>state_vend</a:t>
            </a:r>
            <a:r>
              <a:rPr lang="en-US" altLang="zh-TW" sz="1400" dirty="0">
                <a:ea typeface="PMingLiU" pitchFamily="18" charset="-120"/>
              </a:rPr>
              <a:t>&lt;= </a:t>
            </a:r>
            <a:r>
              <a:rPr lang="en-US" altLang="zh-TW" sz="1400" dirty="0" err="1">
                <a:ea typeface="PMingLiU" pitchFamily="18" charset="-120"/>
              </a:rPr>
              <a:t>s_show_stock</a:t>
            </a:r>
            <a:r>
              <a:rPr lang="en-US" altLang="zh-TW" sz="1400" dirty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else </a:t>
            </a:r>
            <a:r>
              <a:rPr lang="en-US" altLang="zh-TW" sz="1400" dirty="0" err="1">
                <a:ea typeface="PMingLiU" pitchFamily="18" charset="-120"/>
              </a:rPr>
              <a:t>state_vend</a:t>
            </a:r>
            <a:r>
              <a:rPr lang="en-US" altLang="zh-TW" sz="1400" dirty="0">
                <a:ea typeface="PMingLiU" pitchFamily="18" charset="-120"/>
              </a:rPr>
              <a:t>&lt;=</a:t>
            </a:r>
            <a:r>
              <a:rPr lang="en-US" altLang="zh-TW" sz="1400" dirty="0" err="1">
                <a:ea typeface="PMingLiU" pitchFamily="18" charset="-120"/>
              </a:rPr>
              <a:t>s_out_drink</a:t>
            </a:r>
            <a:r>
              <a:rPr lang="en-US" altLang="zh-TW" sz="1400" dirty="0">
                <a:ea typeface="PMingLiU" pitchFamily="18" charset="-120"/>
              </a:rPr>
              <a:t>; end if;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when </a:t>
            </a:r>
            <a:r>
              <a:rPr lang="en-US" altLang="zh-TW" sz="1400" dirty="0" err="1">
                <a:ea typeface="PMingLiU" pitchFamily="18" charset="-120"/>
              </a:rPr>
              <a:t>s_out_drink</a:t>
            </a:r>
            <a:r>
              <a:rPr lang="en-US" altLang="zh-TW" sz="1400" dirty="0">
                <a:ea typeface="PMingLiU" pitchFamily="18" charset="-120"/>
              </a:rPr>
              <a:t> =&gt; 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</a:t>
            </a:r>
            <a:r>
              <a:rPr lang="en-US" altLang="zh-TW" sz="1400" dirty="0" err="1">
                <a:ea typeface="PMingLiU" pitchFamily="18" charset="-120"/>
              </a:rPr>
              <a:t>out_led</a:t>
            </a:r>
            <a:r>
              <a:rPr lang="en-US" altLang="zh-TW" sz="1400" dirty="0">
                <a:ea typeface="PMingLiU" pitchFamily="18" charset="-120"/>
              </a:rPr>
              <a:t>&lt;=</a:t>
            </a:r>
            <a:r>
              <a:rPr lang="en-US" altLang="zh-TW" sz="1400" dirty="0" err="1">
                <a:ea typeface="PMingLiU" pitchFamily="18" charset="-120"/>
              </a:rPr>
              <a:t>in_select</a:t>
            </a:r>
            <a:r>
              <a:rPr lang="en-US" altLang="zh-TW" sz="1400" dirty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</a:t>
            </a:r>
            <a:r>
              <a:rPr lang="en-US" altLang="zh-TW" sz="1400" dirty="0" err="1">
                <a:ea typeface="PMingLiU" pitchFamily="18" charset="-120"/>
              </a:rPr>
              <a:t>out_drink</a:t>
            </a:r>
            <a:r>
              <a:rPr lang="en-US" altLang="zh-TW" sz="1400" dirty="0">
                <a:ea typeface="PMingLiU" pitchFamily="18" charset="-120"/>
              </a:rPr>
              <a:t>&lt;=</a:t>
            </a:r>
            <a:r>
              <a:rPr lang="en-US" altLang="zh-TW" sz="1400" dirty="0" err="1">
                <a:ea typeface="PMingLiU" pitchFamily="18" charset="-120"/>
              </a:rPr>
              <a:t>in_select</a:t>
            </a:r>
            <a:r>
              <a:rPr lang="en-US" altLang="zh-TW" sz="1400" dirty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if </a:t>
            </a:r>
            <a:r>
              <a:rPr lang="en-US" altLang="zh-TW" sz="1400" dirty="0" err="1">
                <a:ea typeface="PMingLiU" pitchFamily="18" charset="-120"/>
              </a:rPr>
              <a:t>in_dispatched</a:t>
            </a:r>
            <a:r>
              <a:rPr lang="en-US" altLang="zh-TW" sz="1400" dirty="0">
                <a:ea typeface="PMingLiU" pitchFamily="18" charset="-120"/>
              </a:rPr>
              <a:t> ='0' then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  </a:t>
            </a:r>
            <a:r>
              <a:rPr lang="en-US" altLang="zh-TW" sz="1400" dirty="0" err="1">
                <a:ea typeface="PMingLiU" pitchFamily="18" charset="-120"/>
              </a:rPr>
              <a:t>state_vend</a:t>
            </a:r>
            <a:r>
              <a:rPr lang="en-US" altLang="zh-TW" sz="1400" dirty="0">
                <a:ea typeface="PMingLiU" pitchFamily="18" charset="-120"/>
              </a:rPr>
              <a:t>&lt;= </a:t>
            </a:r>
            <a:r>
              <a:rPr lang="en-US" altLang="zh-TW" sz="1400" dirty="0" err="1">
                <a:ea typeface="PMingLiU" pitchFamily="18" charset="-120"/>
              </a:rPr>
              <a:t>s_out_drink</a:t>
            </a:r>
            <a:r>
              <a:rPr lang="en-US" altLang="zh-TW" sz="1400" dirty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   else </a:t>
            </a:r>
            <a:r>
              <a:rPr lang="en-US" altLang="zh-TW" sz="1400" dirty="0" err="1">
                <a:ea typeface="PMingLiU" pitchFamily="18" charset="-120"/>
              </a:rPr>
              <a:t>state_vend</a:t>
            </a:r>
            <a:r>
              <a:rPr lang="en-US" altLang="zh-TW" sz="1400" dirty="0">
                <a:ea typeface="PMingLiU" pitchFamily="18" charset="-120"/>
              </a:rPr>
              <a:t>&lt;=</a:t>
            </a:r>
            <a:r>
              <a:rPr lang="en-US" altLang="zh-TW" sz="1400" dirty="0" err="1">
                <a:ea typeface="PMingLiU" pitchFamily="18" charset="-120"/>
              </a:rPr>
              <a:t>s_wait_for_m</a:t>
            </a:r>
            <a:r>
              <a:rPr lang="en-US" altLang="zh-TW" sz="1400" dirty="0">
                <a:ea typeface="PMingLiU" pitchFamily="18" charset="-120"/>
              </a:rPr>
              <a:t>; end if;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 when others =&gt; </a:t>
            </a:r>
            <a:r>
              <a:rPr lang="en-US" altLang="zh-TW" sz="1400" dirty="0" err="1">
                <a:ea typeface="PMingLiU" pitchFamily="18" charset="-120"/>
              </a:rPr>
              <a:t>state_vend</a:t>
            </a:r>
            <a:r>
              <a:rPr lang="en-US" altLang="zh-TW" sz="1400" dirty="0">
                <a:ea typeface="PMingLiU" pitchFamily="18" charset="-120"/>
              </a:rPr>
              <a:t>&lt;=</a:t>
            </a:r>
            <a:r>
              <a:rPr lang="en-US" altLang="zh-TW" sz="1400" dirty="0" err="1">
                <a:ea typeface="PMingLiU" pitchFamily="18" charset="-120"/>
              </a:rPr>
              <a:t>s_wait_for_m</a:t>
            </a:r>
            <a:r>
              <a:rPr lang="en-US" altLang="zh-TW" sz="1400" dirty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  end case ;end if; end process;-- to be continued----</a:t>
            </a:r>
          </a:p>
          <a:p>
            <a:pPr eaLnBrk="1" hangingPunct="1"/>
            <a:r>
              <a:rPr lang="en-US" altLang="zh-TW" sz="1400" dirty="0">
                <a:ea typeface="PMingLiU" pitchFamily="18" charset="-120"/>
              </a:rPr>
              <a:t>end vend1_arch;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486400" y="63246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WS VHDL 6. examples of FSM ver.8a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59BED-5E6B-4824-875E-ECB5024B407F}" type="slidenum">
              <a:rPr lang="en-US" altLang="en-US" smtClean="0"/>
              <a:pPr>
                <a:defRPr/>
              </a:pPr>
              <a:t>62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748719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60420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--vend2.vhd : vending machine example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library IEEE;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use IEEE.std_logic_1164.all;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entity vend1 is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port ( </a:t>
            </a:r>
            <a:r>
              <a:rPr lang="en-US" altLang="zh-TW" sz="2000" dirty="0" err="1" smtClean="0">
                <a:ea typeface="PMingLiU" pitchFamily="18" charset="-120"/>
              </a:rPr>
              <a:t>clk,in_money</a:t>
            </a:r>
            <a:r>
              <a:rPr lang="en-US" altLang="zh-TW" sz="2000" dirty="0" smtClean="0">
                <a:ea typeface="PMingLiU" pitchFamily="18" charset="-120"/>
              </a:rPr>
              <a:t>, reset: in STD_LOGIC;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</a:t>
            </a:r>
            <a:r>
              <a:rPr lang="en-US" altLang="zh-TW" sz="2000" dirty="0" err="1" smtClean="0">
                <a:ea typeface="PMingLiU" pitchFamily="18" charset="-120"/>
              </a:rPr>
              <a:t>in_stock</a:t>
            </a:r>
            <a:r>
              <a:rPr lang="en-US" altLang="zh-TW" sz="2000" dirty="0" smtClean="0">
                <a:ea typeface="PMingLiU" pitchFamily="18" charset="-120"/>
              </a:rPr>
              <a:t>: in  STD_LOGIC_VECTOR (7 </a:t>
            </a:r>
            <a:r>
              <a:rPr lang="en-US" altLang="zh-TW" sz="2000" dirty="0" err="1" smtClean="0">
                <a:ea typeface="PMingLiU" pitchFamily="18" charset="-120"/>
              </a:rPr>
              <a:t>downto</a:t>
            </a:r>
            <a:r>
              <a:rPr lang="en-US" altLang="zh-TW" sz="2000" dirty="0" smtClean="0">
                <a:ea typeface="PMingLiU" pitchFamily="18" charset="-120"/>
              </a:rPr>
              <a:t> 0); 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</a:t>
            </a:r>
            <a:r>
              <a:rPr lang="en-US" altLang="zh-TW" sz="2000" dirty="0" err="1" smtClean="0">
                <a:ea typeface="PMingLiU" pitchFamily="18" charset="-120"/>
              </a:rPr>
              <a:t>in_select</a:t>
            </a:r>
            <a:r>
              <a:rPr lang="en-US" altLang="zh-TW" sz="2000" dirty="0" smtClean="0">
                <a:ea typeface="PMingLiU" pitchFamily="18" charset="-120"/>
              </a:rPr>
              <a:t>: in  STD_LOGIC_VECTOR (7 </a:t>
            </a:r>
            <a:r>
              <a:rPr lang="en-US" altLang="zh-TW" sz="2000" dirty="0" err="1" smtClean="0">
                <a:ea typeface="PMingLiU" pitchFamily="18" charset="-120"/>
              </a:rPr>
              <a:t>downto</a:t>
            </a:r>
            <a:r>
              <a:rPr lang="en-US" altLang="zh-TW" sz="2000" dirty="0" smtClean="0">
                <a:ea typeface="PMingLiU" pitchFamily="18" charset="-120"/>
              </a:rPr>
              <a:t> 0);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</a:t>
            </a:r>
            <a:r>
              <a:rPr lang="en-US" altLang="zh-TW" sz="2000" dirty="0" err="1" smtClean="0">
                <a:ea typeface="PMingLiU" pitchFamily="18" charset="-120"/>
              </a:rPr>
              <a:t>in_dispatched</a:t>
            </a:r>
            <a:r>
              <a:rPr lang="en-US" altLang="zh-TW" sz="2000" dirty="0" smtClean="0">
                <a:ea typeface="PMingLiU" pitchFamily="18" charset="-120"/>
              </a:rPr>
              <a:t>: in STD_LOGIC;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</a:t>
            </a:r>
            <a:r>
              <a:rPr lang="en-US" altLang="zh-TW" sz="2000" dirty="0" err="1" smtClean="0">
                <a:ea typeface="PMingLiU" pitchFamily="18" charset="-120"/>
              </a:rPr>
              <a:t>out_drink</a:t>
            </a:r>
            <a:r>
              <a:rPr lang="en-US" altLang="zh-TW" sz="2000" dirty="0" smtClean="0">
                <a:ea typeface="PMingLiU" pitchFamily="18" charset="-120"/>
              </a:rPr>
              <a:t>: out STD_LOGIC_VECTOR (7 </a:t>
            </a:r>
            <a:r>
              <a:rPr lang="en-US" altLang="zh-TW" sz="2000" dirty="0" err="1" smtClean="0">
                <a:ea typeface="PMingLiU" pitchFamily="18" charset="-120"/>
              </a:rPr>
              <a:t>downto</a:t>
            </a:r>
            <a:r>
              <a:rPr lang="en-US" altLang="zh-TW" sz="2000" dirty="0" smtClean="0">
                <a:ea typeface="PMingLiU" pitchFamily="18" charset="-120"/>
              </a:rPr>
              <a:t> 0);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</a:t>
            </a:r>
            <a:r>
              <a:rPr lang="en-US" altLang="zh-TW" sz="2000" dirty="0" err="1" smtClean="0">
                <a:ea typeface="PMingLiU" pitchFamily="18" charset="-120"/>
              </a:rPr>
              <a:t>out_led</a:t>
            </a:r>
            <a:r>
              <a:rPr lang="en-US" altLang="zh-TW" sz="2000" dirty="0" smtClean="0">
                <a:ea typeface="PMingLiU" pitchFamily="18" charset="-120"/>
              </a:rPr>
              <a:t>: out STD_LOGIC_VECTOR (7 </a:t>
            </a:r>
            <a:r>
              <a:rPr lang="en-US" altLang="zh-TW" sz="2000" dirty="0" err="1" smtClean="0">
                <a:ea typeface="PMingLiU" pitchFamily="18" charset="-120"/>
              </a:rPr>
              <a:t>downto</a:t>
            </a:r>
            <a:r>
              <a:rPr lang="en-US" altLang="zh-TW" sz="2000" dirty="0" smtClean="0">
                <a:ea typeface="PMingLiU" pitchFamily="18" charset="-120"/>
              </a:rPr>
              <a:t> 0));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end vend1;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architecture vend1_arch of vend1 is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type </a:t>
            </a:r>
            <a:r>
              <a:rPr lang="en-US" altLang="zh-TW" sz="2000" dirty="0" err="1" smtClean="0">
                <a:ea typeface="PMingLiU" pitchFamily="18" charset="-120"/>
              </a:rPr>
              <a:t>vend_state_type</a:t>
            </a:r>
            <a:r>
              <a:rPr lang="en-US" altLang="zh-TW" sz="2000" dirty="0" smtClean="0">
                <a:ea typeface="PMingLiU" pitchFamily="18" charset="-120"/>
              </a:rPr>
              <a:t> is (</a:t>
            </a:r>
            <a:r>
              <a:rPr lang="en-US" altLang="zh-TW" sz="2000" dirty="0" err="1" smtClean="0">
                <a:ea typeface="PMingLiU" pitchFamily="18" charset="-120"/>
              </a:rPr>
              <a:t>s_wait_for_m</a:t>
            </a:r>
            <a:r>
              <a:rPr lang="en-US" altLang="zh-TW" sz="2000" dirty="0" smtClean="0">
                <a:ea typeface="PMingLiU" pitchFamily="18" charset="-120"/>
              </a:rPr>
              <a:t> , </a:t>
            </a:r>
            <a:r>
              <a:rPr lang="en-US" altLang="zh-TW" sz="2000" dirty="0" err="1" smtClean="0">
                <a:ea typeface="PMingLiU" pitchFamily="18" charset="-120"/>
              </a:rPr>
              <a:t>s_show_stock,s_out_drink</a:t>
            </a:r>
            <a:r>
              <a:rPr lang="en-US" altLang="zh-TW" sz="2000" dirty="0" smtClean="0">
                <a:ea typeface="PMingLiU" pitchFamily="18" charset="-120"/>
              </a:rPr>
              <a:t>);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signal </a:t>
            </a:r>
            <a:r>
              <a:rPr lang="en-US" altLang="zh-TW" sz="2000" dirty="0" err="1" smtClean="0">
                <a:ea typeface="PMingLiU" pitchFamily="18" charset="-120"/>
              </a:rPr>
              <a:t>state_vend</a:t>
            </a:r>
            <a:r>
              <a:rPr lang="en-US" altLang="zh-TW" sz="2000" dirty="0" smtClean="0">
                <a:ea typeface="PMingLiU" pitchFamily="18" charset="-120"/>
              </a:rPr>
              <a:t>: </a:t>
            </a:r>
            <a:r>
              <a:rPr lang="en-US" altLang="zh-TW" sz="2000" dirty="0" err="1" smtClean="0">
                <a:ea typeface="PMingLiU" pitchFamily="18" charset="-120"/>
              </a:rPr>
              <a:t>vend_state_type</a:t>
            </a:r>
            <a:r>
              <a:rPr lang="en-US" altLang="zh-TW" sz="20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begin   -- to be continued ----------------</a:t>
            </a:r>
          </a:p>
        </p:txBody>
      </p:sp>
      <p:sp>
        <p:nvSpPr>
          <p:cNvPr id="60418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6042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F365B1B-7DB2-4147-B7AC-0DDC6DF29A8F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63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61444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/>
          <a:lstStyle/>
          <a:p>
            <a:pPr eaLnBrk="1" hangingPunct="1"/>
            <a:r>
              <a:rPr lang="zh-TW" altLang="zh-TW" sz="2400" dirty="0" smtClean="0">
                <a:ea typeface="PMingLiU" pitchFamily="18" charset="-120"/>
              </a:rPr>
              <a:t>  </a:t>
            </a:r>
            <a:r>
              <a:rPr lang="en-US" altLang="zh-TW" dirty="0" smtClean="0">
                <a:ea typeface="PMingLiU" pitchFamily="18" charset="-120"/>
              </a:rPr>
              <a:t>P1:process (</a:t>
            </a:r>
            <a:r>
              <a:rPr lang="en-US" altLang="zh-TW" dirty="0" err="1" smtClean="0">
                <a:ea typeface="PMingLiU" pitchFamily="18" charset="-120"/>
              </a:rPr>
              <a:t>clk,reset</a:t>
            </a:r>
            <a:r>
              <a:rPr lang="en-US" altLang="zh-TW" dirty="0" smtClean="0">
                <a:ea typeface="PMingLiU" pitchFamily="18" charset="-120"/>
              </a:rPr>
              <a:t>)       -- exec. Once when the clock rises</a:t>
            </a:r>
          </a:p>
          <a:p>
            <a:pPr eaLnBrk="1" hangingPunct="1"/>
            <a:r>
              <a:rPr lang="en-US" altLang="zh-TW" dirty="0" smtClean="0">
                <a:ea typeface="PMingLiU" pitchFamily="18" charset="-120"/>
              </a:rPr>
              <a:t>  begin if reset='1' then </a:t>
            </a:r>
          </a:p>
          <a:p>
            <a:pPr eaLnBrk="1" hangingPunct="1"/>
            <a:r>
              <a:rPr lang="en-US" altLang="zh-TW" dirty="0" smtClean="0">
                <a:ea typeface="PMingLiU" pitchFamily="18" charset="-120"/>
              </a:rPr>
              <a:t>    </a:t>
            </a:r>
            <a:r>
              <a:rPr lang="en-US" altLang="zh-TW" dirty="0" err="1" smtClean="0">
                <a:ea typeface="PMingLiU" pitchFamily="18" charset="-120"/>
              </a:rPr>
              <a:t>state_vend</a:t>
            </a:r>
            <a:r>
              <a:rPr lang="en-US" altLang="zh-TW" dirty="0" smtClean="0">
                <a:ea typeface="PMingLiU" pitchFamily="18" charset="-120"/>
              </a:rPr>
              <a:t>&lt;=</a:t>
            </a:r>
            <a:r>
              <a:rPr lang="en-US" altLang="zh-TW" dirty="0" err="1" smtClean="0">
                <a:ea typeface="PMingLiU" pitchFamily="18" charset="-120"/>
              </a:rPr>
              <a:t>s_wait_for_m</a:t>
            </a:r>
            <a:r>
              <a:rPr lang="en-US" altLang="zh-TW" dirty="0" smtClean="0">
                <a:ea typeface="PMingLiU" pitchFamily="18" charset="-120"/>
              </a:rPr>
              <a:t> ;</a:t>
            </a:r>
          </a:p>
          <a:p>
            <a:pPr eaLnBrk="1" hangingPunct="1"/>
            <a:r>
              <a:rPr lang="en-US" altLang="zh-TW" dirty="0" smtClean="0">
                <a:ea typeface="PMingLiU" pitchFamily="18" charset="-120"/>
              </a:rPr>
              <a:t>    </a:t>
            </a:r>
            <a:r>
              <a:rPr lang="en-US" altLang="zh-TW" dirty="0" err="1" smtClean="0">
                <a:ea typeface="PMingLiU" pitchFamily="18" charset="-120"/>
              </a:rPr>
              <a:t>out_drink</a:t>
            </a:r>
            <a:r>
              <a:rPr lang="en-US" altLang="zh-TW" dirty="0" smtClean="0">
                <a:ea typeface="PMingLiU" pitchFamily="18" charset="-120"/>
              </a:rPr>
              <a:t>&lt;="00000000";</a:t>
            </a:r>
          </a:p>
          <a:p>
            <a:pPr eaLnBrk="1" hangingPunct="1"/>
            <a:r>
              <a:rPr lang="en-US" altLang="zh-TW" dirty="0" smtClean="0">
                <a:ea typeface="PMingLiU" pitchFamily="18" charset="-120"/>
              </a:rPr>
              <a:t>    </a:t>
            </a:r>
            <a:r>
              <a:rPr lang="en-US" altLang="zh-TW" dirty="0" err="1" smtClean="0">
                <a:ea typeface="PMingLiU" pitchFamily="18" charset="-120"/>
              </a:rPr>
              <a:t>out_led</a:t>
            </a:r>
            <a:r>
              <a:rPr lang="en-US" altLang="zh-TW" dirty="0" smtClean="0">
                <a:ea typeface="PMingLiU" pitchFamily="18" charset="-120"/>
              </a:rPr>
              <a:t>&lt;="00000000";</a:t>
            </a:r>
          </a:p>
          <a:p>
            <a:pPr eaLnBrk="1" hangingPunct="1"/>
            <a:r>
              <a:rPr lang="en-US" altLang="zh-TW" dirty="0" smtClean="0">
                <a:ea typeface="PMingLiU" pitchFamily="18" charset="-120"/>
              </a:rPr>
              <a:t>  </a:t>
            </a:r>
            <a:r>
              <a:rPr lang="en-US" altLang="zh-TW" dirty="0" err="1" smtClean="0">
                <a:ea typeface="PMingLiU" pitchFamily="18" charset="-120"/>
              </a:rPr>
              <a:t>elsif</a:t>
            </a:r>
            <a:r>
              <a:rPr lang="en-US" altLang="zh-TW" dirty="0" smtClean="0">
                <a:ea typeface="PMingLiU" pitchFamily="18" charset="-120"/>
              </a:rPr>
              <a:t> (</a:t>
            </a:r>
            <a:r>
              <a:rPr lang="en-US" altLang="zh-TW" dirty="0" err="1" smtClean="0">
                <a:ea typeface="PMingLiU" pitchFamily="18" charset="-120"/>
              </a:rPr>
              <a:t>clk</a:t>
            </a:r>
            <a:r>
              <a:rPr lang="en-US" altLang="zh-TW" dirty="0" smtClean="0">
                <a:ea typeface="PMingLiU" pitchFamily="18" charset="-120"/>
              </a:rPr>
              <a:t>='1' and </a:t>
            </a:r>
            <a:r>
              <a:rPr lang="en-US" altLang="zh-TW" dirty="0" err="1" smtClean="0">
                <a:ea typeface="PMingLiU" pitchFamily="18" charset="-120"/>
              </a:rPr>
              <a:t>clk'event</a:t>
            </a:r>
            <a:r>
              <a:rPr lang="en-US" altLang="zh-TW" dirty="0" smtClean="0">
                <a:ea typeface="PMingLiU" pitchFamily="18" charset="-120"/>
              </a:rPr>
              <a:t>) then  --s sequential process</a:t>
            </a:r>
          </a:p>
          <a:p>
            <a:pPr eaLnBrk="1" hangingPunct="1"/>
            <a:r>
              <a:rPr lang="en-US" altLang="zh-TW" dirty="0" smtClean="0">
                <a:ea typeface="PMingLiU" pitchFamily="18" charset="-120"/>
              </a:rPr>
              <a:t> -- to be continued ----------------</a:t>
            </a:r>
          </a:p>
        </p:txBody>
      </p:sp>
      <p:sp>
        <p:nvSpPr>
          <p:cNvPr id="61442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6144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6312FEF-C3B2-4D9B-87D3-F60FA10E402E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64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62468" name="矩形 3"/>
          <p:cNvSpPr>
            <a:spLocks noGrp="1" noChangeArrowheads="1"/>
          </p:cNvSpPr>
          <p:nvPr>
            <p:ph idx="1"/>
          </p:nvPr>
        </p:nvSpPr>
        <p:spPr>
          <a:xfrm>
            <a:off x="685800" y="76200"/>
            <a:ext cx="7772400" cy="6096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zh-TW" altLang="zh-TW" sz="2000" dirty="0" smtClean="0">
                <a:ea typeface="PMingLiU" pitchFamily="18" charset="-120"/>
              </a:rPr>
              <a:t>  </a:t>
            </a:r>
            <a:r>
              <a:rPr lang="en-US" altLang="zh-TW" sz="2000" dirty="0" smtClean="0">
                <a:ea typeface="PMingLiU" pitchFamily="18" charset="-120"/>
              </a:rPr>
              <a:t>case </a:t>
            </a:r>
            <a:r>
              <a:rPr lang="en-US" altLang="zh-TW" sz="2000" dirty="0" err="1" smtClean="0">
                <a:ea typeface="PMingLiU" pitchFamily="18" charset="-120"/>
              </a:rPr>
              <a:t>state_vend</a:t>
            </a:r>
            <a:r>
              <a:rPr lang="en-US" altLang="zh-TW" sz="2000" dirty="0" smtClean="0">
                <a:ea typeface="PMingLiU" pitchFamily="18" charset="-120"/>
              </a:rPr>
              <a:t> is  --replace 8 of </a:t>
            </a:r>
            <a:r>
              <a:rPr lang="en-US" altLang="zh-TW" sz="2000" dirty="0" err="1" smtClean="0">
                <a:ea typeface="PMingLiU" pitchFamily="18" charset="-120"/>
              </a:rPr>
              <a:t>lightA</a:t>
            </a:r>
            <a:r>
              <a:rPr lang="en-US" altLang="zh-TW" sz="2000" dirty="0" smtClean="0">
                <a:ea typeface="PMingLiU" pitchFamily="18" charset="-120"/>
              </a:rPr>
              <a:t> from here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when </a:t>
            </a:r>
            <a:r>
              <a:rPr lang="en-US" altLang="zh-TW" sz="2000" dirty="0" err="1" smtClean="0">
                <a:ea typeface="PMingLiU" pitchFamily="18" charset="-120"/>
              </a:rPr>
              <a:t>s_wait_for_m</a:t>
            </a:r>
            <a:r>
              <a:rPr lang="en-US" altLang="zh-TW" sz="2000" dirty="0" smtClean="0">
                <a:ea typeface="PMingLiU" pitchFamily="18" charset="-120"/>
              </a:rPr>
              <a:t>  =&gt; 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if </a:t>
            </a:r>
            <a:r>
              <a:rPr lang="en-US" altLang="zh-TW" sz="2000" dirty="0" err="1" smtClean="0">
                <a:ea typeface="PMingLiU" pitchFamily="18" charset="-120"/>
              </a:rPr>
              <a:t>in_money</a:t>
            </a:r>
            <a:r>
              <a:rPr lang="en-US" altLang="zh-TW" sz="2000" dirty="0" smtClean="0">
                <a:ea typeface="PMingLiU" pitchFamily="18" charset="-120"/>
              </a:rPr>
              <a:t> ='0' then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      </a:t>
            </a:r>
            <a:r>
              <a:rPr lang="en-US" altLang="zh-TW" sz="2000" dirty="0" err="1" smtClean="0">
                <a:ea typeface="PMingLiU" pitchFamily="18" charset="-120"/>
              </a:rPr>
              <a:t>state_vend</a:t>
            </a:r>
            <a:r>
              <a:rPr lang="en-US" altLang="zh-TW" sz="2000" dirty="0" smtClean="0">
                <a:ea typeface="PMingLiU" pitchFamily="18" charset="-120"/>
              </a:rPr>
              <a:t>&lt;= </a:t>
            </a:r>
            <a:r>
              <a:rPr lang="en-US" altLang="zh-TW" sz="2000" dirty="0" err="1" smtClean="0">
                <a:ea typeface="PMingLiU" pitchFamily="18" charset="-120"/>
              </a:rPr>
              <a:t>s_wait_for_m</a:t>
            </a:r>
            <a:r>
              <a:rPr lang="en-US" altLang="zh-TW" sz="20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else </a:t>
            </a:r>
            <a:r>
              <a:rPr lang="en-US" altLang="zh-TW" sz="2000" dirty="0" err="1" smtClean="0">
                <a:ea typeface="PMingLiU" pitchFamily="18" charset="-120"/>
              </a:rPr>
              <a:t>state_vend</a:t>
            </a:r>
            <a:r>
              <a:rPr lang="en-US" altLang="zh-TW" sz="2000" dirty="0" smtClean="0">
                <a:ea typeface="PMingLiU" pitchFamily="18" charset="-120"/>
              </a:rPr>
              <a:t>&lt;=</a:t>
            </a:r>
            <a:r>
              <a:rPr lang="en-US" altLang="zh-TW" sz="2000" dirty="0" err="1" smtClean="0">
                <a:ea typeface="PMingLiU" pitchFamily="18" charset="-120"/>
              </a:rPr>
              <a:t>s_show_stock</a:t>
            </a:r>
            <a:r>
              <a:rPr lang="en-US" altLang="zh-TW" sz="2000" dirty="0" smtClean="0">
                <a:ea typeface="PMingLiU" pitchFamily="18" charset="-120"/>
              </a:rPr>
              <a:t>; end if;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when </a:t>
            </a:r>
            <a:r>
              <a:rPr lang="en-US" altLang="zh-TW" sz="2000" dirty="0" err="1" smtClean="0">
                <a:ea typeface="PMingLiU" pitchFamily="18" charset="-120"/>
              </a:rPr>
              <a:t>s_show_stock</a:t>
            </a:r>
            <a:r>
              <a:rPr lang="en-US" altLang="zh-TW" sz="2000" dirty="0" smtClean="0">
                <a:ea typeface="PMingLiU" pitchFamily="18" charset="-120"/>
              </a:rPr>
              <a:t>  =&gt; 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</a:t>
            </a:r>
            <a:r>
              <a:rPr lang="en-US" altLang="zh-TW" sz="2000" dirty="0" err="1" smtClean="0">
                <a:ea typeface="PMingLiU" pitchFamily="18" charset="-120"/>
              </a:rPr>
              <a:t>out_led</a:t>
            </a:r>
            <a:r>
              <a:rPr lang="en-US" altLang="zh-TW" sz="2000" dirty="0" smtClean="0">
                <a:ea typeface="PMingLiU" pitchFamily="18" charset="-120"/>
              </a:rPr>
              <a:t>&lt;= </a:t>
            </a:r>
            <a:r>
              <a:rPr lang="en-US" altLang="zh-TW" sz="2000" dirty="0" err="1" smtClean="0">
                <a:ea typeface="PMingLiU" pitchFamily="18" charset="-120"/>
              </a:rPr>
              <a:t>in_stock</a:t>
            </a:r>
            <a:r>
              <a:rPr lang="en-US" altLang="zh-TW" sz="20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if </a:t>
            </a:r>
            <a:r>
              <a:rPr lang="en-US" altLang="zh-TW" sz="2000" dirty="0" err="1" smtClean="0">
                <a:ea typeface="PMingLiU" pitchFamily="18" charset="-120"/>
              </a:rPr>
              <a:t>in_select</a:t>
            </a:r>
            <a:r>
              <a:rPr lang="en-US" altLang="zh-TW" sz="2000" dirty="0" smtClean="0">
                <a:ea typeface="PMingLiU" pitchFamily="18" charset="-120"/>
              </a:rPr>
              <a:t> = "00000000" then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      </a:t>
            </a:r>
            <a:r>
              <a:rPr lang="en-US" altLang="zh-TW" sz="2000" dirty="0" err="1" smtClean="0">
                <a:ea typeface="PMingLiU" pitchFamily="18" charset="-120"/>
              </a:rPr>
              <a:t>state_vend</a:t>
            </a:r>
            <a:r>
              <a:rPr lang="en-US" altLang="zh-TW" sz="2000" dirty="0" smtClean="0">
                <a:ea typeface="PMingLiU" pitchFamily="18" charset="-120"/>
              </a:rPr>
              <a:t>&lt;= </a:t>
            </a:r>
            <a:r>
              <a:rPr lang="en-US" altLang="zh-TW" sz="2000" dirty="0" err="1" smtClean="0">
                <a:ea typeface="PMingLiU" pitchFamily="18" charset="-120"/>
              </a:rPr>
              <a:t>s_show_stock</a:t>
            </a:r>
            <a:r>
              <a:rPr lang="en-US" altLang="zh-TW" sz="20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else </a:t>
            </a:r>
            <a:r>
              <a:rPr lang="en-US" altLang="zh-TW" sz="2000" dirty="0" err="1" smtClean="0">
                <a:ea typeface="PMingLiU" pitchFamily="18" charset="-120"/>
              </a:rPr>
              <a:t>state_vend</a:t>
            </a:r>
            <a:r>
              <a:rPr lang="en-US" altLang="zh-TW" sz="2000" dirty="0" smtClean="0">
                <a:ea typeface="PMingLiU" pitchFamily="18" charset="-120"/>
              </a:rPr>
              <a:t>&lt;=</a:t>
            </a:r>
            <a:r>
              <a:rPr lang="en-US" altLang="zh-TW" sz="2000" dirty="0" err="1" smtClean="0">
                <a:ea typeface="PMingLiU" pitchFamily="18" charset="-120"/>
              </a:rPr>
              <a:t>s_out_drink</a:t>
            </a:r>
            <a:r>
              <a:rPr lang="en-US" altLang="zh-TW" sz="2000" dirty="0" smtClean="0">
                <a:ea typeface="PMingLiU" pitchFamily="18" charset="-120"/>
              </a:rPr>
              <a:t>; end if;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when </a:t>
            </a:r>
            <a:r>
              <a:rPr lang="en-US" altLang="zh-TW" sz="2000" dirty="0" err="1" smtClean="0">
                <a:ea typeface="PMingLiU" pitchFamily="18" charset="-120"/>
              </a:rPr>
              <a:t>s_out_drink</a:t>
            </a:r>
            <a:r>
              <a:rPr lang="en-US" altLang="zh-TW" sz="2000" dirty="0" smtClean="0">
                <a:ea typeface="PMingLiU" pitchFamily="18" charset="-120"/>
              </a:rPr>
              <a:t> =&gt; 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</a:t>
            </a:r>
            <a:r>
              <a:rPr lang="en-US" altLang="zh-TW" sz="2000" dirty="0" err="1" smtClean="0">
                <a:ea typeface="PMingLiU" pitchFamily="18" charset="-120"/>
              </a:rPr>
              <a:t>out_led</a:t>
            </a:r>
            <a:r>
              <a:rPr lang="en-US" altLang="zh-TW" sz="2000" dirty="0" smtClean="0">
                <a:ea typeface="PMingLiU" pitchFamily="18" charset="-120"/>
              </a:rPr>
              <a:t>&lt;=</a:t>
            </a:r>
            <a:r>
              <a:rPr lang="en-US" altLang="zh-TW" sz="2000" dirty="0" err="1" smtClean="0">
                <a:ea typeface="PMingLiU" pitchFamily="18" charset="-120"/>
              </a:rPr>
              <a:t>in_select</a:t>
            </a:r>
            <a:r>
              <a:rPr lang="en-US" altLang="zh-TW" sz="20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</a:t>
            </a:r>
            <a:r>
              <a:rPr lang="en-US" altLang="zh-TW" sz="2000" dirty="0" err="1" smtClean="0">
                <a:ea typeface="PMingLiU" pitchFamily="18" charset="-120"/>
              </a:rPr>
              <a:t>out_drink</a:t>
            </a:r>
            <a:r>
              <a:rPr lang="en-US" altLang="zh-TW" sz="2000" dirty="0" smtClean="0">
                <a:ea typeface="PMingLiU" pitchFamily="18" charset="-120"/>
              </a:rPr>
              <a:t>&lt;=</a:t>
            </a:r>
            <a:r>
              <a:rPr lang="en-US" altLang="zh-TW" sz="2000" dirty="0" err="1" smtClean="0">
                <a:ea typeface="PMingLiU" pitchFamily="18" charset="-120"/>
              </a:rPr>
              <a:t>in_select</a:t>
            </a:r>
            <a:r>
              <a:rPr lang="en-US" altLang="zh-TW" sz="20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if </a:t>
            </a:r>
            <a:r>
              <a:rPr lang="en-US" altLang="zh-TW" sz="2000" dirty="0" err="1" smtClean="0">
                <a:ea typeface="PMingLiU" pitchFamily="18" charset="-120"/>
              </a:rPr>
              <a:t>in_dispatched</a:t>
            </a:r>
            <a:r>
              <a:rPr lang="en-US" altLang="zh-TW" sz="2000" dirty="0" smtClean="0">
                <a:ea typeface="PMingLiU" pitchFamily="18" charset="-120"/>
              </a:rPr>
              <a:t> ='0' then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      </a:t>
            </a:r>
            <a:r>
              <a:rPr lang="en-US" altLang="zh-TW" sz="2000" dirty="0" err="1" smtClean="0">
                <a:ea typeface="PMingLiU" pitchFamily="18" charset="-120"/>
              </a:rPr>
              <a:t>state_vend</a:t>
            </a:r>
            <a:r>
              <a:rPr lang="en-US" altLang="zh-TW" sz="2000" dirty="0" smtClean="0">
                <a:ea typeface="PMingLiU" pitchFamily="18" charset="-120"/>
              </a:rPr>
              <a:t>&lt;= </a:t>
            </a:r>
            <a:r>
              <a:rPr lang="en-US" altLang="zh-TW" sz="2000" dirty="0" err="1" smtClean="0">
                <a:ea typeface="PMingLiU" pitchFamily="18" charset="-120"/>
              </a:rPr>
              <a:t>s_out_drink</a:t>
            </a:r>
            <a:r>
              <a:rPr lang="en-US" altLang="zh-TW" sz="20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         else </a:t>
            </a:r>
            <a:r>
              <a:rPr lang="en-US" altLang="zh-TW" sz="2000" dirty="0" err="1" smtClean="0">
                <a:ea typeface="PMingLiU" pitchFamily="18" charset="-120"/>
              </a:rPr>
              <a:t>state_vend</a:t>
            </a:r>
            <a:r>
              <a:rPr lang="en-US" altLang="zh-TW" sz="2000" dirty="0" smtClean="0">
                <a:ea typeface="PMingLiU" pitchFamily="18" charset="-120"/>
              </a:rPr>
              <a:t>&lt;=</a:t>
            </a:r>
            <a:r>
              <a:rPr lang="en-US" altLang="zh-TW" sz="2000" dirty="0" err="1" smtClean="0">
                <a:ea typeface="PMingLiU" pitchFamily="18" charset="-120"/>
              </a:rPr>
              <a:t>s_wait_for_m</a:t>
            </a:r>
            <a:r>
              <a:rPr lang="en-US" altLang="zh-TW" sz="2000" dirty="0" smtClean="0">
                <a:ea typeface="PMingLiU" pitchFamily="18" charset="-120"/>
              </a:rPr>
              <a:t>; end if;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 when others =&gt; </a:t>
            </a:r>
            <a:r>
              <a:rPr lang="en-US" altLang="zh-TW" sz="2000" dirty="0" err="1" smtClean="0">
                <a:ea typeface="PMingLiU" pitchFamily="18" charset="-120"/>
              </a:rPr>
              <a:t>state_vend</a:t>
            </a:r>
            <a:r>
              <a:rPr lang="en-US" altLang="zh-TW" sz="2000" dirty="0" smtClean="0">
                <a:ea typeface="PMingLiU" pitchFamily="18" charset="-120"/>
              </a:rPr>
              <a:t>&lt;=</a:t>
            </a:r>
            <a:r>
              <a:rPr lang="en-US" altLang="zh-TW" sz="2000" dirty="0" err="1" smtClean="0">
                <a:ea typeface="PMingLiU" pitchFamily="18" charset="-120"/>
              </a:rPr>
              <a:t>s_wait_for_m</a:t>
            </a:r>
            <a:r>
              <a:rPr lang="en-US" altLang="zh-TW" sz="20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000" dirty="0" smtClean="0">
                <a:ea typeface="PMingLiU" pitchFamily="18" charset="-120"/>
              </a:rPr>
              <a:t>  end case ;end if; end process; end vend1_arch; -- end-------</a:t>
            </a:r>
            <a:endParaRPr lang="en-US" altLang="zh-TW" dirty="0" smtClean="0">
              <a:ea typeface="PMingLiU" pitchFamily="18" charset="-120"/>
            </a:endParaRPr>
          </a:p>
        </p:txBody>
      </p:sp>
      <p:sp>
        <p:nvSpPr>
          <p:cNvPr id="6246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6246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A0D69CC-F038-4837-99A1-52786ABA2D57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65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63492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543800" cy="6858000"/>
          </a:xfrm>
        </p:spPr>
        <p:txBody>
          <a:bodyPr>
            <a:normAutofit/>
          </a:bodyPr>
          <a:lstStyle/>
          <a:p>
            <a:pPr eaLnBrk="1" hangingPunct="1"/>
            <a:r>
              <a:rPr lang="zh-TW" altLang="zh-TW" sz="900" dirty="0" smtClean="0">
                <a:ea typeface="PMingLiU" pitchFamily="18" charset="-120"/>
              </a:rPr>
              <a:t>--</a:t>
            </a:r>
            <a:r>
              <a:rPr lang="en-US" altLang="zh-TW" sz="900" dirty="0" smtClean="0">
                <a:ea typeface="PMingLiU" pitchFamily="18" charset="-120"/>
              </a:rPr>
              <a:t>vend1.vhd : vending machine example (</a:t>
            </a:r>
            <a:r>
              <a:rPr lang="en-US" altLang="zh-TW" sz="900" dirty="0" err="1" smtClean="0">
                <a:ea typeface="PMingLiU" pitchFamily="18" charset="-120"/>
              </a:rPr>
              <a:t>Vivado</a:t>
            </a:r>
            <a:r>
              <a:rPr lang="en-US" altLang="zh-TW" sz="900" dirty="0" smtClean="0">
                <a:ea typeface="PMingLiU" pitchFamily="18" charset="-120"/>
              </a:rPr>
              <a:t> 2014 .4 &amp; ISE ok)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library IEEE;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use IEEE.std_logic_1164.all;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entity vend1 is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port (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  </a:t>
            </a:r>
            <a:r>
              <a:rPr lang="en-US" altLang="zh-TW" sz="900" dirty="0" err="1" smtClean="0">
                <a:ea typeface="PMingLiU" pitchFamily="18" charset="-120"/>
              </a:rPr>
              <a:t>clk,in_money</a:t>
            </a:r>
            <a:r>
              <a:rPr lang="en-US" altLang="zh-TW" sz="900" dirty="0" smtClean="0">
                <a:ea typeface="PMingLiU" pitchFamily="18" charset="-120"/>
              </a:rPr>
              <a:t>, reset: in STD_LOGIC;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  </a:t>
            </a:r>
            <a:r>
              <a:rPr lang="en-US" altLang="zh-TW" sz="900" dirty="0" err="1" smtClean="0">
                <a:ea typeface="PMingLiU" pitchFamily="18" charset="-120"/>
              </a:rPr>
              <a:t>in_stock</a:t>
            </a:r>
            <a:r>
              <a:rPr lang="en-US" altLang="zh-TW" sz="900" dirty="0" smtClean="0">
                <a:ea typeface="PMingLiU" pitchFamily="18" charset="-120"/>
              </a:rPr>
              <a:t>: in  STD_LOGIC_VECTOR (7 </a:t>
            </a:r>
            <a:r>
              <a:rPr lang="en-US" altLang="zh-TW" sz="900" dirty="0" err="1" smtClean="0">
                <a:ea typeface="PMingLiU" pitchFamily="18" charset="-120"/>
              </a:rPr>
              <a:t>downto</a:t>
            </a:r>
            <a:r>
              <a:rPr lang="en-US" altLang="zh-TW" sz="900" dirty="0" smtClean="0">
                <a:ea typeface="PMingLiU" pitchFamily="18" charset="-120"/>
              </a:rPr>
              <a:t> 0); 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  </a:t>
            </a:r>
            <a:r>
              <a:rPr lang="en-US" altLang="zh-TW" sz="900" dirty="0" err="1" smtClean="0">
                <a:ea typeface="PMingLiU" pitchFamily="18" charset="-120"/>
              </a:rPr>
              <a:t>in_select</a:t>
            </a:r>
            <a:r>
              <a:rPr lang="en-US" altLang="zh-TW" sz="900" dirty="0" smtClean="0">
                <a:ea typeface="PMingLiU" pitchFamily="18" charset="-120"/>
              </a:rPr>
              <a:t>: in  STD_LOGIC_VECTOR (7 </a:t>
            </a:r>
            <a:r>
              <a:rPr lang="en-US" altLang="zh-TW" sz="900" dirty="0" err="1" smtClean="0">
                <a:ea typeface="PMingLiU" pitchFamily="18" charset="-120"/>
              </a:rPr>
              <a:t>downto</a:t>
            </a:r>
            <a:r>
              <a:rPr lang="en-US" altLang="zh-TW" sz="900" dirty="0" smtClean="0">
                <a:ea typeface="PMingLiU" pitchFamily="18" charset="-120"/>
              </a:rPr>
              <a:t> 0);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  </a:t>
            </a:r>
            <a:r>
              <a:rPr lang="en-US" altLang="zh-TW" sz="900" dirty="0" err="1" smtClean="0">
                <a:ea typeface="PMingLiU" pitchFamily="18" charset="-120"/>
              </a:rPr>
              <a:t>in_dispatched</a:t>
            </a:r>
            <a:r>
              <a:rPr lang="en-US" altLang="zh-TW" sz="900" dirty="0" smtClean="0">
                <a:ea typeface="PMingLiU" pitchFamily="18" charset="-120"/>
              </a:rPr>
              <a:t>: in STD_LOGIC;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  </a:t>
            </a:r>
            <a:r>
              <a:rPr lang="en-US" altLang="zh-TW" sz="900" dirty="0" err="1" smtClean="0">
                <a:ea typeface="PMingLiU" pitchFamily="18" charset="-120"/>
              </a:rPr>
              <a:t>out_drink</a:t>
            </a:r>
            <a:r>
              <a:rPr lang="en-US" altLang="zh-TW" sz="900" dirty="0" smtClean="0">
                <a:ea typeface="PMingLiU" pitchFamily="18" charset="-120"/>
              </a:rPr>
              <a:t>: out STD_LOGIC_VECTOR (7 </a:t>
            </a:r>
            <a:r>
              <a:rPr lang="en-US" altLang="zh-TW" sz="900" dirty="0" err="1" smtClean="0">
                <a:ea typeface="PMingLiU" pitchFamily="18" charset="-120"/>
              </a:rPr>
              <a:t>downto</a:t>
            </a:r>
            <a:r>
              <a:rPr lang="en-US" altLang="zh-TW" sz="900" dirty="0" smtClean="0">
                <a:ea typeface="PMingLiU" pitchFamily="18" charset="-120"/>
              </a:rPr>
              <a:t> 0);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  </a:t>
            </a:r>
            <a:r>
              <a:rPr lang="en-US" altLang="zh-TW" sz="900" dirty="0" err="1" smtClean="0">
                <a:ea typeface="PMingLiU" pitchFamily="18" charset="-120"/>
              </a:rPr>
              <a:t>out_led</a:t>
            </a:r>
            <a:r>
              <a:rPr lang="en-US" altLang="zh-TW" sz="900" dirty="0" smtClean="0">
                <a:ea typeface="PMingLiU" pitchFamily="18" charset="-120"/>
              </a:rPr>
              <a:t>: out STD_LOGIC_VECTOR (7 </a:t>
            </a:r>
            <a:r>
              <a:rPr lang="en-US" altLang="zh-TW" sz="900" dirty="0" err="1" smtClean="0">
                <a:ea typeface="PMingLiU" pitchFamily="18" charset="-120"/>
              </a:rPr>
              <a:t>downto</a:t>
            </a:r>
            <a:r>
              <a:rPr lang="en-US" altLang="zh-TW" sz="900" dirty="0" smtClean="0">
                <a:ea typeface="PMingLiU" pitchFamily="18" charset="-120"/>
              </a:rPr>
              <a:t> 0));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end vend1;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architecture vend1_arch of vend1 is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type </a:t>
            </a:r>
            <a:r>
              <a:rPr lang="en-US" altLang="zh-TW" sz="900" dirty="0" err="1" smtClean="0">
                <a:ea typeface="PMingLiU" pitchFamily="18" charset="-120"/>
              </a:rPr>
              <a:t>vend_state_type</a:t>
            </a:r>
            <a:r>
              <a:rPr lang="en-US" altLang="zh-TW" sz="900" dirty="0" smtClean="0">
                <a:ea typeface="PMingLiU" pitchFamily="18" charset="-120"/>
              </a:rPr>
              <a:t> is (</a:t>
            </a:r>
            <a:r>
              <a:rPr lang="en-US" altLang="zh-TW" sz="900" dirty="0" err="1" smtClean="0">
                <a:ea typeface="PMingLiU" pitchFamily="18" charset="-120"/>
              </a:rPr>
              <a:t>s_wait_for_m</a:t>
            </a:r>
            <a:r>
              <a:rPr lang="en-US" altLang="zh-TW" sz="900" dirty="0" smtClean="0">
                <a:ea typeface="PMingLiU" pitchFamily="18" charset="-120"/>
              </a:rPr>
              <a:t> , </a:t>
            </a:r>
            <a:r>
              <a:rPr lang="en-US" altLang="zh-TW" sz="900" dirty="0" err="1" smtClean="0">
                <a:ea typeface="PMingLiU" pitchFamily="18" charset="-120"/>
              </a:rPr>
              <a:t>s_show_stock,s_out_drink</a:t>
            </a:r>
            <a:r>
              <a:rPr lang="en-US" altLang="zh-TW" sz="900" dirty="0" smtClean="0">
                <a:ea typeface="PMingLiU" pitchFamily="18" charset="-120"/>
              </a:rPr>
              <a:t>);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signal </a:t>
            </a:r>
            <a:r>
              <a:rPr lang="en-US" altLang="zh-TW" sz="900" dirty="0" err="1" smtClean="0">
                <a:ea typeface="PMingLiU" pitchFamily="18" charset="-120"/>
              </a:rPr>
              <a:t>state_vend</a:t>
            </a:r>
            <a:r>
              <a:rPr lang="en-US" altLang="zh-TW" sz="900" dirty="0" smtClean="0">
                <a:ea typeface="PMingLiU" pitchFamily="18" charset="-120"/>
              </a:rPr>
              <a:t>: </a:t>
            </a:r>
            <a:r>
              <a:rPr lang="en-US" altLang="zh-TW" sz="900" dirty="0" err="1" smtClean="0">
                <a:ea typeface="PMingLiU" pitchFamily="18" charset="-120"/>
              </a:rPr>
              <a:t>vend_state_type</a:t>
            </a:r>
            <a:r>
              <a:rPr lang="en-US" altLang="zh-TW" sz="9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begin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P1:process (</a:t>
            </a:r>
            <a:r>
              <a:rPr lang="en-US" altLang="zh-TW" sz="900" dirty="0" err="1" smtClean="0">
                <a:ea typeface="PMingLiU" pitchFamily="18" charset="-120"/>
              </a:rPr>
              <a:t>clk,reset</a:t>
            </a:r>
            <a:r>
              <a:rPr lang="en-US" altLang="zh-TW" sz="900" dirty="0" smtClean="0">
                <a:ea typeface="PMingLiU" pitchFamily="18" charset="-120"/>
              </a:rPr>
              <a:t>)       -- exec. Once when clock rises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begin if reset='1' then 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</a:t>
            </a:r>
            <a:r>
              <a:rPr lang="en-US" altLang="zh-TW" sz="900" dirty="0" err="1" smtClean="0">
                <a:ea typeface="PMingLiU" pitchFamily="18" charset="-120"/>
              </a:rPr>
              <a:t>state_vend</a:t>
            </a:r>
            <a:r>
              <a:rPr lang="en-US" altLang="zh-TW" sz="900" dirty="0" smtClean="0">
                <a:ea typeface="PMingLiU" pitchFamily="18" charset="-120"/>
              </a:rPr>
              <a:t>&lt;=</a:t>
            </a:r>
            <a:r>
              <a:rPr lang="en-US" altLang="zh-TW" sz="900" dirty="0" err="1" smtClean="0">
                <a:ea typeface="PMingLiU" pitchFamily="18" charset="-120"/>
              </a:rPr>
              <a:t>s_wait_for_m</a:t>
            </a:r>
            <a:r>
              <a:rPr lang="en-US" altLang="zh-TW" sz="900" dirty="0" smtClean="0">
                <a:ea typeface="PMingLiU" pitchFamily="18" charset="-120"/>
              </a:rPr>
              <a:t> 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</a:t>
            </a:r>
            <a:r>
              <a:rPr lang="en-US" altLang="zh-TW" sz="900" dirty="0" err="1" smtClean="0">
                <a:ea typeface="PMingLiU" pitchFamily="18" charset="-120"/>
              </a:rPr>
              <a:t>out_drink</a:t>
            </a:r>
            <a:r>
              <a:rPr lang="en-US" altLang="zh-TW" sz="900" dirty="0" smtClean="0">
                <a:ea typeface="PMingLiU" pitchFamily="18" charset="-120"/>
              </a:rPr>
              <a:t>&lt;="00000000";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</a:t>
            </a:r>
            <a:r>
              <a:rPr lang="en-US" altLang="zh-TW" sz="900" dirty="0" err="1" smtClean="0">
                <a:ea typeface="PMingLiU" pitchFamily="18" charset="-120"/>
              </a:rPr>
              <a:t>out_led</a:t>
            </a:r>
            <a:r>
              <a:rPr lang="en-US" altLang="zh-TW" sz="900" dirty="0" smtClean="0">
                <a:ea typeface="PMingLiU" pitchFamily="18" charset="-120"/>
              </a:rPr>
              <a:t>&lt;="00000000";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</a:t>
            </a:r>
            <a:r>
              <a:rPr lang="en-US" altLang="zh-TW" sz="900" dirty="0" err="1" smtClean="0">
                <a:ea typeface="PMingLiU" pitchFamily="18" charset="-120"/>
              </a:rPr>
              <a:t>elsif</a:t>
            </a:r>
            <a:r>
              <a:rPr lang="en-US" altLang="zh-TW" sz="900" dirty="0" smtClean="0">
                <a:ea typeface="PMingLiU" pitchFamily="18" charset="-120"/>
              </a:rPr>
              <a:t> (</a:t>
            </a:r>
            <a:r>
              <a:rPr lang="en-US" altLang="zh-TW" sz="900" dirty="0" err="1" smtClean="0">
                <a:ea typeface="PMingLiU" pitchFamily="18" charset="-120"/>
              </a:rPr>
              <a:t>clk</a:t>
            </a:r>
            <a:r>
              <a:rPr lang="en-US" altLang="zh-TW" sz="900" dirty="0" smtClean="0">
                <a:ea typeface="PMingLiU" pitchFamily="18" charset="-120"/>
              </a:rPr>
              <a:t>='1' and </a:t>
            </a:r>
            <a:r>
              <a:rPr lang="en-US" altLang="zh-TW" sz="900" dirty="0" err="1" smtClean="0">
                <a:ea typeface="PMingLiU" pitchFamily="18" charset="-120"/>
              </a:rPr>
              <a:t>clk'event</a:t>
            </a:r>
            <a:r>
              <a:rPr lang="en-US" altLang="zh-TW" sz="900" dirty="0" smtClean="0">
                <a:ea typeface="PMingLiU" pitchFamily="18" charset="-120"/>
              </a:rPr>
              <a:t>) then  --s sequential process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case </a:t>
            </a:r>
            <a:r>
              <a:rPr lang="en-US" altLang="zh-TW" sz="900" dirty="0" err="1" smtClean="0">
                <a:ea typeface="PMingLiU" pitchFamily="18" charset="-120"/>
              </a:rPr>
              <a:t>state_vend</a:t>
            </a:r>
            <a:r>
              <a:rPr lang="en-US" altLang="zh-TW" sz="900" dirty="0" smtClean="0">
                <a:ea typeface="PMingLiU" pitchFamily="18" charset="-120"/>
              </a:rPr>
              <a:t> is  --replace 8 of </a:t>
            </a:r>
            <a:r>
              <a:rPr lang="en-US" altLang="zh-TW" sz="900" dirty="0" err="1" smtClean="0">
                <a:ea typeface="PMingLiU" pitchFamily="18" charset="-120"/>
              </a:rPr>
              <a:t>lightA</a:t>
            </a:r>
            <a:r>
              <a:rPr lang="en-US" altLang="zh-TW" sz="900" dirty="0" smtClean="0">
                <a:ea typeface="PMingLiU" pitchFamily="18" charset="-120"/>
              </a:rPr>
              <a:t> from here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when </a:t>
            </a:r>
            <a:r>
              <a:rPr lang="en-US" altLang="zh-TW" sz="900" dirty="0" err="1" smtClean="0">
                <a:ea typeface="PMingLiU" pitchFamily="18" charset="-120"/>
              </a:rPr>
              <a:t>s_wait_for_m</a:t>
            </a:r>
            <a:r>
              <a:rPr lang="en-US" altLang="zh-TW" sz="900" dirty="0" smtClean="0">
                <a:ea typeface="PMingLiU" pitchFamily="18" charset="-120"/>
              </a:rPr>
              <a:t>  =&gt; 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if </a:t>
            </a:r>
            <a:r>
              <a:rPr lang="en-US" altLang="zh-TW" sz="900" dirty="0" err="1" smtClean="0">
                <a:ea typeface="PMingLiU" pitchFamily="18" charset="-120"/>
              </a:rPr>
              <a:t>in_money</a:t>
            </a:r>
            <a:r>
              <a:rPr lang="en-US" altLang="zh-TW" sz="900" dirty="0" smtClean="0">
                <a:ea typeface="PMingLiU" pitchFamily="18" charset="-120"/>
              </a:rPr>
              <a:t> ='0' then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  </a:t>
            </a:r>
            <a:r>
              <a:rPr lang="en-US" altLang="zh-TW" sz="900" dirty="0" err="1" smtClean="0">
                <a:ea typeface="PMingLiU" pitchFamily="18" charset="-120"/>
              </a:rPr>
              <a:t>state_vend</a:t>
            </a:r>
            <a:r>
              <a:rPr lang="en-US" altLang="zh-TW" sz="900" dirty="0" smtClean="0">
                <a:ea typeface="PMingLiU" pitchFamily="18" charset="-120"/>
              </a:rPr>
              <a:t>&lt;= </a:t>
            </a:r>
            <a:r>
              <a:rPr lang="en-US" altLang="zh-TW" sz="900" dirty="0" err="1" smtClean="0">
                <a:ea typeface="PMingLiU" pitchFamily="18" charset="-120"/>
              </a:rPr>
              <a:t>s_wait_for_m</a:t>
            </a:r>
            <a:r>
              <a:rPr lang="en-US" altLang="zh-TW" sz="9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else </a:t>
            </a:r>
            <a:r>
              <a:rPr lang="en-US" altLang="zh-TW" sz="900" dirty="0" err="1" smtClean="0">
                <a:ea typeface="PMingLiU" pitchFamily="18" charset="-120"/>
              </a:rPr>
              <a:t>state_vend</a:t>
            </a:r>
            <a:r>
              <a:rPr lang="en-US" altLang="zh-TW" sz="900" dirty="0" smtClean="0">
                <a:ea typeface="PMingLiU" pitchFamily="18" charset="-120"/>
              </a:rPr>
              <a:t>&lt;=</a:t>
            </a:r>
            <a:r>
              <a:rPr lang="en-US" altLang="zh-TW" sz="900" dirty="0" err="1" smtClean="0">
                <a:ea typeface="PMingLiU" pitchFamily="18" charset="-120"/>
              </a:rPr>
              <a:t>s_show_stock</a:t>
            </a:r>
            <a:r>
              <a:rPr lang="en-US" altLang="zh-TW" sz="900" dirty="0" smtClean="0">
                <a:ea typeface="PMingLiU" pitchFamily="18" charset="-120"/>
              </a:rPr>
              <a:t>; end if;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when </a:t>
            </a:r>
            <a:r>
              <a:rPr lang="en-US" altLang="zh-TW" sz="900" dirty="0" err="1" smtClean="0">
                <a:ea typeface="PMingLiU" pitchFamily="18" charset="-120"/>
              </a:rPr>
              <a:t>s_show_stock</a:t>
            </a:r>
            <a:r>
              <a:rPr lang="en-US" altLang="zh-TW" sz="900" dirty="0" smtClean="0">
                <a:ea typeface="PMingLiU" pitchFamily="18" charset="-120"/>
              </a:rPr>
              <a:t>  =&gt; 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</a:t>
            </a:r>
            <a:r>
              <a:rPr lang="en-US" altLang="zh-TW" sz="900" dirty="0" err="1" smtClean="0">
                <a:ea typeface="PMingLiU" pitchFamily="18" charset="-120"/>
              </a:rPr>
              <a:t>out_led</a:t>
            </a:r>
            <a:r>
              <a:rPr lang="en-US" altLang="zh-TW" sz="900" dirty="0" smtClean="0">
                <a:ea typeface="PMingLiU" pitchFamily="18" charset="-120"/>
              </a:rPr>
              <a:t>&lt;= </a:t>
            </a:r>
            <a:r>
              <a:rPr lang="en-US" altLang="zh-TW" sz="900" dirty="0" err="1" smtClean="0">
                <a:ea typeface="PMingLiU" pitchFamily="18" charset="-120"/>
              </a:rPr>
              <a:t>in_stock</a:t>
            </a:r>
            <a:r>
              <a:rPr lang="en-US" altLang="zh-TW" sz="9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if </a:t>
            </a:r>
            <a:r>
              <a:rPr lang="en-US" altLang="zh-TW" sz="900" dirty="0" err="1" smtClean="0">
                <a:ea typeface="PMingLiU" pitchFamily="18" charset="-120"/>
              </a:rPr>
              <a:t>in_select</a:t>
            </a:r>
            <a:r>
              <a:rPr lang="en-US" altLang="zh-TW" sz="900" dirty="0" smtClean="0">
                <a:ea typeface="PMingLiU" pitchFamily="18" charset="-120"/>
              </a:rPr>
              <a:t> = "00000000" then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  </a:t>
            </a:r>
            <a:r>
              <a:rPr lang="en-US" altLang="zh-TW" sz="900" dirty="0" err="1" smtClean="0">
                <a:ea typeface="PMingLiU" pitchFamily="18" charset="-120"/>
              </a:rPr>
              <a:t>state_vend</a:t>
            </a:r>
            <a:r>
              <a:rPr lang="en-US" altLang="zh-TW" sz="900" dirty="0" smtClean="0">
                <a:ea typeface="PMingLiU" pitchFamily="18" charset="-120"/>
              </a:rPr>
              <a:t>&lt;= </a:t>
            </a:r>
            <a:r>
              <a:rPr lang="en-US" altLang="zh-TW" sz="900" dirty="0" err="1" smtClean="0">
                <a:ea typeface="PMingLiU" pitchFamily="18" charset="-120"/>
              </a:rPr>
              <a:t>s_show_stock</a:t>
            </a:r>
            <a:r>
              <a:rPr lang="en-US" altLang="zh-TW" sz="9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else </a:t>
            </a:r>
            <a:r>
              <a:rPr lang="en-US" altLang="zh-TW" sz="900" dirty="0" err="1" smtClean="0">
                <a:ea typeface="PMingLiU" pitchFamily="18" charset="-120"/>
              </a:rPr>
              <a:t>state_vend</a:t>
            </a:r>
            <a:r>
              <a:rPr lang="en-US" altLang="zh-TW" sz="900" dirty="0" smtClean="0">
                <a:ea typeface="PMingLiU" pitchFamily="18" charset="-120"/>
              </a:rPr>
              <a:t>&lt;=</a:t>
            </a:r>
            <a:r>
              <a:rPr lang="en-US" altLang="zh-TW" sz="900" dirty="0" err="1" smtClean="0">
                <a:ea typeface="PMingLiU" pitchFamily="18" charset="-120"/>
              </a:rPr>
              <a:t>s_out_drink</a:t>
            </a:r>
            <a:r>
              <a:rPr lang="en-US" altLang="zh-TW" sz="900" dirty="0" smtClean="0">
                <a:ea typeface="PMingLiU" pitchFamily="18" charset="-120"/>
              </a:rPr>
              <a:t>; end if;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when </a:t>
            </a:r>
            <a:r>
              <a:rPr lang="en-US" altLang="zh-TW" sz="900" dirty="0" err="1" smtClean="0">
                <a:ea typeface="PMingLiU" pitchFamily="18" charset="-120"/>
              </a:rPr>
              <a:t>s_out_drink</a:t>
            </a:r>
            <a:r>
              <a:rPr lang="en-US" altLang="zh-TW" sz="900" dirty="0" smtClean="0">
                <a:ea typeface="PMingLiU" pitchFamily="18" charset="-120"/>
              </a:rPr>
              <a:t> =&gt; 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</a:t>
            </a:r>
            <a:r>
              <a:rPr lang="en-US" altLang="zh-TW" sz="900" dirty="0" err="1" smtClean="0">
                <a:ea typeface="PMingLiU" pitchFamily="18" charset="-120"/>
              </a:rPr>
              <a:t>out_led</a:t>
            </a:r>
            <a:r>
              <a:rPr lang="en-US" altLang="zh-TW" sz="900" dirty="0" smtClean="0">
                <a:ea typeface="PMingLiU" pitchFamily="18" charset="-120"/>
              </a:rPr>
              <a:t>&lt;=</a:t>
            </a:r>
            <a:r>
              <a:rPr lang="en-US" altLang="zh-TW" sz="900" dirty="0" err="1" smtClean="0">
                <a:ea typeface="PMingLiU" pitchFamily="18" charset="-120"/>
              </a:rPr>
              <a:t>in_select</a:t>
            </a:r>
            <a:r>
              <a:rPr lang="en-US" altLang="zh-TW" sz="9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</a:t>
            </a:r>
            <a:r>
              <a:rPr lang="en-US" altLang="zh-TW" sz="900" dirty="0" err="1" smtClean="0">
                <a:ea typeface="PMingLiU" pitchFamily="18" charset="-120"/>
              </a:rPr>
              <a:t>out_drink</a:t>
            </a:r>
            <a:r>
              <a:rPr lang="en-US" altLang="zh-TW" sz="900" dirty="0" smtClean="0">
                <a:ea typeface="PMingLiU" pitchFamily="18" charset="-120"/>
              </a:rPr>
              <a:t>&lt;=</a:t>
            </a:r>
            <a:r>
              <a:rPr lang="en-US" altLang="zh-TW" sz="900" dirty="0" err="1" smtClean="0">
                <a:ea typeface="PMingLiU" pitchFamily="18" charset="-120"/>
              </a:rPr>
              <a:t>in_select</a:t>
            </a:r>
            <a:r>
              <a:rPr lang="en-US" altLang="zh-TW" sz="9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if </a:t>
            </a:r>
            <a:r>
              <a:rPr lang="en-US" altLang="zh-TW" sz="900" dirty="0" err="1" smtClean="0">
                <a:ea typeface="PMingLiU" pitchFamily="18" charset="-120"/>
              </a:rPr>
              <a:t>in_dispatched</a:t>
            </a:r>
            <a:r>
              <a:rPr lang="en-US" altLang="zh-TW" sz="900" dirty="0" smtClean="0">
                <a:ea typeface="PMingLiU" pitchFamily="18" charset="-120"/>
              </a:rPr>
              <a:t> ='0' then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  </a:t>
            </a:r>
            <a:r>
              <a:rPr lang="en-US" altLang="zh-TW" sz="900" dirty="0" err="1" smtClean="0">
                <a:ea typeface="PMingLiU" pitchFamily="18" charset="-120"/>
              </a:rPr>
              <a:t>state_vend</a:t>
            </a:r>
            <a:r>
              <a:rPr lang="en-US" altLang="zh-TW" sz="900" dirty="0" smtClean="0">
                <a:ea typeface="PMingLiU" pitchFamily="18" charset="-120"/>
              </a:rPr>
              <a:t>&lt;= </a:t>
            </a:r>
            <a:r>
              <a:rPr lang="en-US" altLang="zh-TW" sz="900" dirty="0" err="1" smtClean="0">
                <a:ea typeface="PMingLiU" pitchFamily="18" charset="-120"/>
              </a:rPr>
              <a:t>s_out_drink</a:t>
            </a:r>
            <a:r>
              <a:rPr lang="en-US" altLang="zh-TW" sz="9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   else </a:t>
            </a:r>
            <a:r>
              <a:rPr lang="en-US" altLang="zh-TW" sz="900" dirty="0" err="1" smtClean="0">
                <a:ea typeface="PMingLiU" pitchFamily="18" charset="-120"/>
              </a:rPr>
              <a:t>state_vend</a:t>
            </a:r>
            <a:r>
              <a:rPr lang="en-US" altLang="zh-TW" sz="900" dirty="0" smtClean="0">
                <a:ea typeface="PMingLiU" pitchFamily="18" charset="-120"/>
              </a:rPr>
              <a:t>&lt;=</a:t>
            </a:r>
            <a:r>
              <a:rPr lang="en-US" altLang="zh-TW" sz="900" dirty="0" err="1" smtClean="0">
                <a:ea typeface="PMingLiU" pitchFamily="18" charset="-120"/>
              </a:rPr>
              <a:t>s_wait_for_m</a:t>
            </a:r>
            <a:r>
              <a:rPr lang="en-US" altLang="zh-TW" sz="900" dirty="0" smtClean="0">
                <a:ea typeface="PMingLiU" pitchFamily="18" charset="-120"/>
              </a:rPr>
              <a:t>; end if;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 when others =&gt; </a:t>
            </a:r>
            <a:r>
              <a:rPr lang="en-US" altLang="zh-TW" sz="900" dirty="0" err="1" smtClean="0">
                <a:ea typeface="PMingLiU" pitchFamily="18" charset="-120"/>
              </a:rPr>
              <a:t>state_vend</a:t>
            </a:r>
            <a:r>
              <a:rPr lang="en-US" altLang="zh-TW" sz="900" dirty="0" smtClean="0">
                <a:ea typeface="PMingLiU" pitchFamily="18" charset="-120"/>
              </a:rPr>
              <a:t>&lt;=</a:t>
            </a:r>
            <a:r>
              <a:rPr lang="en-US" altLang="zh-TW" sz="900" dirty="0" err="1" smtClean="0">
                <a:ea typeface="PMingLiU" pitchFamily="18" charset="-120"/>
              </a:rPr>
              <a:t>s_wait_for_m</a:t>
            </a:r>
            <a:r>
              <a:rPr lang="en-US" altLang="zh-TW" sz="900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  end case ;end if; end process;-- to be continued----</a:t>
            </a:r>
          </a:p>
          <a:p>
            <a:pPr eaLnBrk="1" hangingPunct="1"/>
            <a:r>
              <a:rPr lang="en-US" altLang="zh-TW" sz="900" dirty="0" smtClean="0">
                <a:ea typeface="PMingLiU" pitchFamily="18" charset="-120"/>
              </a:rPr>
              <a:t>end vend1_arch;</a:t>
            </a:r>
            <a:endParaRPr lang="en-US" altLang="zh-TW" dirty="0" smtClean="0">
              <a:ea typeface="PMingLiU" pitchFamily="18" charset="-120"/>
            </a:endParaRPr>
          </a:p>
        </p:txBody>
      </p:sp>
      <p:sp>
        <p:nvSpPr>
          <p:cNvPr id="6349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6349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A89FFF8-B18D-4E26-B389-6A60112BF5A5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66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图片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9144000" cy="454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4515" name="页脚占位符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6452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5C6689A-EA5A-4586-A0C5-ED96CE4AE672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67</a:t>
            </a:fld>
            <a:endParaRPr lang="en-US" altLang="en-US" sz="1000" smtClean="0"/>
          </a:p>
        </p:txBody>
      </p:sp>
      <p:sp>
        <p:nvSpPr>
          <p:cNvPr id="64516" name="直线 3"/>
          <p:cNvSpPr>
            <a:spLocks noChangeShapeType="1"/>
          </p:cNvSpPr>
          <p:nvPr/>
        </p:nvSpPr>
        <p:spPr bwMode="auto">
          <a:xfrm>
            <a:off x="3429000" y="5318125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4517" name="文本框 4" descr="Paper bag"/>
          <p:cNvSpPr txBox="1">
            <a:spLocks noChangeArrowheads="1"/>
          </p:cNvSpPr>
          <p:nvPr/>
        </p:nvSpPr>
        <p:spPr bwMode="auto">
          <a:xfrm>
            <a:off x="3621088" y="4860925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reset</a:t>
            </a:r>
          </a:p>
        </p:txBody>
      </p:sp>
      <p:sp>
        <p:nvSpPr>
          <p:cNvPr id="64518" name="文本框 9" descr="Paper bag"/>
          <p:cNvSpPr txBox="1">
            <a:spLocks noChangeArrowheads="1"/>
          </p:cNvSpPr>
          <p:nvPr/>
        </p:nvSpPr>
        <p:spPr bwMode="auto">
          <a:xfrm>
            <a:off x="4405313" y="5668963"/>
            <a:ext cx="14636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In_Money</a:t>
            </a:r>
          </a:p>
        </p:txBody>
      </p:sp>
      <p:sp>
        <p:nvSpPr>
          <p:cNvPr id="64519" name="文本框 11" descr="Paper bag"/>
          <p:cNvSpPr txBox="1">
            <a:spLocks noChangeArrowheads="1"/>
          </p:cNvSpPr>
          <p:nvPr/>
        </p:nvSpPr>
        <p:spPr bwMode="auto">
          <a:xfrm>
            <a:off x="6096000" y="5410200"/>
            <a:ext cx="1292225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In_select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drink</a:t>
            </a:r>
          </a:p>
        </p:txBody>
      </p:sp>
      <p:sp>
        <p:nvSpPr>
          <p:cNvPr id="64520" name="文本框 12" descr="Paper bag"/>
          <p:cNvSpPr txBox="1">
            <a:spLocks noChangeArrowheads="1"/>
          </p:cNvSpPr>
          <p:nvPr/>
        </p:nvSpPr>
        <p:spPr bwMode="auto">
          <a:xfrm>
            <a:off x="7627938" y="5303838"/>
            <a:ext cx="1495425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Drink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zh-TW" sz="2400">
                <a:latin typeface="Times New Roman" pitchFamily="18" charset="0"/>
              </a:rPr>
              <a:t>dispatched</a:t>
            </a:r>
          </a:p>
        </p:txBody>
      </p:sp>
      <p:cxnSp>
        <p:nvCxnSpPr>
          <p:cNvPr id="64521" name="直接连接符​​ 2"/>
          <p:cNvCxnSpPr>
            <a:cxnSpLocks noChangeShapeType="1"/>
          </p:cNvCxnSpPr>
          <p:nvPr/>
        </p:nvCxnSpPr>
        <p:spPr bwMode="auto">
          <a:xfrm>
            <a:off x="4572000" y="1905000"/>
            <a:ext cx="0" cy="3413125"/>
          </a:xfrm>
          <a:prstGeom prst="line">
            <a:avLst/>
          </a:prstGeom>
          <a:noFill/>
          <a:ln w="31750" algn="ctr">
            <a:solidFill>
              <a:srgbClr val="7030A0"/>
            </a:solidFill>
            <a:round/>
            <a:headEnd type="oval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22" name="直接箭头​​连接符 5"/>
          <p:cNvCxnSpPr>
            <a:cxnSpLocks noChangeShapeType="1"/>
          </p:cNvCxnSpPr>
          <p:nvPr/>
        </p:nvCxnSpPr>
        <p:spPr bwMode="auto">
          <a:xfrm>
            <a:off x="5715000" y="1600200"/>
            <a:ext cx="0" cy="4068763"/>
          </a:xfrm>
          <a:prstGeom prst="straightConnector1">
            <a:avLst/>
          </a:prstGeom>
          <a:noFill/>
          <a:ln w="31750" algn="ctr">
            <a:solidFill>
              <a:srgbClr val="7030A0"/>
            </a:solidFill>
            <a:round/>
            <a:headEnd type="oval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23" name="直接箭头​​连接符 22"/>
          <p:cNvCxnSpPr>
            <a:cxnSpLocks noChangeShapeType="1"/>
          </p:cNvCxnSpPr>
          <p:nvPr/>
        </p:nvCxnSpPr>
        <p:spPr bwMode="auto">
          <a:xfrm>
            <a:off x="6858000" y="2667000"/>
            <a:ext cx="0" cy="2743200"/>
          </a:xfrm>
          <a:prstGeom prst="straightConnector1">
            <a:avLst/>
          </a:prstGeom>
          <a:noFill/>
          <a:ln w="31750" algn="ctr">
            <a:solidFill>
              <a:srgbClr val="7030A0"/>
            </a:solidFill>
            <a:round/>
            <a:headEnd type="oval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24" name="直接箭头​​连接符 24"/>
          <p:cNvCxnSpPr>
            <a:cxnSpLocks noChangeShapeType="1"/>
          </p:cNvCxnSpPr>
          <p:nvPr/>
        </p:nvCxnSpPr>
        <p:spPr bwMode="auto">
          <a:xfrm>
            <a:off x="8001000" y="2971800"/>
            <a:ext cx="0" cy="2346325"/>
          </a:xfrm>
          <a:prstGeom prst="straightConnector1">
            <a:avLst/>
          </a:prstGeom>
          <a:noFill/>
          <a:ln w="31750" algn="ctr">
            <a:solidFill>
              <a:srgbClr val="7030A0"/>
            </a:solidFill>
            <a:round/>
            <a:headEnd type="oval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矩形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Issues in VHDL design</a:t>
            </a:r>
            <a:br>
              <a:rPr lang="en-US" altLang="zh-TW" smtClean="0">
                <a:ea typeface="PMingLiU" pitchFamily="18" charset="-120"/>
              </a:rPr>
            </a:br>
            <a:r>
              <a:rPr lang="en-US" altLang="zh-TW" sz="3400" smtClean="0">
                <a:ea typeface="PMingLiU" pitchFamily="18" charset="-120"/>
              </a:rPr>
              <a:t>Use of case-when</a:t>
            </a:r>
          </a:p>
        </p:txBody>
      </p:sp>
      <p:sp>
        <p:nvSpPr>
          <p:cNvPr id="65540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400" smtClean="0">
                <a:ea typeface="PMingLiU" pitchFamily="18" charset="-120"/>
              </a:rPr>
              <a:t>1 </a:t>
            </a:r>
            <a:r>
              <a:rPr lang="en-US" altLang="zh-TW" sz="2400" b="1" smtClean="0">
                <a:ea typeface="PMingLiU" pitchFamily="18" charset="-120"/>
              </a:rPr>
              <a:t>type </a:t>
            </a:r>
            <a:r>
              <a:rPr lang="en-US" altLang="zh-TW" sz="2400" b="1" i="1" smtClean="0">
                <a:ea typeface="PMingLiU" pitchFamily="18" charset="-120"/>
              </a:rPr>
              <a:t>traffic_state_type</a:t>
            </a:r>
            <a:r>
              <a:rPr lang="en-US" altLang="zh-TW" sz="2400" b="1" smtClean="0">
                <a:ea typeface="PMingLiU" pitchFamily="18" charset="-120"/>
              </a:rPr>
              <a:t> is </a:t>
            </a:r>
            <a:r>
              <a:rPr lang="en-US" altLang="zh-TW" sz="2400" b="1" smtClean="0">
                <a:solidFill>
                  <a:srgbClr val="FF0066"/>
                </a:solidFill>
                <a:ea typeface="PMingLiU" pitchFamily="18" charset="-120"/>
              </a:rPr>
              <a:t>(</a:t>
            </a:r>
            <a:r>
              <a:rPr lang="en-US" altLang="zh-TW" sz="2400" b="1" i="1" smtClean="0">
                <a:solidFill>
                  <a:srgbClr val="FF0066"/>
                </a:solidFill>
                <a:ea typeface="PMingLiU" pitchFamily="18" charset="-120"/>
              </a:rPr>
              <a:t>s0, s1,s2,s3</a:t>
            </a:r>
            <a:r>
              <a:rPr lang="en-US" altLang="zh-TW" sz="2400" b="1" smtClean="0">
                <a:solidFill>
                  <a:srgbClr val="FF0066"/>
                </a:solidFill>
                <a:ea typeface="PMingLiU" pitchFamily="18" charset="-120"/>
              </a:rPr>
              <a:t>);</a:t>
            </a:r>
          </a:p>
          <a:p>
            <a:pPr eaLnBrk="1" hangingPunct="1"/>
            <a:r>
              <a:rPr lang="en-US" altLang="zh-TW" sz="2400" b="1" smtClean="0">
                <a:ea typeface="PMingLiU" pitchFamily="18" charset="-120"/>
              </a:rPr>
              <a:t>2 signal </a:t>
            </a:r>
            <a:r>
              <a:rPr lang="en-US" altLang="zh-TW" sz="2400" b="1" i="1" smtClean="0">
                <a:ea typeface="PMingLiU" pitchFamily="18" charset="-120"/>
              </a:rPr>
              <a:t>L_state1</a:t>
            </a:r>
            <a:r>
              <a:rPr lang="en-US" altLang="zh-TW" sz="2400" b="1" smtClean="0">
                <a:ea typeface="PMingLiU" pitchFamily="18" charset="-120"/>
              </a:rPr>
              <a:t>: </a:t>
            </a:r>
            <a:r>
              <a:rPr lang="en-US" altLang="zh-TW" sz="2400" b="1" i="1" smtClean="0">
                <a:ea typeface="PMingLiU" pitchFamily="18" charset="-120"/>
              </a:rPr>
              <a:t>traffic_state_type</a:t>
            </a:r>
            <a:r>
              <a:rPr lang="en-US" altLang="zh-TW" sz="2400" b="1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400" b="1" i="1" smtClean="0">
                <a:ea typeface="PMingLiU" pitchFamily="18" charset="-120"/>
              </a:rPr>
              <a:t>3 out_light</a:t>
            </a:r>
            <a:r>
              <a:rPr lang="en-US" altLang="zh-TW" sz="2400" b="1" smtClean="0">
                <a:ea typeface="PMingLiU" pitchFamily="18" charset="-120"/>
              </a:rPr>
              <a:t> signal: std_logic_vector( 2 downto0);</a:t>
            </a:r>
            <a:endParaRPr lang="en-US" altLang="zh-TW" sz="2400" smtClean="0">
              <a:ea typeface="PMingLiU" pitchFamily="18" charset="-120"/>
            </a:endParaRP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4  process 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5  begin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6  case </a:t>
            </a:r>
            <a:r>
              <a:rPr lang="en-US" altLang="zh-TW" sz="2800" i="1" smtClean="0">
                <a:ea typeface="PMingLiU" pitchFamily="18" charset="-120"/>
              </a:rPr>
              <a:t>L_state1</a:t>
            </a:r>
            <a:r>
              <a:rPr lang="en-US" altLang="zh-TW" sz="2800" smtClean="0">
                <a:ea typeface="PMingLiU" pitchFamily="18" charset="-120"/>
              </a:rPr>
              <a:t> is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7     when</a:t>
            </a:r>
            <a:r>
              <a:rPr lang="en-US" altLang="zh-TW" sz="2800" smtClean="0">
                <a:solidFill>
                  <a:srgbClr val="FF0066"/>
                </a:solidFill>
                <a:ea typeface="PMingLiU" pitchFamily="18" charset="-120"/>
              </a:rPr>
              <a:t> </a:t>
            </a:r>
            <a:r>
              <a:rPr lang="en-US" altLang="zh-TW" sz="2800" i="1" smtClean="0">
                <a:solidFill>
                  <a:srgbClr val="FF0066"/>
                </a:solidFill>
                <a:ea typeface="PMingLiU" pitchFamily="18" charset="-120"/>
              </a:rPr>
              <a:t>s0</a:t>
            </a:r>
            <a:r>
              <a:rPr lang="en-US" altLang="zh-TW" sz="2800" smtClean="0">
                <a:ea typeface="PMingLiU" pitchFamily="18" charset="-120"/>
              </a:rPr>
              <a:t> =&gt; </a:t>
            </a:r>
            <a:r>
              <a:rPr lang="en-US" altLang="zh-TW" sz="2800" i="1" smtClean="0">
                <a:ea typeface="PMingLiU" pitchFamily="18" charset="-120"/>
              </a:rPr>
              <a:t>out_light</a:t>
            </a:r>
            <a:r>
              <a:rPr lang="en-US" altLang="zh-TW" sz="2800" smtClean="0">
                <a:ea typeface="PMingLiU" pitchFamily="18" charset="-120"/>
              </a:rPr>
              <a:t>&lt;=“001”;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8     when </a:t>
            </a:r>
            <a:r>
              <a:rPr lang="en-US" altLang="zh-TW" sz="2800" i="1" smtClean="0">
                <a:solidFill>
                  <a:srgbClr val="FF0066"/>
                </a:solidFill>
                <a:ea typeface="PMingLiU" pitchFamily="18" charset="-120"/>
              </a:rPr>
              <a:t>s1</a:t>
            </a:r>
            <a:r>
              <a:rPr lang="en-US" altLang="zh-TW" sz="2800" smtClean="0">
                <a:ea typeface="PMingLiU" pitchFamily="18" charset="-120"/>
              </a:rPr>
              <a:t> =&gt; </a:t>
            </a:r>
            <a:r>
              <a:rPr lang="en-US" altLang="zh-TW" sz="2800" i="1" smtClean="0">
                <a:ea typeface="PMingLiU" pitchFamily="18" charset="-120"/>
              </a:rPr>
              <a:t>out_light</a:t>
            </a:r>
            <a:r>
              <a:rPr lang="en-US" altLang="zh-TW" sz="2800" smtClean="0">
                <a:ea typeface="PMingLiU" pitchFamily="18" charset="-120"/>
              </a:rPr>
              <a:t>&lt;=“010”;  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9 end case;</a:t>
            </a:r>
          </a:p>
        </p:txBody>
      </p:sp>
      <p:sp>
        <p:nvSpPr>
          <p:cNvPr id="65538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6554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64FE508-192B-42DD-9866-E5844935383A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68</a:t>
            </a:fld>
            <a:endParaRPr lang="en-US" altLang="en-US" sz="1000" smtClean="0"/>
          </a:p>
        </p:txBody>
      </p:sp>
      <p:sp>
        <p:nvSpPr>
          <p:cNvPr id="65541" name="任意多边形 4" descr="Paper bag"/>
          <p:cNvSpPr>
            <a:spLocks/>
          </p:cNvSpPr>
          <p:nvPr/>
        </p:nvSpPr>
        <p:spPr bwMode="auto">
          <a:xfrm>
            <a:off x="2895600" y="4038600"/>
            <a:ext cx="2747963" cy="2720975"/>
          </a:xfrm>
          <a:custGeom>
            <a:avLst/>
            <a:gdLst>
              <a:gd name="T0" fmla="*/ 2147483647 w 1731"/>
              <a:gd name="T1" fmla="*/ 0 h 1714"/>
              <a:gd name="T2" fmla="*/ 2147483647 w 1731"/>
              <a:gd name="T3" fmla="*/ 2147483647 h 1714"/>
              <a:gd name="T4" fmla="*/ 2147483647 w 1731"/>
              <a:gd name="T5" fmla="*/ 2147483647 h 1714"/>
              <a:gd name="T6" fmla="*/ 2147483647 w 1731"/>
              <a:gd name="T7" fmla="*/ 2147483647 h 1714"/>
              <a:gd name="T8" fmla="*/ 2147483647 w 1731"/>
              <a:gd name="T9" fmla="*/ 2147483647 h 1714"/>
              <a:gd name="T10" fmla="*/ 2147483647 w 1731"/>
              <a:gd name="T11" fmla="*/ 2147483647 h 1714"/>
              <a:gd name="T12" fmla="*/ 2147483647 w 1731"/>
              <a:gd name="T13" fmla="*/ 2147483647 h 1714"/>
              <a:gd name="T14" fmla="*/ 2147483647 w 1731"/>
              <a:gd name="T15" fmla="*/ 2147483647 h 1714"/>
              <a:gd name="T16" fmla="*/ 2147483647 w 1731"/>
              <a:gd name="T17" fmla="*/ 2147483647 h 1714"/>
              <a:gd name="T18" fmla="*/ 2147483647 w 1731"/>
              <a:gd name="T19" fmla="*/ 2147483647 h 1714"/>
              <a:gd name="T20" fmla="*/ 2147483647 w 1731"/>
              <a:gd name="T21" fmla="*/ 2147483647 h 1714"/>
              <a:gd name="T22" fmla="*/ 2147483647 w 1731"/>
              <a:gd name="T23" fmla="*/ 2147483647 h 1714"/>
              <a:gd name="T24" fmla="*/ 2147483647 w 1731"/>
              <a:gd name="T25" fmla="*/ 2147483647 h 1714"/>
              <a:gd name="T26" fmla="*/ 2147483647 w 1731"/>
              <a:gd name="T27" fmla="*/ 2147483647 h 1714"/>
              <a:gd name="T28" fmla="*/ 2147483647 w 1731"/>
              <a:gd name="T29" fmla="*/ 2147483647 h 1714"/>
              <a:gd name="T30" fmla="*/ 2147483647 w 1731"/>
              <a:gd name="T31" fmla="*/ 2147483647 h 1714"/>
              <a:gd name="T32" fmla="*/ 2147483647 w 1731"/>
              <a:gd name="T33" fmla="*/ 2147483647 h 1714"/>
              <a:gd name="T34" fmla="*/ 2147483647 w 1731"/>
              <a:gd name="T35" fmla="*/ 2147483647 h 1714"/>
              <a:gd name="T36" fmla="*/ 0 w 1731"/>
              <a:gd name="T37" fmla="*/ 2147483647 h 171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731" h="1714">
                <a:moveTo>
                  <a:pt x="1731" y="0"/>
                </a:moveTo>
                <a:cubicBezTo>
                  <a:pt x="1525" y="28"/>
                  <a:pt x="1603" y="6"/>
                  <a:pt x="1491" y="43"/>
                </a:cubicBezTo>
                <a:cubicBezTo>
                  <a:pt x="1474" y="60"/>
                  <a:pt x="1460" y="81"/>
                  <a:pt x="1440" y="94"/>
                </a:cubicBezTo>
                <a:cubicBezTo>
                  <a:pt x="1425" y="104"/>
                  <a:pt x="1403" y="100"/>
                  <a:pt x="1389" y="111"/>
                </a:cubicBezTo>
                <a:cubicBezTo>
                  <a:pt x="1267" y="206"/>
                  <a:pt x="1301" y="249"/>
                  <a:pt x="1166" y="283"/>
                </a:cubicBezTo>
                <a:cubicBezTo>
                  <a:pt x="1149" y="333"/>
                  <a:pt x="1123" y="370"/>
                  <a:pt x="1106" y="420"/>
                </a:cubicBezTo>
                <a:cubicBezTo>
                  <a:pt x="1098" y="444"/>
                  <a:pt x="1057" y="623"/>
                  <a:pt x="1037" y="660"/>
                </a:cubicBezTo>
                <a:cubicBezTo>
                  <a:pt x="955" y="812"/>
                  <a:pt x="954" y="806"/>
                  <a:pt x="866" y="917"/>
                </a:cubicBezTo>
                <a:cubicBezTo>
                  <a:pt x="851" y="976"/>
                  <a:pt x="842" y="1022"/>
                  <a:pt x="806" y="1071"/>
                </a:cubicBezTo>
                <a:cubicBezTo>
                  <a:pt x="776" y="1160"/>
                  <a:pt x="766" y="1225"/>
                  <a:pt x="703" y="1294"/>
                </a:cubicBezTo>
                <a:cubicBezTo>
                  <a:pt x="665" y="1336"/>
                  <a:pt x="623" y="1374"/>
                  <a:pt x="583" y="1414"/>
                </a:cubicBezTo>
                <a:cubicBezTo>
                  <a:pt x="548" y="1449"/>
                  <a:pt x="565" y="1431"/>
                  <a:pt x="532" y="1466"/>
                </a:cubicBezTo>
                <a:cubicBezTo>
                  <a:pt x="516" y="1483"/>
                  <a:pt x="514" y="1511"/>
                  <a:pt x="497" y="1526"/>
                </a:cubicBezTo>
                <a:cubicBezTo>
                  <a:pt x="481" y="1541"/>
                  <a:pt x="414" y="1548"/>
                  <a:pt x="394" y="1551"/>
                </a:cubicBezTo>
                <a:cubicBezTo>
                  <a:pt x="361" y="1563"/>
                  <a:pt x="325" y="1565"/>
                  <a:pt x="292" y="1577"/>
                </a:cubicBezTo>
                <a:cubicBezTo>
                  <a:pt x="284" y="1580"/>
                  <a:pt x="281" y="1590"/>
                  <a:pt x="274" y="1594"/>
                </a:cubicBezTo>
                <a:cubicBezTo>
                  <a:pt x="227" y="1617"/>
                  <a:pt x="169" y="1627"/>
                  <a:pt x="120" y="1646"/>
                </a:cubicBezTo>
                <a:cubicBezTo>
                  <a:pt x="89" y="1658"/>
                  <a:pt x="65" y="1686"/>
                  <a:pt x="34" y="1697"/>
                </a:cubicBezTo>
                <a:cubicBezTo>
                  <a:pt x="5" y="1707"/>
                  <a:pt x="16" y="1700"/>
                  <a:pt x="0" y="1714"/>
                </a:cubicBezTo>
              </a:path>
            </a:pathLst>
          </a:custGeom>
          <a:noFill/>
          <a:ln w="38100" cap="flat" cmpd="sng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2" name="任意多边形 5" descr="Paper bag"/>
          <p:cNvSpPr>
            <a:spLocks/>
          </p:cNvSpPr>
          <p:nvPr/>
        </p:nvSpPr>
        <p:spPr bwMode="auto">
          <a:xfrm>
            <a:off x="2362200" y="4114800"/>
            <a:ext cx="3932238" cy="2325688"/>
          </a:xfrm>
          <a:custGeom>
            <a:avLst/>
            <a:gdLst>
              <a:gd name="T0" fmla="*/ 0 w 2477"/>
              <a:gd name="T1" fmla="*/ 2147483647 h 1465"/>
              <a:gd name="T2" fmla="*/ 2147483647 w 2477"/>
              <a:gd name="T3" fmla="*/ 2147483647 h 1465"/>
              <a:gd name="T4" fmla="*/ 2147483647 w 2477"/>
              <a:gd name="T5" fmla="*/ 2147483647 h 1465"/>
              <a:gd name="T6" fmla="*/ 2147483647 w 2477"/>
              <a:gd name="T7" fmla="*/ 2147483647 h 1465"/>
              <a:gd name="T8" fmla="*/ 2147483647 w 2477"/>
              <a:gd name="T9" fmla="*/ 2147483647 h 1465"/>
              <a:gd name="T10" fmla="*/ 2147483647 w 2477"/>
              <a:gd name="T11" fmla="*/ 2147483647 h 1465"/>
              <a:gd name="T12" fmla="*/ 2147483647 w 2477"/>
              <a:gd name="T13" fmla="*/ 2147483647 h 1465"/>
              <a:gd name="T14" fmla="*/ 2147483647 w 2477"/>
              <a:gd name="T15" fmla="*/ 2147483647 h 1465"/>
              <a:gd name="T16" fmla="*/ 2147483647 w 2477"/>
              <a:gd name="T17" fmla="*/ 2147483647 h 146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477" h="1465">
                <a:moveTo>
                  <a:pt x="0" y="8"/>
                </a:moveTo>
                <a:cubicBezTo>
                  <a:pt x="208" y="2"/>
                  <a:pt x="395" y="0"/>
                  <a:pt x="600" y="25"/>
                </a:cubicBezTo>
                <a:lnTo>
                  <a:pt x="1012" y="300"/>
                </a:lnTo>
                <a:cubicBezTo>
                  <a:pt x="1012" y="300"/>
                  <a:pt x="1012" y="300"/>
                  <a:pt x="1012" y="300"/>
                </a:cubicBezTo>
                <a:cubicBezTo>
                  <a:pt x="1239" y="435"/>
                  <a:pt x="1453" y="579"/>
                  <a:pt x="1629" y="780"/>
                </a:cubicBezTo>
                <a:cubicBezTo>
                  <a:pt x="1766" y="936"/>
                  <a:pt x="1719" y="925"/>
                  <a:pt x="1869" y="1054"/>
                </a:cubicBezTo>
                <a:cubicBezTo>
                  <a:pt x="1906" y="1086"/>
                  <a:pt x="1951" y="1108"/>
                  <a:pt x="1989" y="1140"/>
                </a:cubicBezTo>
                <a:cubicBezTo>
                  <a:pt x="2138" y="1264"/>
                  <a:pt x="2252" y="1425"/>
                  <a:pt x="2452" y="1448"/>
                </a:cubicBezTo>
                <a:cubicBezTo>
                  <a:pt x="2460" y="1454"/>
                  <a:pt x="2477" y="1465"/>
                  <a:pt x="2477" y="1465"/>
                </a:cubicBezTo>
              </a:path>
            </a:pathLst>
          </a:custGeom>
          <a:noFill/>
          <a:ln w="38100" cap="flat" cmpd="sng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3" name="艺术字 6"/>
          <p:cNvSpPr>
            <a:spLocks noChangeArrowheads="1" noChangeShapeType="1" noTextEdit="1"/>
          </p:cNvSpPr>
          <p:nvPr/>
        </p:nvSpPr>
        <p:spPr bwMode="auto">
          <a:xfrm>
            <a:off x="5638800" y="4191000"/>
            <a:ext cx="2751138" cy="8747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What's wrong?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400" smtClean="0">
                <a:ea typeface="PMingLiU" pitchFamily="18" charset="-120"/>
              </a:rPr>
              <a:t>Use of case-when</a:t>
            </a:r>
          </a:p>
        </p:txBody>
      </p:sp>
      <p:sp>
        <p:nvSpPr>
          <p:cNvPr id="66564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PMingLiU" pitchFamily="18" charset="-120"/>
              </a:rPr>
              <a:t>process 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begin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case </a:t>
            </a:r>
            <a:r>
              <a:rPr lang="en-US" altLang="zh-TW" sz="2800" i="1" smtClean="0">
                <a:ea typeface="PMingLiU" pitchFamily="18" charset="-120"/>
              </a:rPr>
              <a:t>L_state1</a:t>
            </a:r>
            <a:r>
              <a:rPr lang="en-US" altLang="zh-TW" sz="2800" smtClean="0">
                <a:ea typeface="PMingLiU" pitchFamily="18" charset="-120"/>
              </a:rPr>
              <a:t> is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  when</a:t>
            </a:r>
            <a:r>
              <a:rPr lang="en-US" altLang="zh-TW" sz="2800" smtClean="0">
                <a:solidFill>
                  <a:srgbClr val="FF0066"/>
                </a:solidFill>
                <a:ea typeface="PMingLiU" pitchFamily="18" charset="-120"/>
              </a:rPr>
              <a:t> </a:t>
            </a:r>
            <a:r>
              <a:rPr lang="en-US" altLang="zh-TW" sz="2800" i="1" smtClean="0">
                <a:solidFill>
                  <a:srgbClr val="FF0066"/>
                </a:solidFill>
                <a:ea typeface="PMingLiU" pitchFamily="18" charset="-120"/>
              </a:rPr>
              <a:t>s0</a:t>
            </a:r>
            <a:r>
              <a:rPr lang="en-US" altLang="zh-TW" sz="2800" smtClean="0">
                <a:ea typeface="PMingLiU" pitchFamily="18" charset="-120"/>
              </a:rPr>
              <a:t> =&gt; </a:t>
            </a:r>
            <a:r>
              <a:rPr lang="en-US" altLang="zh-TW" sz="2800" i="1" smtClean="0">
                <a:ea typeface="PMingLiU" pitchFamily="18" charset="-120"/>
              </a:rPr>
              <a:t>out_light</a:t>
            </a:r>
            <a:r>
              <a:rPr lang="en-US" altLang="zh-TW" sz="2800" smtClean="0">
                <a:ea typeface="PMingLiU" pitchFamily="18" charset="-120"/>
              </a:rPr>
              <a:t>&lt;=“001”;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  when </a:t>
            </a:r>
            <a:r>
              <a:rPr lang="en-US" altLang="zh-TW" sz="2800" i="1" smtClean="0">
                <a:solidFill>
                  <a:srgbClr val="FF0066"/>
                </a:solidFill>
                <a:ea typeface="PMingLiU" pitchFamily="18" charset="-120"/>
              </a:rPr>
              <a:t>s1</a:t>
            </a:r>
            <a:r>
              <a:rPr lang="en-US" altLang="zh-TW" sz="2800" smtClean="0">
                <a:ea typeface="PMingLiU" pitchFamily="18" charset="-120"/>
              </a:rPr>
              <a:t> =&gt; </a:t>
            </a:r>
            <a:r>
              <a:rPr lang="en-US" altLang="zh-TW" sz="2800" i="1" smtClean="0">
                <a:ea typeface="PMingLiU" pitchFamily="18" charset="-120"/>
              </a:rPr>
              <a:t>out_light</a:t>
            </a:r>
            <a:r>
              <a:rPr lang="en-US" altLang="zh-TW" sz="2800" smtClean="0">
                <a:ea typeface="PMingLiU" pitchFamily="18" charset="-120"/>
              </a:rPr>
              <a:t>&lt;=“010”;  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  </a:t>
            </a:r>
            <a:r>
              <a:rPr lang="en-US" altLang="zh-TW" sz="2800" smtClean="0">
                <a:solidFill>
                  <a:srgbClr val="3333CC"/>
                </a:solidFill>
                <a:ea typeface="PMingLiU" pitchFamily="18" charset="-120"/>
              </a:rPr>
              <a:t>when others =&gt; null</a:t>
            </a:r>
            <a:r>
              <a:rPr lang="en-US" altLang="zh-TW" sz="2800" smtClean="0">
                <a:ea typeface="PMingLiU" pitchFamily="18" charset="-120"/>
              </a:rPr>
              <a:t>; end case;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end process</a:t>
            </a:r>
            <a:endParaRPr lang="en-US" altLang="zh-TW" smtClean="0">
              <a:ea typeface="PMingLiU" pitchFamily="18" charset="-120"/>
            </a:endParaRPr>
          </a:p>
        </p:txBody>
      </p:sp>
      <p:sp>
        <p:nvSpPr>
          <p:cNvPr id="66562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66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80061D-88F8-4630-B3E0-46B48AF646E9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69</a:t>
            </a:fld>
            <a:endParaRPr lang="en-US" altLang="en-US" sz="1000" smtClean="0"/>
          </a:p>
        </p:txBody>
      </p:sp>
      <p:sp>
        <p:nvSpPr>
          <p:cNvPr id="66565" name="自选图形 4" descr="Paper bag"/>
          <p:cNvSpPr>
            <a:spLocks noChangeArrowheads="1"/>
          </p:cNvSpPr>
          <p:nvPr/>
        </p:nvSpPr>
        <p:spPr bwMode="auto">
          <a:xfrm>
            <a:off x="3505200" y="5427663"/>
            <a:ext cx="4343400" cy="498475"/>
          </a:xfrm>
          <a:prstGeom prst="wedgeRoundRectCallout">
            <a:avLst>
              <a:gd name="adj1" fmla="val -40241"/>
              <a:gd name="adj2" fmla="val -136625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66566" name="文本框 5" descr="Paper bag"/>
          <p:cNvSpPr txBox="1">
            <a:spLocks noChangeArrowheads="1"/>
          </p:cNvSpPr>
          <p:nvPr/>
        </p:nvSpPr>
        <p:spPr bwMode="auto">
          <a:xfrm>
            <a:off x="3462338" y="5513388"/>
            <a:ext cx="4098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to cater for all other cases: s2,s3</a:t>
            </a:r>
            <a:endParaRPr lang="en-US" altLang="zh-TW" sz="2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00013"/>
            <a:ext cx="442753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TW" sz="2400" smtClean="0">
                <a:ea typeface="PMingLiU" pitchFamily="18" charset="-120"/>
              </a:rPr>
              <a:t>Exercise on 6.1, 4-bit Asyn. </a:t>
            </a:r>
            <a:br>
              <a:rPr lang="en-US" altLang="zh-TW" sz="2400" smtClean="0">
                <a:ea typeface="PMingLiU" pitchFamily="18" charset="-120"/>
              </a:rPr>
            </a:br>
            <a:r>
              <a:rPr lang="en-US" altLang="zh-TW" sz="2400" smtClean="0">
                <a:ea typeface="PMingLiU" pitchFamily="18" charset="-120"/>
              </a:rPr>
              <a:t>Clock Counter. </a:t>
            </a:r>
            <a:r>
              <a:rPr lang="en-US" altLang="zh-TW" sz="2800" smtClean="0">
                <a:ea typeface="PMingLiU" pitchFamily="18" charset="-120"/>
              </a:rPr>
              <a:t>Plot count, and check delay</a:t>
            </a:r>
            <a:endParaRPr lang="en-US" altLang="zh-TW" sz="3200" smtClean="0">
              <a:ea typeface="PMingLiU" pitchFamily="18" charset="-120"/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 eaLnBrk="1" hangingPunct="1"/>
            <a:r>
              <a:rPr lang="en-US" altLang="zh-TW" sz="2400" smtClean="0">
                <a:ea typeface="PMingLiU" pitchFamily="18" charset="-120"/>
              </a:rPr>
              <a:t>Write the port declaration.</a:t>
            </a:r>
          </a:p>
          <a:p>
            <a:pPr eaLnBrk="1" hangingPunct="1"/>
            <a:r>
              <a:rPr lang="en-US" altLang="zh-TW" sz="2400" smtClean="0">
                <a:ea typeface="PMingLiU" pitchFamily="18" charset="-120"/>
              </a:rPr>
              <a:t>Plot Q(1),Q(2),Q(3) including delays</a:t>
            </a:r>
          </a:p>
        </p:txBody>
      </p:sp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927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2C0D623-E072-4582-8A20-E8B2DDDD3852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000" smtClean="0"/>
          </a:p>
        </p:txBody>
      </p:sp>
      <p:sp>
        <p:nvSpPr>
          <p:cNvPr id="9221" name="Text Box 4" descr="Paper bag"/>
          <p:cNvSpPr txBox="1">
            <a:spLocks noChangeArrowheads="1"/>
          </p:cNvSpPr>
          <p:nvPr/>
        </p:nvSpPr>
        <p:spPr bwMode="auto">
          <a:xfrm>
            <a:off x="1524000" y="3276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FF</a:t>
            </a:r>
          </a:p>
        </p:txBody>
      </p:sp>
      <p:sp>
        <p:nvSpPr>
          <p:cNvPr id="9222" name="Text Box 5" descr="Paper bag"/>
          <p:cNvSpPr txBox="1">
            <a:spLocks noChangeArrowheads="1"/>
          </p:cNvSpPr>
          <p:nvPr/>
        </p:nvSpPr>
        <p:spPr bwMode="auto">
          <a:xfrm>
            <a:off x="3276600" y="3276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FF</a:t>
            </a:r>
          </a:p>
        </p:txBody>
      </p:sp>
      <p:sp>
        <p:nvSpPr>
          <p:cNvPr id="9223" name="Text Box 6" descr="Paper bag"/>
          <p:cNvSpPr txBox="1">
            <a:spLocks noChangeArrowheads="1"/>
          </p:cNvSpPr>
          <p:nvPr/>
        </p:nvSpPr>
        <p:spPr bwMode="auto">
          <a:xfrm>
            <a:off x="4876800" y="3276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FF</a:t>
            </a:r>
          </a:p>
        </p:txBody>
      </p:sp>
      <p:sp>
        <p:nvSpPr>
          <p:cNvPr id="9224" name="Text Box 7" descr="Paper bag"/>
          <p:cNvSpPr txBox="1">
            <a:spLocks noChangeArrowheads="1"/>
          </p:cNvSpPr>
          <p:nvPr/>
        </p:nvSpPr>
        <p:spPr bwMode="auto">
          <a:xfrm>
            <a:off x="6553200" y="32766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FF</a:t>
            </a:r>
          </a:p>
        </p:txBody>
      </p:sp>
      <p:sp>
        <p:nvSpPr>
          <p:cNvPr id="9225" name="Line 8"/>
          <p:cNvSpPr>
            <a:spLocks noChangeShapeType="1"/>
          </p:cNvSpPr>
          <p:nvPr/>
        </p:nvSpPr>
        <p:spPr bwMode="auto">
          <a:xfrm>
            <a:off x="2057400" y="3505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9"/>
          <p:cNvSpPr>
            <a:spLocks noChangeShapeType="1"/>
          </p:cNvSpPr>
          <p:nvPr/>
        </p:nvSpPr>
        <p:spPr bwMode="auto">
          <a:xfrm>
            <a:off x="3810000" y="3505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0"/>
          <p:cNvSpPr>
            <a:spLocks noChangeShapeType="1"/>
          </p:cNvSpPr>
          <p:nvPr/>
        </p:nvSpPr>
        <p:spPr bwMode="auto">
          <a:xfrm>
            <a:off x="5410200" y="3505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Freeform 11" descr="Paper bag"/>
          <p:cNvSpPr>
            <a:spLocks/>
          </p:cNvSpPr>
          <p:nvPr/>
        </p:nvSpPr>
        <p:spPr bwMode="auto">
          <a:xfrm>
            <a:off x="1143000" y="2895600"/>
            <a:ext cx="1295400" cy="609600"/>
          </a:xfrm>
          <a:custGeom>
            <a:avLst/>
            <a:gdLst>
              <a:gd name="T0" fmla="*/ 2147483647 w 816"/>
              <a:gd name="T1" fmla="*/ 2147483647 h 384"/>
              <a:gd name="T2" fmla="*/ 2147483647 w 816"/>
              <a:gd name="T3" fmla="*/ 0 h 384"/>
              <a:gd name="T4" fmla="*/ 0 w 816"/>
              <a:gd name="T5" fmla="*/ 0 h 384"/>
              <a:gd name="T6" fmla="*/ 0 w 816"/>
              <a:gd name="T7" fmla="*/ 2147483647 h 384"/>
              <a:gd name="T8" fmla="*/ 2147483647 w 816"/>
              <a:gd name="T9" fmla="*/ 2147483647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16" h="384">
                <a:moveTo>
                  <a:pt x="816" y="384"/>
                </a:moveTo>
                <a:lnTo>
                  <a:pt x="816" y="0"/>
                </a:lnTo>
                <a:lnTo>
                  <a:pt x="0" y="0"/>
                </a:lnTo>
                <a:lnTo>
                  <a:pt x="0" y="336"/>
                </a:lnTo>
                <a:lnTo>
                  <a:pt x="192" y="3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Oval 12" descr="Paper bag"/>
          <p:cNvSpPr>
            <a:spLocks noChangeArrowheads="1"/>
          </p:cNvSpPr>
          <p:nvPr/>
        </p:nvSpPr>
        <p:spPr bwMode="auto">
          <a:xfrm>
            <a:off x="1447800" y="3352800"/>
            <a:ext cx="762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30" name="Line 13"/>
          <p:cNvSpPr>
            <a:spLocks noChangeShapeType="1"/>
          </p:cNvSpPr>
          <p:nvPr/>
        </p:nvSpPr>
        <p:spPr bwMode="auto">
          <a:xfrm flipV="1">
            <a:off x="990600" y="3657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Text Box 14" descr="Paper bag"/>
          <p:cNvSpPr txBox="1">
            <a:spLocks noChangeArrowheads="1"/>
          </p:cNvSpPr>
          <p:nvPr/>
        </p:nvSpPr>
        <p:spPr bwMode="auto">
          <a:xfrm>
            <a:off x="0" y="3429000"/>
            <a:ext cx="842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clock</a:t>
            </a:r>
          </a:p>
        </p:txBody>
      </p:sp>
      <p:sp>
        <p:nvSpPr>
          <p:cNvPr id="9232" name="Freeform 15" descr="Paper bag"/>
          <p:cNvSpPr>
            <a:spLocks/>
          </p:cNvSpPr>
          <p:nvPr/>
        </p:nvSpPr>
        <p:spPr bwMode="auto">
          <a:xfrm>
            <a:off x="2895600" y="2895600"/>
            <a:ext cx="1295400" cy="609600"/>
          </a:xfrm>
          <a:custGeom>
            <a:avLst/>
            <a:gdLst>
              <a:gd name="T0" fmla="*/ 2147483647 w 816"/>
              <a:gd name="T1" fmla="*/ 2147483647 h 384"/>
              <a:gd name="T2" fmla="*/ 2147483647 w 816"/>
              <a:gd name="T3" fmla="*/ 0 h 384"/>
              <a:gd name="T4" fmla="*/ 0 w 816"/>
              <a:gd name="T5" fmla="*/ 0 h 384"/>
              <a:gd name="T6" fmla="*/ 0 w 816"/>
              <a:gd name="T7" fmla="*/ 2147483647 h 384"/>
              <a:gd name="T8" fmla="*/ 2147483647 w 816"/>
              <a:gd name="T9" fmla="*/ 2147483647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16" h="384">
                <a:moveTo>
                  <a:pt x="816" y="384"/>
                </a:moveTo>
                <a:lnTo>
                  <a:pt x="816" y="0"/>
                </a:lnTo>
                <a:lnTo>
                  <a:pt x="0" y="0"/>
                </a:lnTo>
                <a:lnTo>
                  <a:pt x="0" y="336"/>
                </a:lnTo>
                <a:lnTo>
                  <a:pt x="192" y="3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Oval 16" descr="Paper bag"/>
          <p:cNvSpPr>
            <a:spLocks noChangeArrowheads="1"/>
          </p:cNvSpPr>
          <p:nvPr/>
        </p:nvSpPr>
        <p:spPr bwMode="auto">
          <a:xfrm>
            <a:off x="3200400" y="33528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34" name="Freeform 17" descr="Paper bag"/>
          <p:cNvSpPr>
            <a:spLocks/>
          </p:cNvSpPr>
          <p:nvPr/>
        </p:nvSpPr>
        <p:spPr bwMode="auto">
          <a:xfrm>
            <a:off x="4495800" y="2895600"/>
            <a:ext cx="1295400" cy="609600"/>
          </a:xfrm>
          <a:custGeom>
            <a:avLst/>
            <a:gdLst>
              <a:gd name="T0" fmla="*/ 2147483647 w 816"/>
              <a:gd name="T1" fmla="*/ 2147483647 h 384"/>
              <a:gd name="T2" fmla="*/ 2147483647 w 816"/>
              <a:gd name="T3" fmla="*/ 0 h 384"/>
              <a:gd name="T4" fmla="*/ 0 w 816"/>
              <a:gd name="T5" fmla="*/ 0 h 384"/>
              <a:gd name="T6" fmla="*/ 0 w 816"/>
              <a:gd name="T7" fmla="*/ 2147483647 h 384"/>
              <a:gd name="T8" fmla="*/ 2147483647 w 816"/>
              <a:gd name="T9" fmla="*/ 2147483647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16" h="384">
                <a:moveTo>
                  <a:pt x="816" y="384"/>
                </a:moveTo>
                <a:lnTo>
                  <a:pt x="816" y="0"/>
                </a:lnTo>
                <a:lnTo>
                  <a:pt x="0" y="0"/>
                </a:lnTo>
                <a:lnTo>
                  <a:pt x="0" y="336"/>
                </a:lnTo>
                <a:lnTo>
                  <a:pt x="192" y="3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Oval 18" descr="Paper bag"/>
          <p:cNvSpPr>
            <a:spLocks noChangeArrowheads="1"/>
          </p:cNvSpPr>
          <p:nvPr/>
        </p:nvSpPr>
        <p:spPr bwMode="auto">
          <a:xfrm>
            <a:off x="4800600" y="33528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36" name="Freeform 19" descr="Paper bag"/>
          <p:cNvSpPr>
            <a:spLocks/>
          </p:cNvSpPr>
          <p:nvPr/>
        </p:nvSpPr>
        <p:spPr bwMode="auto">
          <a:xfrm>
            <a:off x="6172200" y="2819400"/>
            <a:ext cx="1295400" cy="609600"/>
          </a:xfrm>
          <a:custGeom>
            <a:avLst/>
            <a:gdLst>
              <a:gd name="T0" fmla="*/ 2147483647 w 816"/>
              <a:gd name="T1" fmla="*/ 2147483647 h 384"/>
              <a:gd name="T2" fmla="*/ 2147483647 w 816"/>
              <a:gd name="T3" fmla="*/ 0 h 384"/>
              <a:gd name="T4" fmla="*/ 0 w 816"/>
              <a:gd name="T5" fmla="*/ 0 h 384"/>
              <a:gd name="T6" fmla="*/ 0 w 816"/>
              <a:gd name="T7" fmla="*/ 2147483647 h 384"/>
              <a:gd name="T8" fmla="*/ 2147483647 w 816"/>
              <a:gd name="T9" fmla="*/ 2147483647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16" h="384">
                <a:moveTo>
                  <a:pt x="816" y="384"/>
                </a:moveTo>
                <a:lnTo>
                  <a:pt x="816" y="0"/>
                </a:lnTo>
                <a:lnTo>
                  <a:pt x="0" y="0"/>
                </a:lnTo>
                <a:lnTo>
                  <a:pt x="0" y="336"/>
                </a:lnTo>
                <a:lnTo>
                  <a:pt x="192" y="3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Oval 20" descr="Paper bag"/>
          <p:cNvSpPr>
            <a:spLocks noChangeArrowheads="1"/>
          </p:cNvSpPr>
          <p:nvPr/>
        </p:nvSpPr>
        <p:spPr bwMode="auto">
          <a:xfrm>
            <a:off x="6477000" y="32766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38" name="Line 21"/>
          <p:cNvSpPr>
            <a:spLocks noChangeShapeType="1"/>
          </p:cNvSpPr>
          <p:nvPr/>
        </p:nvSpPr>
        <p:spPr bwMode="auto">
          <a:xfrm>
            <a:off x="7086600" y="3429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2" descr="Paper bag"/>
          <p:cNvSpPr txBox="1">
            <a:spLocks noChangeArrowheads="1"/>
          </p:cNvSpPr>
          <p:nvPr/>
        </p:nvSpPr>
        <p:spPr bwMode="auto">
          <a:xfrm>
            <a:off x="1066800" y="2209800"/>
            <a:ext cx="128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Count(0)</a:t>
            </a:r>
          </a:p>
        </p:txBody>
      </p:sp>
      <p:sp>
        <p:nvSpPr>
          <p:cNvPr id="9240" name="Text Box 23" descr="Paper bag"/>
          <p:cNvSpPr txBox="1">
            <a:spLocks noChangeArrowheads="1"/>
          </p:cNvSpPr>
          <p:nvPr/>
        </p:nvSpPr>
        <p:spPr bwMode="auto">
          <a:xfrm>
            <a:off x="2819400" y="2286000"/>
            <a:ext cx="128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Count(1)</a:t>
            </a:r>
          </a:p>
        </p:txBody>
      </p:sp>
      <p:sp>
        <p:nvSpPr>
          <p:cNvPr id="9241" name="Text Box 24" descr="Paper bag"/>
          <p:cNvSpPr txBox="1">
            <a:spLocks noChangeArrowheads="1"/>
          </p:cNvSpPr>
          <p:nvPr/>
        </p:nvSpPr>
        <p:spPr bwMode="auto">
          <a:xfrm>
            <a:off x="4419600" y="2286000"/>
            <a:ext cx="128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Count(2)</a:t>
            </a:r>
          </a:p>
        </p:txBody>
      </p:sp>
      <p:sp>
        <p:nvSpPr>
          <p:cNvPr id="9242" name="Text Box 25" descr="Paper bag"/>
          <p:cNvSpPr txBox="1">
            <a:spLocks noChangeArrowheads="1"/>
          </p:cNvSpPr>
          <p:nvPr/>
        </p:nvSpPr>
        <p:spPr bwMode="auto">
          <a:xfrm>
            <a:off x="6172200" y="2286000"/>
            <a:ext cx="128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Count(3)</a:t>
            </a:r>
          </a:p>
        </p:txBody>
      </p:sp>
      <p:sp>
        <p:nvSpPr>
          <p:cNvPr id="9243" name="Freeform 26" descr="Paper bag"/>
          <p:cNvSpPr>
            <a:spLocks/>
          </p:cNvSpPr>
          <p:nvPr/>
        </p:nvSpPr>
        <p:spPr bwMode="auto">
          <a:xfrm>
            <a:off x="1828800" y="3733800"/>
            <a:ext cx="5105400" cy="609600"/>
          </a:xfrm>
          <a:custGeom>
            <a:avLst/>
            <a:gdLst>
              <a:gd name="T0" fmla="*/ 0 w 3216"/>
              <a:gd name="T1" fmla="*/ 0 h 384"/>
              <a:gd name="T2" fmla="*/ 0 w 3216"/>
              <a:gd name="T3" fmla="*/ 2147483647 h 384"/>
              <a:gd name="T4" fmla="*/ 2147483647 w 3216"/>
              <a:gd name="T5" fmla="*/ 2147483647 h 384"/>
              <a:gd name="T6" fmla="*/ 2147483647 w 3216"/>
              <a:gd name="T7" fmla="*/ 0 h 384"/>
              <a:gd name="T8" fmla="*/ 2147483647 w 3216"/>
              <a:gd name="T9" fmla="*/ 2147483647 h 384"/>
              <a:gd name="T10" fmla="*/ 2147483647 w 3216"/>
              <a:gd name="T11" fmla="*/ 2147483647 h 384"/>
              <a:gd name="T12" fmla="*/ 2147483647 w 3216"/>
              <a:gd name="T13" fmla="*/ 0 h 384"/>
              <a:gd name="T14" fmla="*/ 2147483647 w 3216"/>
              <a:gd name="T15" fmla="*/ 2147483647 h 384"/>
              <a:gd name="T16" fmla="*/ 2147483647 w 3216"/>
              <a:gd name="T17" fmla="*/ 2147483647 h 384"/>
              <a:gd name="T18" fmla="*/ 2147483647 w 3216"/>
              <a:gd name="T19" fmla="*/ 0 h 384"/>
              <a:gd name="T20" fmla="*/ 2147483647 w 3216"/>
              <a:gd name="T21" fmla="*/ 2147483647 h 384"/>
              <a:gd name="T22" fmla="*/ 2147483647 w 3216"/>
              <a:gd name="T23" fmla="*/ 2147483647 h 384"/>
              <a:gd name="T24" fmla="*/ 2147483647 w 3216"/>
              <a:gd name="T25" fmla="*/ 2147483647 h 38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216" h="384">
                <a:moveTo>
                  <a:pt x="0" y="0"/>
                </a:moveTo>
                <a:lnTo>
                  <a:pt x="0" y="288"/>
                </a:lnTo>
                <a:lnTo>
                  <a:pt x="1056" y="288"/>
                </a:lnTo>
                <a:lnTo>
                  <a:pt x="1056" y="0"/>
                </a:lnTo>
                <a:lnTo>
                  <a:pt x="1056" y="288"/>
                </a:lnTo>
                <a:lnTo>
                  <a:pt x="2112" y="288"/>
                </a:lnTo>
                <a:lnTo>
                  <a:pt x="2112" y="0"/>
                </a:lnTo>
                <a:lnTo>
                  <a:pt x="2112" y="288"/>
                </a:lnTo>
                <a:lnTo>
                  <a:pt x="3216" y="288"/>
                </a:lnTo>
                <a:lnTo>
                  <a:pt x="3216" y="0"/>
                </a:lnTo>
                <a:lnTo>
                  <a:pt x="3216" y="288"/>
                </a:lnTo>
                <a:lnTo>
                  <a:pt x="2064" y="288"/>
                </a:lnTo>
                <a:lnTo>
                  <a:pt x="2064" y="38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Text Box 27" descr="Paper bag"/>
          <p:cNvSpPr txBox="1">
            <a:spLocks noChangeArrowheads="1"/>
          </p:cNvSpPr>
          <p:nvPr/>
        </p:nvSpPr>
        <p:spPr bwMode="auto">
          <a:xfrm>
            <a:off x="5257800" y="4114800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reset</a:t>
            </a:r>
          </a:p>
        </p:txBody>
      </p:sp>
      <p:sp>
        <p:nvSpPr>
          <p:cNvPr id="9245" name="Freeform 28" descr="Paper bag"/>
          <p:cNvSpPr>
            <a:spLocks/>
          </p:cNvSpPr>
          <p:nvPr/>
        </p:nvSpPr>
        <p:spPr bwMode="auto">
          <a:xfrm>
            <a:off x="1038225" y="4933950"/>
            <a:ext cx="25400" cy="39688"/>
          </a:xfrm>
          <a:custGeom>
            <a:avLst/>
            <a:gdLst>
              <a:gd name="T0" fmla="*/ 0 w 16"/>
              <a:gd name="T1" fmla="*/ 2147483647 h 25"/>
              <a:gd name="T2" fmla="*/ 2147483647 w 16"/>
              <a:gd name="T3" fmla="*/ 0 h 25"/>
              <a:gd name="T4" fmla="*/ 0 w 16"/>
              <a:gd name="T5" fmla="*/ 2147483647 h 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" h="25">
                <a:moveTo>
                  <a:pt x="0" y="25"/>
                </a:moveTo>
                <a:cubicBezTo>
                  <a:pt x="5" y="17"/>
                  <a:pt x="16" y="0"/>
                  <a:pt x="16" y="0"/>
                </a:cubicBezTo>
                <a:cubicBezTo>
                  <a:pt x="16" y="0"/>
                  <a:pt x="5" y="17"/>
                  <a:pt x="0" y="25"/>
                </a:cubicBez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Freeform 31" descr="Paper bag"/>
          <p:cNvSpPr>
            <a:spLocks/>
          </p:cNvSpPr>
          <p:nvPr/>
        </p:nvSpPr>
        <p:spPr bwMode="auto">
          <a:xfrm>
            <a:off x="1219200" y="5029200"/>
            <a:ext cx="7162800" cy="228600"/>
          </a:xfrm>
          <a:custGeom>
            <a:avLst/>
            <a:gdLst>
              <a:gd name="T0" fmla="*/ 0 w 4512"/>
              <a:gd name="T1" fmla="*/ 2147483647 h 144"/>
              <a:gd name="T2" fmla="*/ 2147483647 w 4512"/>
              <a:gd name="T3" fmla="*/ 2147483647 h 144"/>
              <a:gd name="T4" fmla="*/ 2147483647 w 4512"/>
              <a:gd name="T5" fmla="*/ 0 h 144"/>
              <a:gd name="T6" fmla="*/ 2147483647 w 4512"/>
              <a:gd name="T7" fmla="*/ 0 h 144"/>
              <a:gd name="T8" fmla="*/ 2147483647 w 4512"/>
              <a:gd name="T9" fmla="*/ 2147483647 h 144"/>
              <a:gd name="T10" fmla="*/ 2147483647 w 4512"/>
              <a:gd name="T11" fmla="*/ 2147483647 h 144"/>
              <a:gd name="T12" fmla="*/ 2147483647 w 4512"/>
              <a:gd name="T13" fmla="*/ 0 h 144"/>
              <a:gd name="T14" fmla="*/ 2147483647 w 4512"/>
              <a:gd name="T15" fmla="*/ 0 h 144"/>
              <a:gd name="T16" fmla="*/ 2147483647 w 4512"/>
              <a:gd name="T17" fmla="*/ 2147483647 h 144"/>
              <a:gd name="T18" fmla="*/ 2147483647 w 4512"/>
              <a:gd name="T19" fmla="*/ 2147483647 h 144"/>
              <a:gd name="T20" fmla="*/ 2147483647 w 4512"/>
              <a:gd name="T21" fmla="*/ 0 h 144"/>
              <a:gd name="T22" fmla="*/ 2147483647 w 4512"/>
              <a:gd name="T23" fmla="*/ 0 h 144"/>
              <a:gd name="T24" fmla="*/ 2147483647 w 4512"/>
              <a:gd name="T25" fmla="*/ 2147483647 h 144"/>
              <a:gd name="T26" fmla="*/ 2147483647 w 4512"/>
              <a:gd name="T27" fmla="*/ 2147483647 h 144"/>
              <a:gd name="T28" fmla="*/ 2147483647 w 4512"/>
              <a:gd name="T29" fmla="*/ 0 h 144"/>
              <a:gd name="T30" fmla="*/ 2147483647 w 4512"/>
              <a:gd name="T31" fmla="*/ 0 h 14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512" h="144">
                <a:moveTo>
                  <a:pt x="0" y="144"/>
                </a:moveTo>
                <a:lnTo>
                  <a:pt x="288" y="144"/>
                </a:lnTo>
                <a:lnTo>
                  <a:pt x="288" y="0"/>
                </a:lnTo>
                <a:lnTo>
                  <a:pt x="912" y="0"/>
                </a:lnTo>
                <a:lnTo>
                  <a:pt x="912" y="144"/>
                </a:lnTo>
                <a:lnTo>
                  <a:pt x="1584" y="144"/>
                </a:lnTo>
                <a:lnTo>
                  <a:pt x="1584" y="0"/>
                </a:lnTo>
                <a:lnTo>
                  <a:pt x="2208" y="0"/>
                </a:lnTo>
                <a:lnTo>
                  <a:pt x="2208" y="144"/>
                </a:lnTo>
                <a:lnTo>
                  <a:pt x="2832" y="144"/>
                </a:lnTo>
                <a:lnTo>
                  <a:pt x="2832" y="0"/>
                </a:lnTo>
                <a:lnTo>
                  <a:pt x="3408" y="0"/>
                </a:lnTo>
                <a:lnTo>
                  <a:pt x="3408" y="144"/>
                </a:lnTo>
                <a:lnTo>
                  <a:pt x="3984" y="144"/>
                </a:lnTo>
                <a:lnTo>
                  <a:pt x="3984" y="0"/>
                </a:lnTo>
                <a:lnTo>
                  <a:pt x="4512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Text Box 32" descr="Paper bag"/>
          <p:cNvSpPr txBox="1">
            <a:spLocks noChangeArrowheads="1"/>
          </p:cNvSpPr>
          <p:nvPr/>
        </p:nvSpPr>
        <p:spPr bwMode="auto">
          <a:xfrm>
            <a:off x="228600" y="4495800"/>
            <a:ext cx="842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clock</a:t>
            </a:r>
          </a:p>
        </p:txBody>
      </p:sp>
      <p:sp>
        <p:nvSpPr>
          <p:cNvPr id="9248" name="Text Box 33" descr="Paper bag"/>
          <p:cNvSpPr txBox="1">
            <a:spLocks noChangeArrowheads="1"/>
          </p:cNvSpPr>
          <p:nvPr/>
        </p:nvSpPr>
        <p:spPr bwMode="auto">
          <a:xfrm>
            <a:off x="0" y="5029200"/>
            <a:ext cx="1447800" cy="1552575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Q(0)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Q(1)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Q(2)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Q(3)</a:t>
            </a:r>
          </a:p>
        </p:txBody>
      </p:sp>
      <p:sp>
        <p:nvSpPr>
          <p:cNvPr id="9249" name="Text Box 36" descr="Paper bag"/>
          <p:cNvSpPr txBox="1">
            <a:spLocks noChangeArrowheads="1"/>
          </p:cNvSpPr>
          <p:nvPr/>
        </p:nvSpPr>
        <p:spPr bwMode="auto">
          <a:xfrm>
            <a:off x="152400" y="4114800"/>
            <a:ext cx="3168650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  <a:sym typeface="Symbol" pitchFamily="18" charset="2"/>
              </a:rPr>
              <a:t></a:t>
            </a:r>
            <a:r>
              <a:rPr lang="en-US" altLang="zh-TW" sz="2400">
                <a:latin typeface="Times New Roman" pitchFamily="18" charset="0"/>
              </a:rPr>
              <a:t>t= time delay at one FF</a:t>
            </a:r>
          </a:p>
        </p:txBody>
      </p:sp>
      <p:sp>
        <p:nvSpPr>
          <p:cNvPr id="9250" name="Text Box 39" descr="Paper bag"/>
          <p:cNvSpPr txBox="1">
            <a:spLocks noChangeArrowheads="1"/>
          </p:cNvSpPr>
          <p:nvPr/>
        </p:nvSpPr>
        <p:spPr bwMode="auto">
          <a:xfrm>
            <a:off x="2743200" y="3505200"/>
            <a:ext cx="471488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ck</a:t>
            </a:r>
          </a:p>
        </p:txBody>
      </p:sp>
      <p:sp>
        <p:nvSpPr>
          <p:cNvPr id="9251" name="Text Box 40" descr="Paper bag"/>
          <p:cNvSpPr txBox="1">
            <a:spLocks noChangeArrowheads="1"/>
          </p:cNvSpPr>
          <p:nvPr/>
        </p:nvSpPr>
        <p:spPr bwMode="auto">
          <a:xfrm>
            <a:off x="4343400" y="3505200"/>
            <a:ext cx="471488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ck</a:t>
            </a:r>
          </a:p>
        </p:txBody>
      </p:sp>
      <p:sp>
        <p:nvSpPr>
          <p:cNvPr id="9252" name="Text Box 41" descr="Paper bag"/>
          <p:cNvSpPr txBox="1">
            <a:spLocks noChangeArrowheads="1"/>
          </p:cNvSpPr>
          <p:nvPr/>
        </p:nvSpPr>
        <p:spPr bwMode="auto">
          <a:xfrm>
            <a:off x="6096000" y="3505200"/>
            <a:ext cx="471488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ck</a:t>
            </a:r>
          </a:p>
        </p:txBody>
      </p:sp>
      <p:sp>
        <p:nvSpPr>
          <p:cNvPr id="9253" name="Text Box 42" descr="Paper bag"/>
          <p:cNvSpPr txBox="1">
            <a:spLocks noChangeArrowheads="1"/>
          </p:cNvSpPr>
          <p:nvPr/>
        </p:nvSpPr>
        <p:spPr bwMode="auto">
          <a:xfrm>
            <a:off x="1066800" y="3581400"/>
            <a:ext cx="471488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ck</a:t>
            </a:r>
          </a:p>
        </p:txBody>
      </p:sp>
      <p:sp>
        <p:nvSpPr>
          <p:cNvPr id="9254" name="Text Box 43" descr="Paper bag"/>
          <p:cNvSpPr txBox="1">
            <a:spLocks noChangeArrowheads="1"/>
          </p:cNvSpPr>
          <p:nvPr/>
        </p:nvSpPr>
        <p:spPr bwMode="auto">
          <a:xfrm>
            <a:off x="1955800" y="3505200"/>
            <a:ext cx="760413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Q(0)</a:t>
            </a:r>
          </a:p>
        </p:txBody>
      </p:sp>
      <p:sp>
        <p:nvSpPr>
          <p:cNvPr id="9255" name="Text Box 44" descr="Paper bag"/>
          <p:cNvSpPr txBox="1">
            <a:spLocks noChangeArrowheads="1"/>
          </p:cNvSpPr>
          <p:nvPr/>
        </p:nvSpPr>
        <p:spPr bwMode="auto">
          <a:xfrm>
            <a:off x="3733800" y="3581400"/>
            <a:ext cx="760413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Q(1)</a:t>
            </a:r>
          </a:p>
        </p:txBody>
      </p:sp>
      <p:sp>
        <p:nvSpPr>
          <p:cNvPr id="9256" name="Text Box 45" descr="Paper bag"/>
          <p:cNvSpPr txBox="1">
            <a:spLocks noChangeArrowheads="1"/>
          </p:cNvSpPr>
          <p:nvPr/>
        </p:nvSpPr>
        <p:spPr bwMode="auto">
          <a:xfrm>
            <a:off x="5410200" y="3505200"/>
            <a:ext cx="760413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Q(2)</a:t>
            </a:r>
          </a:p>
        </p:txBody>
      </p:sp>
      <p:sp>
        <p:nvSpPr>
          <p:cNvPr id="9257" name="Text Box 46" descr="Paper bag"/>
          <p:cNvSpPr txBox="1">
            <a:spLocks noChangeArrowheads="1"/>
          </p:cNvSpPr>
          <p:nvPr/>
        </p:nvSpPr>
        <p:spPr bwMode="auto">
          <a:xfrm>
            <a:off x="7086600" y="3505200"/>
            <a:ext cx="760413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Q(3)</a:t>
            </a:r>
          </a:p>
        </p:txBody>
      </p:sp>
      <p:sp>
        <p:nvSpPr>
          <p:cNvPr id="9258" name="Text Box 47" descr="Paper bag"/>
          <p:cNvSpPr txBox="1">
            <a:spLocks noChangeArrowheads="1"/>
          </p:cNvSpPr>
          <p:nvPr/>
        </p:nvSpPr>
        <p:spPr bwMode="auto">
          <a:xfrm>
            <a:off x="965200" y="2895600"/>
            <a:ext cx="760413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D(0)</a:t>
            </a:r>
          </a:p>
        </p:txBody>
      </p:sp>
      <p:sp>
        <p:nvSpPr>
          <p:cNvPr id="9259" name="Text Box 48" descr="Paper bag"/>
          <p:cNvSpPr txBox="1">
            <a:spLocks noChangeArrowheads="1"/>
          </p:cNvSpPr>
          <p:nvPr/>
        </p:nvSpPr>
        <p:spPr bwMode="auto">
          <a:xfrm>
            <a:off x="2895600" y="2895600"/>
            <a:ext cx="838200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D(1)</a:t>
            </a:r>
          </a:p>
        </p:txBody>
      </p:sp>
      <p:sp>
        <p:nvSpPr>
          <p:cNvPr id="9260" name="Text Box 49" descr="Paper bag"/>
          <p:cNvSpPr txBox="1">
            <a:spLocks noChangeArrowheads="1"/>
          </p:cNvSpPr>
          <p:nvPr/>
        </p:nvSpPr>
        <p:spPr bwMode="auto">
          <a:xfrm>
            <a:off x="4419600" y="2895600"/>
            <a:ext cx="760413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D(2)</a:t>
            </a:r>
          </a:p>
        </p:txBody>
      </p:sp>
      <p:sp>
        <p:nvSpPr>
          <p:cNvPr id="9261" name="Text Box 50" descr="Paper bag"/>
          <p:cNvSpPr txBox="1">
            <a:spLocks noChangeArrowheads="1"/>
          </p:cNvSpPr>
          <p:nvPr/>
        </p:nvSpPr>
        <p:spPr bwMode="auto">
          <a:xfrm>
            <a:off x="6172200" y="2819400"/>
            <a:ext cx="760413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D(3)</a:t>
            </a:r>
          </a:p>
        </p:txBody>
      </p:sp>
      <p:sp>
        <p:nvSpPr>
          <p:cNvPr id="9262" name="Freeform 54"/>
          <p:cNvSpPr>
            <a:spLocks/>
          </p:cNvSpPr>
          <p:nvPr/>
        </p:nvSpPr>
        <p:spPr bwMode="auto">
          <a:xfrm>
            <a:off x="1295400" y="4572000"/>
            <a:ext cx="6858000" cy="304800"/>
          </a:xfrm>
          <a:custGeom>
            <a:avLst/>
            <a:gdLst>
              <a:gd name="T0" fmla="*/ 0 w 4320"/>
              <a:gd name="T1" fmla="*/ 2147483647 h 192"/>
              <a:gd name="T2" fmla="*/ 2147483647 w 4320"/>
              <a:gd name="T3" fmla="*/ 2147483647 h 192"/>
              <a:gd name="T4" fmla="*/ 2147483647 w 4320"/>
              <a:gd name="T5" fmla="*/ 0 h 192"/>
              <a:gd name="T6" fmla="*/ 2147483647 w 4320"/>
              <a:gd name="T7" fmla="*/ 0 h 192"/>
              <a:gd name="T8" fmla="*/ 2147483647 w 4320"/>
              <a:gd name="T9" fmla="*/ 2147483647 h 192"/>
              <a:gd name="T10" fmla="*/ 2147483647 w 4320"/>
              <a:gd name="T11" fmla="*/ 2147483647 h 192"/>
              <a:gd name="T12" fmla="*/ 2147483647 w 4320"/>
              <a:gd name="T13" fmla="*/ 0 h 192"/>
              <a:gd name="T14" fmla="*/ 2147483647 w 4320"/>
              <a:gd name="T15" fmla="*/ 0 h 192"/>
              <a:gd name="T16" fmla="*/ 2147483647 w 4320"/>
              <a:gd name="T17" fmla="*/ 2147483647 h 192"/>
              <a:gd name="T18" fmla="*/ 2147483647 w 4320"/>
              <a:gd name="T19" fmla="*/ 2147483647 h 192"/>
              <a:gd name="T20" fmla="*/ 2147483647 w 4320"/>
              <a:gd name="T21" fmla="*/ 0 h 192"/>
              <a:gd name="T22" fmla="*/ 2147483647 w 4320"/>
              <a:gd name="T23" fmla="*/ 0 h 192"/>
              <a:gd name="T24" fmla="*/ 2147483647 w 4320"/>
              <a:gd name="T25" fmla="*/ 2147483647 h 192"/>
              <a:gd name="T26" fmla="*/ 2147483647 w 4320"/>
              <a:gd name="T27" fmla="*/ 2147483647 h 192"/>
              <a:gd name="T28" fmla="*/ 2147483647 w 4320"/>
              <a:gd name="T29" fmla="*/ 0 h 192"/>
              <a:gd name="T30" fmla="*/ 2147483647 w 4320"/>
              <a:gd name="T31" fmla="*/ 0 h 192"/>
              <a:gd name="T32" fmla="*/ 2147483647 w 4320"/>
              <a:gd name="T33" fmla="*/ 2147483647 h 192"/>
              <a:gd name="T34" fmla="*/ 2147483647 w 4320"/>
              <a:gd name="T35" fmla="*/ 2147483647 h 192"/>
              <a:gd name="T36" fmla="*/ 2147483647 w 4320"/>
              <a:gd name="T37" fmla="*/ 0 h 192"/>
              <a:gd name="T38" fmla="*/ 2147483647 w 4320"/>
              <a:gd name="T39" fmla="*/ 0 h 192"/>
              <a:gd name="T40" fmla="*/ 2147483647 w 4320"/>
              <a:gd name="T41" fmla="*/ 2147483647 h 192"/>
              <a:gd name="T42" fmla="*/ 2147483647 w 4320"/>
              <a:gd name="T43" fmla="*/ 2147483647 h 192"/>
              <a:gd name="T44" fmla="*/ 2147483647 w 4320"/>
              <a:gd name="T45" fmla="*/ 0 h 192"/>
              <a:gd name="T46" fmla="*/ 2147483647 w 4320"/>
              <a:gd name="T47" fmla="*/ 0 h 192"/>
              <a:gd name="T48" fmla="*/ 2147483647 w 4320"/>
              <a:gd name="T49" fmla="*/ 2147483647 h 192"/>
              <a:gd name="T50" fmla="*/ 2147483647 w 4320"/>
              <a:gd name="T51" fmla="*/ 2147483647 h 192"/>
              <a:gd name="T52" fmla="*/ 2147483647 w 4320"/>
              <a:gd name="T53" fmla="*/ 0 h 192"/>
              <a:gd name="T54" fmla="*/ 2147483647 w 4320"/>
              <a:gd name="T55" fmla="*/ 0 h 192"/>
              <a:gd name="T56" fmla="*/ 2147483647 w 4320"/>
              <a:gd name="T57" fmla="*/ 2147483647 h 192"/>
              <a:gd name="T58" fmla="*/ 2147483647 w 4320"/>
              <a:gd name="T59" fmla="*/ 2147483647 h 192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4320" h="192">
                <a:moveTo>
                  <a:pt x="0" y="192"/>
                </a:moveTo>
                <a:lnTo>
                  <a:pt x="192" y="192"/>
                </a:lnTo>
                <a:lnTo>
                  <a:pt x="192" y="0"/>
                </a:lnTo>
                <a:lnTo>
                  <a:pt x="528" y="0"/>
                </a:lnTo>
                <a:lnTo>
                  <a:pt x="528" y="192"/>
                </a:lnTo>
                <a:lnTo>
                  <a:pt x="816" y="192"/>
                </a:lnTo>
                <a:lnTo>
                  <a:pt x="816" y="0"/>
                </a:lnTo>
                <a:lnTo>
                  <a:pt x="1152" y="0"/>
                </a:lnTo>
                <a:lnTo>
                  <a:pt x="1152" y="192"/>
                </a:lnTo>
                <a:lnTo>
                  <a:pt x="1488" y="192"/>
                </a:lnTo>
                <a:lnTo>
                  <a:pt x="1488" y="0"/>
                </a:lnTo>
                <a:lnTo>
                  <a:pt x="1776" y="0"/>
                </a:lnTo>
                <a:lnTo>
                  <a:pt x="1776" y="192"/>
                </a:lnTo>
                <a:lnTo>
                  <a:pt x="2112" y="192"/>
                </a:lnTo>
                <a:lnTo>
                  <a:pt x="2112" y="0"/>
                </a:lnTo>
                <a:lnTo>
                  <a:pt x="2400" y="0"/>
                </a:lnTo>
                <a:lnTo>
                  <a:pt x="2400" y="192"/>
                </a:lnTo>
                <a:lnTo>
                  <a:pt x="2736" y="192"/>
                </a:lnTo>
                <a:lnTo>
                  <a:pt x="2736" y="0"/>
                </a:lnTo>
                <a:lnTo>
                  <a:pt x="3024" y="0"/>
                </a:lnTo>
                <a:lnTo>
                  <a:pt x="3024" y="192"/>
                </a:lnTo>
                <a:lnTo>
                  <a:pt x="3312" y="192"/>
                </a:lnTo>
                <a:lnTo>
                  <a:pt x="3312" y="0"/>
                </a:lnTo>
                <a:lnTo>
                  <a:pt x="3600" y="0"/>
                </a:lnTo>
                <a:lnTo>
                  <a:pt x="3600" y="192"/>
                </a:lnTo>
                <a:lnTo>
                  <a:pt x="3888" y="192"/>
                </a:lnTo>
                <a:lnTo>
                  <a:pt x="3888" y="0"/>
                </a:lnTo>
                <a:lnTo>
                  <a:pt x="4128" y="0"/>
                </a:lnTo>
                <a:lnTo>
                  <a:pt x="4128" y="192"/>
                </a:lnTo>
                <a:lnTo>
                  <a:pt x="4320" y="19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3" name="Freeform 55"/>
          <p:cNvSpPr>
            <a:spLocks/>
          </p:cNvSpPr>
          <p:nvPr/>
        </p:nvSpPr>
        <p:spPr bwMode="auto">
          <a:xfrm>
            <a:off x="1524000" y="3581400"/>
            <a:ext cx="76200" cy="152400"/>
          </a:xfrm>
          <a:custGeom>
            <a:avLst/>
            <a:gdLst>
              <a:gd name="T0" fmla="*/ 0 w 48"/>
              <a:gd name="T1" fmla="*/ 0 h 96"/>
              <a:gd name="T2" fmla="*/ 2147483647 w 48"/>
              <a:gd name="T3" fmla="*/ 2147483647 h 96"/>
              <a:gd name="T4" fmla="*/ 0 w 48"/>
              <a:gd name="T5" fmla="*/ 2147483647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" h="96">
                <a:moveTo>
                  <a:pt x="0" y="0"/>
                </a:moveTo>
                <a:lnTo>
                  <a:pt x="48" y="48"/>
                </a:lnTo>
                <a:lnTo>
                  <a:pt x="0" y="9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4" name="Freeform 56"/>
          <p:cNvSpPr>
            <a:spLocks/>
          </p:cNvSpPr>
          <p:nvPr/>
        </p:nvSpPr>
        <p:spPr bwMode="auto">
          <a:xfrm>
            <a:off x="3276600" y="3429000"/>
            <a:ext cx="76200" cy="152400"/>
          </a:xfrm>
          <a:custGeom>
            <a:avLst/>
            <a:gdLst>
              <a:gd name="T0" fmla="*/ 0 w 48"/>
              <a:gd name="T1" fmla="*/ 0 h 96"/>
              <a:gd name="T2" fmla="*/ 2147483647 w 48"/>
              <a:gd name="T3" fmla="*/ 2147483647 h 96"/>
              <a:gd name="T4" fmla="*/ 0 w 48"/>
              <a:gd name="T5" fmla="*/ 2147483647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" h="96">
                <a:moveTo>
                  <a:pt x="0" y="0"/>
                </a:moveTo>
                <a:lnTo>
                  <a:pt x="48" y="48"/>
                </a:lnTo>
                <a:lnTo>
                  <a:pt x="0" y="9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5" name="Freeform 57"/>
          <p:cNvSpPr>
            <a:spLocks/>
          </p:cNvSpPr>
          <p:nvPr/>
        </p:nvSpPr>
        <p:spPr bwMode="auto">
          <a:xfrm>
            <a:off x="4876800" y="3429000"/>
            <a:ext cx="76200" cy="152400"/>
          </a:xfrm>
          <a:custGeom>
            <a:avLst/>
            <a:gdLst>
              <a:gd name="T0" fmla="*/ 0 w 48"/>
              <a:gd name="T1" fmla="*/ 0 h 96"/>
              <a:gd name="T2" fmla="*/ 2147483647 w 48"/>
              <a:gd name="T3" fmla="*/ 2147483647 h 96"/>
              <a:gd name="T4" fmla="*/ 0 w 48"/>
              <a:gd name="T5" fmla="*/ 2147483647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" h="96">
                <a:moveTo>
                  <a:pt x="0" y="0"/>
                </a:moveTo>
                <a:lnTo>
                  <a:pt x="48" y="48"/>
                </a:lnTo>
                <a:lnTo>
                  <a:pt x="0" y="9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6" name="Freeform 58"/>
          <p:cNvSpPr>
            <a:spLocks/>
          </p:cNvSpPr>
          <p:nvPr/>
        </p:nvSpPr>
        <p:spPr bwMode="auto">
          <a:xfrm>
            <a:off x="6553200" y="3429000"/>
            <a:ext cx="76200" cy="152400"/>
          </a:xfrm>
          <a:custGeom>
            <a:avLst/>
            <a:gdLst>
              <a:gd name="T0" fmla="*/ 0 w 48"/>
              <a:gd name="T1" fmla="*/ 0 h 96"/>
              <a:gd name="T2" fmla="*/ 2147483647 w 48"/>
              <a:gd name="T3" fmla="*/ 2147483647 h 96"/>
              <a:gd name="T4" fmla="*/ 0 w 48"/>
              <a:gd name="T5" fmla="*/ 2147483647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" h="96">
                <a:moveTo>
                  <a:pt x="0" y="0"/>
                </a:moveTo>
                <a:lnTo>
                  <a:pt x="48" y="48"/>
                </a:lnTo>
                <a:lnTo>
                  <a:pt x="0" y="9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67" name="TextBox 58"/>
          <p:cNvSpPr txBox="1">
            <a:spLocks noChangeArrowheads="1"/>
          </p:cNvSpPr>
          <p:nvPr/>
        </p:nvSpPr>
        <p:spPr bwMode="auto">
          <a:xfrm>
            <a:off x="4579938" y="0"/>
            <a:ext cx="4332287" cy="13430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latin typeface="Calibri" pitchFamily="34" charset="0"/>
                <a:cs typeface="Arial" charset="0"/>
              </a:rPr>
              <a:t>Student ID: __________________</a:t>
            </a:r>
            <a:br>
              <a:rPr lang="en-US" altLang="zh-TW" sz="2000">
                <a:latin typeface="Calibri" pitchFamily="34" charset="0"/>
                <a:cs typeface="Arial" charset="0"/>
              </a:rPr>
            </a:br>
            <a:r>
              <a:rPr lang="en-US" altLang="zh-TW" sz="2000">
                <a:latin typeface="Calibri" pitchFamily="34" charset="0"/>
                <a:cs typeface="Arial" charset="0"/>
              </a:rPr>
              <a:t>Name: ______________________</a:t>
            </a:r>
            <a:br>
              <a:rPr lang="en-US" altLang="zh-TW" sz="2000">
                <a:latin typeface="Calibri" pitchFamily="34" charset="0"/>
                <a:cs typeface="Arial" charset="0"/>
              </a:rPr>
            </a:br>
            <a:r>
              <a:rPr lang="en-US" altLang="zh-TW" sz="2000">
                <a:latin typeface="Calibri" pitchFamily="34" charset="0"/>
                <a:cs typeface="Arial" charset="0"/>
              </a:rPr>
              <a:t>Date:_______________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latin typeface="Calibri" pitchFamily="34" charset="0"/>
                <a:cs typeface="Arial" charset="0"/>
              </a:rPr>
              <a:t>(Submit this at the end of the lecture.)</a:t>
            </a:r>
          </a:p>
        </p:txBody>
      </p:sp>
      <p:cxnSp>
        <p:nvCxnSpPr>
          <p:cNvPr id="9268" name="Straight Arrow Connector 2"/>
          <p:cNvCxnSpPr>
            <a:cxnSpLocks noChangeShapeType="1"/>
          </p:cNvCxnSpPr>
          <p:nvPr/>
        </p:nvCxnSpPr>
        <p:spPr bwMode="auto">
          <a:xfrm>
            <a:off x="1377950" y="5486400"/>
            <a:ext cx="1905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69" name="Straight Arrow Connector 4"/>
          <p:cNvCxnSpPr>
            <a:cxnSpLocks noChangeShapeType="1"/>
          </p:cNvCxnSpPr>
          <p:nvPr/>
        </p:nvCxnSpPr>
        <p:spPr bwMode="auto">
          <a:xfrm flipH="1">
            <a:off x="1655763" y="5486400"/>
            <a:ext cx="119062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70" name="Straight Connector 6"/>
          <p:cNvCxnSpPr>
            <a:cxnSpLocks noChangeShapeType="1"/>
          </p:cNvCxnSpPr>
          <p:nvPr/>
        </p:nvCxnSpPr>
        <p:spPr bwMode="auto">
          <a:xfrm>
            <a:off x="1600200" y="4495800"/>
            <a:ext cx="0" cy="11430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71" name="Straight Connector 64"/>
          <p:cNvCxnSpPr>
            <a:cxnSpLocks noChangeShapeType="1"/>
          </p:cNvCxnSpPr>
          <p:nvPr/>
        </p:nvCxnSpPr>
        <p:spPr bwMode="auto">
          <a:xfrm>
            <a:off x="1684338" y="4897438"/>
            <a:ext cx="0" cy="7620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72" name="Rectangle 17"/>
          <p:cNvSpPr>
            <a:spLocks noChangeArrowheads="1"/>
          </p:cNvSpPr>
          <p:nvPr/>
        </p:nvSpPr>
        <p:spPr bwMode="auto">
          <a:xfrm>
            <a:off x="1662113" y="5021263"/>
            <a:ext cx="361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Times New Roman" pitchFamily="18" charset="0"/>
                <a:sym typeface="Symbol" pitchFamily="18" charset="2"/>
              </a:rPr>
              <a:t></a:t>
            </a:r>
            <a:r>
              <a:rPr lang="en-US" altLang="zh-TW" sz="1800">
                <a:latin typeface="Times New Roman" pitchFamily="18" charset="0"/>
              </a:rPr>
              <a:t>t</a:t>
            </a:r>
            <a:endParaRPr lang="en-US" altLang="en-US" sz="180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矩形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HK" smtClean="0">
                <a:ea typeface="PMingLiU" pitchFamily="18" charset="-120"/>
              </a:rPr>
              <a:t>Appendix</a:t>
            </a:r>
            <a:endParaRPr lang="en-US" altLang="en-US" smtClean="0"/>
          </a:p>
        </p:txBody>
      </p:sp>
      <p:sp>
        <p:nvSpPr>
          <p:cNvPr id="67588" name="矩形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HK" smtClean="0">
                <a:ea typeface="PMingLiU" pitchFamily="18" charset="-120"/>
              </a:rPr>
              <a:t>Another example to think about</a:t>
            </a:r>
            <a:endParaRPr lang="en-US" altLang="en-US" smtClean="0"/>
          </a:p>
        </p:txBody>
      </p:sp>
      <p:sp>
        <p:nvSpPr>
          <p:cNvPr id="67586" name="矩形 10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6758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A6AA6DA-4DB8-4694-986B-C744CF7BA09D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70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矩形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TW" sz="2500" smtClean="0">
                <a:ea typeface="PMingLiU" pitchFamily="18" charset="-120"/>
              </a:rPr>
              <a:t>Design a lift controller.</a:t>
            </a:r>
            <a:r>
              <a:rPr lang="en-US" altLang="zh-TW" smtClean="0">
                <a:ea typeface="PMingLiU" pitchFamily="18" charset="-120"/>
              </a:rPr>
              <a:t> </a:t>
            </a:r>
            <a:br>
              <a:rPr lang="en-US" altLang="zh-TW" smtClean="0">
                <a:ea typeface="PMingLiU" pitchFamily="18" charset="-120"/>
              </a:rPr>
            </a:br>
            <a:r>
              <a:rPr lang="en-US" altLang="zh-TW" smtClean="0">
                <a:ea typeface="PMingLiU" pitchFamily="18" charset="-120"/>
              </a:rPr>
              <a:t>Floors: G,1,2,3</a:t>
            </a:r>
          </a:p>
        </p:txBody>
      </p:sp>
      <p:sp>
        <p:nvSpPr>
          <p:cNvPr id="68614" name="矩形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PMingLiU" pitchFamily="18" charset="-120"/>
              </a:rPr>
              <a:t> </a:t>
            </a:r>
          </a:p>
        </p:txBody>
      </p:sp>
      <p:sp>
        <p:nvSpPr>
          <p:cNvPr id="6861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6864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2F3101C-9917-4CA9-A17C-C233238647D4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71</a:t>
            </a:fld>
            <a:endParaRPr lang="en-US" altLang="en-US" sz="1000" smtClean="0"/>
          </a:p>
        </p:txBody>
      </p:sp>
      <p:sp>
        <p:nvSpPr>
          <p:cNvPr id="68611" name="矩形 2"/>
          <p:cNvSpPr>
            <a:spLocks noChangeArrowheads="1"/>
          </p:cNvSpPr>
          <p:nvPr/>
        </p:nvSpPr>
        <p:spPr bwMode="auto">
          <a:xfrm>
            <a:off x="6324600" y="4038600"/>
            <a:ext cx="228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12" name="矩形 3"/>
          <p:cNvSpPr>
            <a:spLocks noChangeArrowheads="1"/>
          </p:cNvSpPr>
          <p:nvPr/>
        </p:nvSpPr>
        <p:spPr bwMode="auto">
          <a:xfrm>
            <a:off x="5486400" y="3962400"/>
            <a:ext cx="1828800" cy="838200"/>
          </a:xfrm>
          <a:prstGeom prst="rect">
            <a:avLst/>
          </a:prstGeom>
          <a:solidFill>
            <a:schemeClr val="accent1">
              <a:alpha val="4392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15" name="矩形 6"/>
          <p:cNvSpPr>
            <a:spLocks noChangeArrowheads="1"/>
          </p:cNvSpPr>
          <p:nvPr/>
        </p:nvSpPr>
        <p:spPr bwMode="auto">
          <a:xfrm>
            <a:off x="3505200" y="2209800"/>
            <a:ext cx="1828800" cy="3505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kumimoji="1" lang="en-US" altLang="en-US" sz="1800"/>
          </a:p>
        </p:txBody>
      </p:sp>
      <p:sp>
        <p:nvSpPr>
          <p:cNvPr id="68616" name="直线 7"/>
          <p:cNvSpPr>
            <a:spLocks noChangeShapeType="1"/>
          </p:cNvSpPr>
          <p:nvPr/>
        </p:nvSpPr>
        <p:spPr bwMode="auto">
          <a:xfrm>
            <a:off x="3505200" y="2971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7" name="直线 8"/>
          <p:cNvSpPr>
            <a:spLocks noChangeShapeType="1"/>
          </p:cNvSpPr>
          <p:nvPr/>
        </p:nvSpPr>
        <p:spPr bwMode="auto">
          <a:xfrm>
            <a:off x="3505200" y="3962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8" name="直线 9"/>
          <p:cNvSpPr>
            <a:spLocks noChangeShapeType="1"/>
          </p:cNvSpPr>
          <p:nvPr/>
        </p:nvSpPr>
        <p:spPr bwMode="auto">
          <a:xfrm>
            <a:off x="3505200" y="4800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9" name="文本框 10"/>
          <p:cNvSpPr txBox="1">
            <a:spLocks noChangeArrowheads="1"/>
          </p:cNvSpPr>
          <p:nvPr/>
        </p:nvSpPr>
        <p:spPr bwMode="auto">
          <a:xfrm>
            <a:off x="3641725" y="5065713"/>
            <a:ext cx="36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en-US" sz="1800"/>
              <a:t>G</a:t>
            </a:r>
          </a:p>
        </p:txBody>
      </p:sp>
      <p:sp>
        <p:nvSpPr>
          <p:cNvPr id="68620" name="文本框 11"/>
          <p:cNvSpPr txBox="1">
            <a:spLocks noChangeArrowheads="1"/>
          </p:cNvSpPr>
          <p:nvPr/>
        </p:nvSpPr>
        <p:spPr bwMode="auto">
          <a:xfrm>
            <a:off x="3565525" y="40751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en-US" sz="1800"/>
              <a:t>1</a:t>
            </a:r>
          </a:p>
        </p:txBody>
      </p:sp>
      <p:sp>
        <p:nvSpPr>
          <p:cNvPr id="68621" name="文本框 12"/>
          <p:cNvSpPr txBox="1">
            <a:spLocks noChangeArrowheads="1"/>
          </p:cNvSpPr>
          <p:nvPr/>
        </p:nvSpPr>
        <p:spPr bwMode="auto">
          <a:xfrm>
            <a:off x="3565525" y="32369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en-US" sz="1800"/>
              <a:t>2</a:t>
            </a:r>
          </a:p>
        </p:txBody>
      </p:sp>
      <p:sp>
        <p:nvSpPr>
          <p:cNvPr id="68622" name="文本框 13"/>
          <p:cNvSpPr txBox="1">
            <a:spLocks noChangeArrowheads="1"/>
          </p:cNvSpPr>
          <p:nvPr/>
        </p:nvSpPr>
        <p:spPr bwMode="auto">
          <a:xfrm>
            <a:off x="3565525" y="23987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en-US" sz="1800"/>
              <a:t>3</a:t>
            </a:r>
          </a:p>
        </p:txBody>
      </p:sp>
      <p:sp>
        <p:nvSpPr>
          <p:cNvPr id="68623" name="椭圆 14"/>
          <p:cNvSpPr>
            <a:spLocks noChangeArrowheads="1"/>
          </p:cNvSpPr>
          <p:nvPr/>
        </p:nvSpPr>
        <p:spPr bwMode="auto">
          <a:xfrm>
            <a:off x="2895600" y="5334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24" name="椭圆 15"/>
          <p:cNvSpPr>
            <a:spLocks noChangeArrowheads="1"/>
          </p:cNvSpPr>
          <p:nvPr/>
        </p:nvSpPr>
        <p:spPr bwMode="auto">
          <a:xfrm>
            <a:off x="2895600" y="4343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25" name="椭圆 16"/>
          <p:cNvSpPr>
            <a:spLocks noChangeArrowheads="1"/>
          </p:cNvSpPr>
          <p:nvPr/>
        </p:nvSpPr>
        <p:spPr bwMode="auto">
          <a:xfrm>
            <a:off x="2895600" y="3352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26" name="椭圆 17"/>
          <p:cNvSpPr>
            <a:spLocks noChangeArrowheads="1"/>
          </p:cNvSpPr>
          <p:nvPr/>
        </p:nvSpPr>
        <p:spPr bwMode="auto">
          <a:xfrm>
            <a:off x="2895600" y="2590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27" name="文本框 18"/>
          <p:cNvSpPr txBox="1">
            <a:spLocks noChangeArrowheads="1"/>
          </p:cNvSpPr>
          <p:nvPr/>
        </p:nvSpPr>
        <p:spPr bwMode="auto">
          <a:xfrm>
            <a:off x="228600" y="3657600"/>
            <a:ext cx="211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en-US" sz="1800"/>
              <a:t>In_outside_buttons</a:t>
            </a:r>
          </a:p>
        </p:txBody>
      </p:sp>
      <p:sp>
        <p:nvSpPr>
          <p:cNvPr id="68628" name="椭圆 19"/>
          <p:cNvSpPr>
            <a:spLocks noChangeArrowheads="1"/>
          </p:cNvSpPr>
          <p:nvPr/>
        </p:nvSpPr>
        <p:spPr bwMode="auto">
          <a:xfrm>
            <a:off x="6400800" y="4495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29" name="椭圆 20"/>
          <p:cNvSpPr>
            <a:spLocks noChangeArrowheads="1"/>
          </p:cNvSpPr>
          <p:nvPr/>
        </p:nvSpPr>
        <p:spPr bwMode="auto">
          <a:xfrm>
            <a:off x="6400800" y="4343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30" name="椭圆 21"/>
          <p:cNvSpPr>
            <a:spLocks noChangeArrowheads="1"/>
          </p:cNvSpPr>
          <p:nvPr/>
        </p:nvSpPr>
        <p:spPr bwMode="auto">
          <a:xfrm>
            <a:off x="6400800" y="4191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31" name="文本框 22"/>
          <p:cNvSpPr txBox="1">
            <a:spLocks noChangeArrowheads="1"/>
          </p:cNvSpPr>
          <p:nvPr/>
        </p:nvSpPr>
        <p:spPr bwMode="auto">
          <a:xfrm>
            <a:off x="5486400" y="4876800"/>
            <a:ext cx="196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en-US" sz="1800"/>
              <a:t>in_inside_buttons</a:t>
            </a:r>
          </a:p>
        </p:txBody>
      </p:sp>
      <p:sp>
        <p:nvSpPr>
          <p:cNvPr id="68632" name="文本框 23"/>
          <p:cNvSpPr txBox="1">
            <a:spLocks noChangeArrowheads="1"/>
          </p:cNvSpPr>
          <p:nvPr/>
        </p:nvSpPr>
        <p:spPr bwMode="auto">
          <a:xfrm>
            <a:off x="5486400" y="3962400"/>
            <a:ext cx="160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1" lang="en-US" altLang="en-US" sz="1800"/>
              <a:t>Inside buttons</a:t>
            </a:r>
          </a:p>
        </p:txBody>
      </p:sp>
      <p:sp>
        <p:nvSpPr>
          <p:cNvPr id="68633" name="椭圆 24"/>
          <p:cNvSpPr>
            <a:spLocks noChangeArrowheads="1"/>
          </p:cNvSpPr>
          <p:nvPr/>
        </p:nvSpPr>
        <p:spPr bwMode="auto">
          <a:xfrm>
            <a:off x="6400800" y="4038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34" name="直线 25"/>
          <p:cNvSpPr>
            <a:spLocks noChangeShapeType="1"/>
          </p:cNvSpPr>
          <p:nvPr/>
        </p:nvSpPr>
        <p:spPr bwMode="auto">
          <a:xfrm>
            <a:off x="6400800" y="21336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5" name="直线 26"/>
          <p:cNvSpPr>
            <a:spLocks noChangeShapeType="1"/>
          </p:cNvSpPr>
          <p:nvPr/>
        </p:nvSpPr>
        <p:spPr bwMode="auto">
          <a:xfrm>
            <a:off x="6705600" y="2438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6" name="文本框 27"/>
          <p:cNvSpPr txBox="1">
            <a:spLocks noChangeArrowheads="1"/>
          </p:cNvSpPr>
          <p:nvPr/>
        </p:nvSpPr>
        <p:spPr bwMode="auto">
          <a:xfrm>
            <a:off x="6765925" y="2474913"/>
            <a:ext cx="1085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en-US" sz="1800"/>
              <a:t>Up/down</a:t>
            </a:r>
          </a:p>
        </p:txBody>
      </p:sp>
      <p:sp>
        <p:nvSpPr>
          <p:cNvPr id="68637" name="椭圆 28"/>
          <p:cNvSpPr>
            <a:spLocks noChangeArrowheads="1"/>
          </p:cNvSpPr>
          <p:nvPr/>
        </p:nvSpPr>
        <p:spPr bwMode="auto">
          <a:xfrm>
            <a:off x="6705600" y="4038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38" name="椭圆 29"/>
          <p:cNvSpPr>
            <a:spLocks noChangeArrowheads="1"/>
          </p:cNvSpPr>
          <p:nvPr/>
        </p:nvSpPr>
        <p:spPr bwMode="auto">
          <a:xfrm>
            <a:off x="6858000" y="4038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39" name="椭圆 30"/>
          <p:cNvSpPr>
            <a:spLocks noChangeArrowheads="1"/>
          </p:cNvSpPr>
          <p:nvPr/>
        </p:nvSpPr>
        <p:spPr bwMode="auto">
          <a:xfrm>
            <a:off x="7010400" y="4038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40" name="椭圆 31"/>
          <p:cNvSpPr>
            <a:spLocks noChangeArrowheads="1"/>
          </p:cNvSpPr>
          <p:nvPr/>
        </p:nvSpPr>
        <p:spPr bwMode="auto">
          <a:xfrm>
            <a:off x="7162800" y="4038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41" name="矩形 32"/>
          <p:cNvSpPr>
            <a:spLocks noChangeArrowheads="1"/>
          </p:cNvSpPr>
          <p:nvPr/>
        </p:nvSpPr>
        <p:spPr bwMode="auto">
          <a:xfrm>
            <a:off x="6629400" y="4038600"/>
            <a:ext cx="685800" cy="76200"/>
          </a:xfrm>
          <a:prstGeom prst="rect">
            <a:avLst/>
          </a:prstGeom>
          <a:solidFill>
            <a:schemeClr val="accent1">
              <a:alpha val="45097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68642" name="文本框 33"/>
          <p:cNvSpPr txBox="1">
            <a:spLocks noChangeArrowheads="1"/>
          </p:cNvSpPr>
          <p:nvPr/>
        </p:nvSpPr>
        <p:spPr bwMode="auto">
          <a:xfrm>
            <a:off x="6765925" y="3617913"/>
            <a:ext cx="1479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en-US" sz="1800"/>
              <a:t>Floor display</a:t>
            </a:r>
          </a:p>
        </p:txBody>
      </p:sp>
      <p:sp>
        <p:nvSpPr>
          <p:cNvPr id="68643" name="矩形 34"/>
          <p:cNvSpPr>
            <a:spLocks noChangeArrowheads="1"/>
          </p:cNvSpPr>
          <p:nvPr/>
        </p:nvSpPr>
        <p:spPr bwMode="auto">
          <a:xfrm>
            <a:off x="5943600" y="1752600"/>
            <a:ext cx="914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en-US" altLang="en-US" sz="1800"/>
              <a:t>motor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矩形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TW" sz="2500" smtClean="0">
                <a:ea typeface="PMingLiU" pitchFamily="18" charset="-120"/>
              </a:rPr>
              <a:t>Design a lift controller.</a:t>
            </a:r>
            <a:r>
              <a:rPr lang="en-US" altLang="zh-TW" smtClean="0">
                <a:ea typeface="PMingLiU" pitchFamily="18" charset="-120"/>
              </a:rPr>
              <a:t> </a:t>
            </a:r>
            <a:br>
              <a:rPr lang="en-US" altLang="zh-TW" smtClean="0">
                <a:ea typeface="PMingLiU" pitchFamily="18" charset="-120"/>
              </a:rPr>
            </a:br>
            <a:r>
              <a:rPr lang="en-US" altLang="zh-TW" smtClean="0">
                <a:ea typeface="PMingLiU" pitchFamily="18" charset="-120"/>
              </a:rPr>
              <a:t>Floors: G,1,2,3</a:t>
            </a:r>
          </a:p>
        </p:txBody>
      </p:sp>
      <p:sp>
        <p:nvSpPr>
          <p:cNvPr id="69636" name="矩形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zh-TW" sz="2800" smtClean="0">
                <a:ea typeface="PMingLiU" pitchFamily="18" charset="-120"/>
              </a:rPr>
              <a:t>Input_outside: in_outside_button(3 downto 0), 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Input_inside: in_inside_button(3 downto 0), 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position_sensor(7 downto 0) --fine measurement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Outputs:up_down,stop_go,door_open_close, display(3 downto 0)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additional input/outputs: over_weight, beep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How many states, processes do you need?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Draw the state transition diagram.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Write VHDL code.</a:t>
            </a:r>
          </a:p>
        </p:txBody>
      </p:sp>
      <p:sp>
        <p:nvSpPr>
          <p:cNvPr id="69634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6963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68F070-473C-4972-805D-14D70427DD4E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72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Hints for the </a:t>
            </a:r>
            <a:r>
              <a:rPr lang="en-US" altLang="zh-TW" i="1" smtClean="0">
                <a:ea typeface="PMingLiU" pitchFamily="18" charset="-120"/>
              </a:rPr>
              <a:t>Smart</a:t>
            </a:r>
            <a:r>
              <a:rPr lang="en-US" altLang="zh-TW" smtClean="0">
                <a:ea typeface="PMingLiU" pitchFamily="18" charset="-120"/>
              </a:rPr>
              <a:t> lift controller</a:t>
            </a:r>
          </a:p>
        </p:txBody>
      </p:sp>
      <p:sp>
        <p:nvSpPr>
          <p:cNvPr id="70660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PMingLiU" pitchFamily="18" charset="-120"/>
              </a:rPr>
              <a:t>4 +3 states used, for 4 floors and gaps in between.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One process(clock) -- input-to-states: to handle floor/state changes, “up/down” commands etc.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One process(floor states) -- states-to-outputs: to handle “stop”, “door” etc. 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Case for “One  request only”</a:t>
            </a:r>
          </a:p>
          <a:p>
            <a:pPr lvl="1" eaLnBrk="1" hangingPunct="1"/>
            <a:r>
              <a:rPr lang="en-US" altLang="zh-TW" sz="2300" smtClean="0">
                <a:ea typeface="PMingLiU" pitchFamily="18" charset="-120"/>
              </a:rPr>
              <a:t>If lift is lower than request, up. Otherwise down.</a:t>
            </a:r>
          </a:p>
        </p:txBody>
      </p:sp>
      <p:sp>
        <p:nvSpPr>
          <p:cNvPr id="70658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7066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2F4420D-2D30-4CBC-B201-9C29415D2049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73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000" smtClean="0">
                <a:ea typeface="PMingLiU" pitchFamily="18" charset="-120"/>
              </a:rPr>
              <a:t>Would this work?</a:t>
            </a:r>
            <a:br>
              <a:rPr lang="en-US" altLang="zh-TW" sz="3000" smtClean="0">
                <a:ea typeface="PMingLiU" pitchFamily="18" charset="-120"/>
              </a:rPr>
            </a:br>
            <a:r>
              <a:rPr lang="en-US" altLang="zh-TW" sz="3000" b="1" i="1" u="sng" smtClean="0">
                <a:solidFill>
                  <a:schemeClr val="tx1"/>
                </a:solidFill>
                <a:ea typeface="PMingLiU" pitchFamily="18" charset="-120"/>
              </a:rPr>
              <a:t>Floor</a:t>
            </a:r>
            <a:r>
              <a:rPr lang="en-US" altLang="zh-TW" sz="3000" smtClean="0">
                <a:ea typeface="PMingLiU" pitchFamily="18" charset="-120"/>
              </a:rPr>
              <a:t> is the internal status(</a:t>
            </a:r>
            <a:r>
              <a:rPr lang="en-US" altLang="zh-TW" sz="3000" u="sng" smtClean="0">
                <a:ea typeface="PMingLiU" pitchFamily="18" charset="-120"/>
              </a:rPr>
              <a:t>signal</a:t>
            </a:r>
            <a:r>
              <a:rPr lang="en-US" altLang="zh-TW" sz="3000" smtClean="0">
                <a:ea typeface="PMingLiU" pitchFamily="18" charset="-120"/>
              </a:rPr>
              <a:t>)</a:t>
            </a:r>
            <a:endParaRPr lang="en-US" altLang="zh-TW" smtClean="0">
              <a:ea typeface="PMingLiU" pitchFamily="18" charset="-120"/>
            </a:endParaRPr>
          </a:p>
        </p:txBody>
      </p:sp>
      <p:sp>
        <p:nvSpPr>
          <p:cNvPr id="71684" name="矩形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1195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1 process (</a:t>
            </a:r>
            <a:r>
              <a:rPr lang="en-US" altLang="zh-TW" sz="2000" b="1" i="1" smtClean="0">
                <a:ea typeface="PMingLiU" pitchFamily="18" charset="-120"/>
              </a:rPr>
              <a:t>CLK</a:t>
            </a:r>
            <a:r>
              <a:rPr lang="en-US" altLang="zh-TW" sz="2000" b="1" smtClean="0">
                <a:ea typeface="PMingLiU" pitchFamily="18" charset="-120"/>
              </a:rPr>
              <a:t>)--process 1 of 2 , all inputs are asyn.</a:t>
            </a:r>
          </a:p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2 begin                               -- generates </a:t>
            </a:r>
            <a:r>
              <a:rPr lang="en-US" altLang="zh-TW" sz="2000" b="1" i="1" smtClean="0">
                <a:ea typeface="PMingLiU" pitchFamily="18" charset="-120"/>
              </a:rPr>
              <a:t>up, stop, floor</a:t>
            </a:r>
            <a:r>
              <a:rPr lang="en-US" altLang="zh-TW" sz="2000" b="1" smtClean="0">
                <a:ea typeface="PMingLiU" pitchFamily="18" charset="-120"/>
              </a:rPr>
              <a:t> </a:t>
            </a:r>
          </a:p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3 if </a:t>
            </a:r>
            <a:r>
              <a:rPr lang="en-US" altLang="zh-TW" sz="2000" b="1" i="1" smtClean="0">
                <a:ea typeface="PMingLiU" pitchFamily="18" charset="-120"/>
              </a:rPr>
              <a:t>CLK</a:t>
            </a:r>
            <a:r>
              <a:rPr lang="en-US" altLang="zh-TW" sz="2000" b="1" smtClean="0">
                <a:ea typeface="PMingLiU" pitchFamily="18" charset="-120"/>
              </a:rPr>
              <a:t>='</a:t>
            </a:r>
            <a:r>
              <a:rPr lang="en-US" altLang="zh-TW" sz="2000" b="1" i="1" smtClean="0">
                <a:ea typeface="PMingLiU" pitchFamily="18" charset="-120"/>
              </a:rPr>
              <a:t>1</a:t>
            </a:r>
            <a:r>
              <a:rPr lang="en-US" altLang="zh-TW" sz="2000" b="1" smtClean="0">
                <a:ea typeface="PMingLiU" pitchFamily="18" charset="-120"/>
              </a:rPr>
              <a:t>' and </a:t>
            </a:r>
            <a:r>
              <a:rPr lang="en-US" altLang="zh-TW" sz="2000" b="1" i="1" smtClean="0">
                <a:ea typeface="PMingLiU" pitchFamily="18" charset="-120"/>
              </a:rPr>
              <a:t>CLK</a:t>
            </a:r>
            <a:r>
              <a:rPr lang="en-US" altLang="zh-TW" sz="2000" b="1" smtClean="0">
                <a:ea typeface="PMingLiU" pitchFamily="18" charset="-120"/>
              </a:rPr>
              <a:t>'event then</a:t>
            </a:r>
          </a:p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4  if (</a:t>
            </a:r>
            <a:r>
              <a:rPr lang="en-US" altLang="zh-TW" sz="2000" b="1" i="1" smtClean="0">
                <a:ea typeface="PMingLiU" pitchFamily="18" charset="-120"/>
              </a:rPr>
              <a:t>position/some_constant</a:t>
            </a:r>
            <a:r>
              <a:rPr lang="en-US" altLang="zh-TW" sz="2000" b="1" smtClean="0">
                <a:ea typeface="PMingLiU" pitchFamily="18" charset="-120"/>
              </a:rPr>
              <a:t> &lt; </a:t>
            </a:r>
            <a:r>
              <a:rPr lang="en-US" altLang="zh-TW" sz="2000" b="1" i="1" smtClean="0">
                <a:ea typeface="PMingLiU" pitchFamily="18" charset="-120"/>
              </a:rPr>
              <a:t>in_button</a:t>
            </a:r>
            <a:r>
              <a:rPr lang="en-US" altLang="zh-TW" sz="2000" b="1" smtClean="0">
                <a:ea typeface="PMingLiU" pitchFamily="18" charset="-120"/>
              </a:rPr>
              <a:t>) </a:t>
            </a:r>
          </a:p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5      then </a:t>
            </a:r>
            <a:r>
              <a:rPr lang="en-US" altLang="zh-TW" sz="2000" b="1" i="1" smtClean="0">
                <a:ea typeface="PMingLiU" pitchFamily="18" charset="-120"/>
              </a:rPr>
              <a:t>up</a:t>
            </a:r>
            <a:r>
              <a:rPr lang="en-US" altLang="zh-TW" sz="2000" b="1" smtClean="0">
                <a:ea typeface="PMingLiU" pitchFamily="18" charset="-120"/>
              </a:rPr>
              <a:t>&lt;=‘1’ else</a:t>
            </a:r>
            <a:r>
              <a:rPr lang="en-US" altLang="zh-TW" sz="2000" b="1" i="1" smtClean="0">
                <a:ea typeface="PMingLiU" pitchFamily="18" charset="-120"/>
              </a:rPr>
              <a:t> up</a:t>
            </a:r>
            <a:r>
              <a:rPr lang="en-US" altLang="zh-TW" sz="2000" b="1" smtClean="0">
                <a:ea typeface="PMingLiU" pitchFamily="18" charset="-120"/>
              </a:rPr>
              <a:t>&lt;=‘0’ end if;</a:t>
            </a:r>
          </a:p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6  if (</a:t>
            </a:r>
            <a:r>
              <a:rPr lang="en-US" altLang="zh-TW" sz="2000" b="1" i="1" smtClean="0">
                <a:ea typeface="PMingLiU" pitchFamily="18" charset="-120"/>
              </a:rPr>
              <a:t>position/some_constant</a:t>
            </a:r>
            <a:r>
              <a:rPr lang="en-US" altLang="zh-TW" sz="2000" b="1" smtClean="0">
                <a:ea typeface="PMingLiU" pitchFamily="18" charset="-120"/>
              </a:rPr>
              <a:t> = </a:t>
            </a:r>
            <a:r>
              <a:rPr lang="en-US" altLang="zh-TW" sz="2000" b="1" i="1" smtClean="0">
                <a:ea typeface="PMingLiU" pitchFamily="18" charset="-120"/>
              </a:rPr>
              <a:t>in_button</a:t>
            </a:r>
            <a:r>
              <a:rPr lang="en-US" altLang="zh-TW" sz="2000" b="1" smtClean="0">
                <a:ea typeface="PMingLiU" pitchFamily="18" charset="-120"/>
              </a:rPr>
              <a:t>) </a:t>
            </a:r>
          </a:p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7      then (</a:t>
            </a:r>
            <a:r>
              <a:rPr lang="en-US" altLang="zh-TW" sz="2000" b="1" i="1" smtClean="0">
                <a:ea typeface="PMingLiU" pitchFamily="18" charset="-120"/>
              </a:rPr>
              <a:t>stop</a:t>
            </a:r>
            <a:r>
              <a:rPr lang="en-US" altLang="zh-TW" sz="2000" b="1" smtClean="0">
                <a:ea typeface="PMingLiU" pitchFamily="18" charset="-120"/>
              </a:rPr>
              <a:t>&lt;=‘1’) else (</a:t>
            </a:r>
            <a:r>
              <a:rPr lang="en-US" altLang="zh-TW" sz="2000" b="1" i="1" smtClean="0">
                <a:ea typeface="PMingLiU" pitchFamily="18" charset="-120"/>
              </a:rPr>
              <a:t>stop</a:t>
            </a:r>
            <a:r>
              <a:rPr lang="en-US" altLang="zh-TW" sz="2000" b="1" smtClean="0">
                <a:ea typeface="PMingLiU" pitchFamily="18" charset="-120"/>
              </a:rPr>
              <a:t>&lt;=‘0’) end if;</a:t>
            </a:r>
          </a:p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8  if (</a:t>
            </a:r>
            <a:r>
              <a:rPr lang="en-US" altLang="zh-TW" sz="2000" b="1" i="1" smtClean="0">
                <a:ea typeface="PMingLiU" pitchFamily="18" charset="-120"/>
              </a:rPr>
              <a:t>stop</a:t>
            </a:r>
            <a:r>
              <a:rPr lang="en-US" altLang="zh-TW" sz="2000" b="1" smtClean="0">
                <a:ea typeface="PMingLiU" pitchFamily="18" charset="-120"/>
              </a:rPr>
              <a:t> = ‘0’ and </a:t>
            </a:r>
            <a:r>
              <a:rPr lang="en-US" altLang="zh-TW" sz="2000" b="1" i="1" smtClean="0">
                <a:ea typeface="PMingLiU" pitchFamily="18" charset="-120"/>
              </a:rPr>
              <a:t>up</a:t>
            </a:r>
            <a:r>
              <a:rPr lang="en-US" altLang="zh-TW" sz="2000" b="1" smtClean="0">
                <a:ea typeface="PMingLiU" pitchFamily="18" charset="-120"/>
              </a:rPr>
              <a:t>=‘1’) then (</a:t>
            </a:r>
            <a:r>
              <a:rPr lang="en-US" altLang="zh-TW" sz="2000" b="1" i="1" smtClean="0">
                <a:ea typeface="PMingLiU" pitchFamily="18" charset="-120"/>
              </a:rPr>
              <a:t>floor</a:t>
            </a:r>
            <a:r>
              <a:rPr lang="en-US" altLang="zh-TW" sz="2000" b="1" smtClean="0">
                <a:ea typeface="PMingLiU" pitchFamily="18" charset="-120"/>
              </a:rPr>
              <a:t>&lt;=</a:t>
            </a:r>
            <a:r>
              <a:rPr lang="en-US" altLang="zh-TW" sz="2000" b="1" i="1" smtClean="0">
                <a:ea typeface="PMingLiU" pitchFamily="18" charset="-120"/>
              </a:rPr>
              <a:t>floor</a:t>
            </a:r>
            <a:r>
              <a:rPr lang="en-US" altLang="zh-TW" sz="2000" b="1" smtClean="0">
                <a:ea typeface="PMingLiU" pitchFamily="18" charset="-120"/>
              </a:rPr>
              <a:t> + 1) </a:t>
            </a:r>
          </a:p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9  elsif (</a:t>
            </a:r>
            <a:r>
              <a:rPr lang="en-US" altLang="zh-TW" sz="2000" b="1" i="1" smtClean="0">
                <a:ea typeface="PMingLiU" pitchFamily="18" charset="-120"/>
              </a:rPr>
              <a:t>stop</a:t>
            </a:r>
            <a:r>
              <a:rPr lang="en-US" altLang="zh-TW" sz="2000" b="1" smtClean="0">
                <a:ea typeface="PMingLiU" pitchFamily="18" charset="-120"/>
              </a:rPr>
              <a:t> = ‘0’ and </a:t>
            </a:r>
            <a:r>
              <a:rPr lang="en-US" altLang="zh-TW" sz="2000" b="1" i="1" smtClean="0">
                <a:ea typeface="PMingLiU" pitchFamily="18" charset="-120"/>
              </a:rPr>
              <a:t>up</a:t>
            </a:r>
            <a:r>
              <a:rPr lang="en-US" altLang="zh-TW" sz="2000" b="1" smtClean="0">
                <a:ea typeface="PMingLiU" pitchFamily="18" charset="-120"/>
              </a:rPr>
              <a:t>=‘0’) then (</a:t>
            </a:r>
            <a:r>
              <a:rPr lang="en-US" altLang="zh-TW" sz="2000" b="1" i="1" smtClean="0">
                <a:ea typeface="PMingLiU" pitchFamily="18" charset="-120"/>
              </a:rPr>
              <a:t>floor</a:t>
            </a:r>
            <a:r>
              <a:rPr lang="en-US" altLang="zh-TW" sz="2000" b="1" smtClean="0">
                <a:ea typeface="PMingLiU" pitchFamily="18" charset="-120"/>
              </a:rPr>
              <a:t>&lt;=</a:t>
            </a:r>
            <a:r>
              <a:rPr lang="en-US" altLang="zh-TW" sz="2000" b="1" i="1" smtClean="0">
                <a:ea typeface="PMingLiU" pitchFamily="18" charset="-120"/>
              </a:rPr>
              <a:t>floor </a:t>
            </a:r>
            <a:r>
              <a:rPr lang="en-US" altLang="zh-TW" sz="2000" b="1" smtClean="0">
                <a:ea typeface="PMingLiU" pitchFamily="18" charset="-120"/>
              </a:rPr>
              <a:t>- 1) </a:t>
            </a:r>
          </a:p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10  end if;  </a:t>
            </a:r>
          </a:p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11 end if;</a:t>
            </a:r>
          </a:p>
          <a:p>
            <a:pPr eaLnBrk="1" hangingPunct="1"/>
            <a:r>
              <a:rPr lang="en-US" altLang="zh-TW" sz="2000" b="1" smtClean="0">
                <a:ea typeface="PMingLiU" pitchFamily="18" charset="-120"/>
              </a:rPr>
              <a:t>12 end process;</a:t>
            </a:r>
          </a:p>
        </p:txBody>
      </p:sp>
      <p:sp>
        <p:nvSpPr>
          <p:cNvPr id="71682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7168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824F55F-0A37-40E8-B933-3E430EA48FA4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74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Lift VHDL continues</a:t>
            </a:r>
          </a:p>
        </p:txBody>
      </p:sp>
      <p:sp>
        <p:nvSpPr>
          <p:cNvPr id="72708" name="矩形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zh-TW" sz="2800" smtClean="0">
                <a:ea typeface="PMingLiU" pitchFamily="18" charset="-120"/>
              </a:rPr>
              <a:t>13 process (</a:t>
            </a:r>
            <a:r>
              <a:rPr lang="en-US" altLang="zh-TW" sz="2800" i="1" smtClean="0">
                <a:ea typeface="PMingLiU" pitchFamily="18" charset="-120"/>
              </a:rPr>
              <a:t>floor,stop,in_button)</a:t>
            </a:r>
            <a:r>
              <a:rPr lang="en-US" altLang="zh-TW" sz="2800" smtClean="0">
                <a:ea typeface="PMingLiU" pitchFamily="18" charset="-120"/>
              </a:rPr>
              <a:t> -- process 2 of 2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14 begin            -- generates </a:t>
            </a:r>
            <a:r>
              <a:rPr lang="en-US" altLang="zh-TW" sz="2800" i="1" smtClean="0">
                <a:ea typeface="PMingLiU" pitchFamily="18" charset="-120"/>
              </a:rPr>
              <a:t>display,door_open</a:t>
            </a:r>
            <a:r>
              <a:rPr lang="en-US" altLang="zh-TW" sz="2800" smtClean="0">
                <a:ea typeface="PMingLiU" pitchFamily="18" charset="-120"/>
              </a:rPr>
              <a:t> 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15  if (</a:t>
            </a:r>
            <a:r>
              <a:rPr lang="en-US" altLang="zh-TW" sz="2800" i="1" smtClean="0">
                <a:ea typeface="PMingLiU" pitchFamily="18" charset="-120"/>
              </a:rPr>
              <a:t>floor</a:t>
            </a:r>
            <a:r>
              <a:rPr lang="en-US" altLang="zh-TW" sz="2800" smtClean="0">
                <a:ea typeface="PMingLiU" pitchFamily="18" charset="-120"/>
              </a:rPr>
              <a:t>= </a:t>
            </a:r>
            <a:r>
              <a:rPr lang="en-US" altLang="zh-TW" sz="2800" i="1" smtClean="0">
                <a:ea typeface="PMingLiU" pitchFamily="18" charset="-120"/>
              </a:rPr>
              <a:t>in_button</a:t>
            </a:r>
            <a:r>
              <a:rPr lang="en-US" altLang="zh-TW" sz="2800" smtClean="0">
                <a:ea typeface="PMingLiU" pitchFamily="18" charset="-120"/>
              </a:rPr>
              <a:t> and </a:t>
            </a:r>
            <a:r>
              <a:rPr lang="en-US" altLang="zh-TW" sz="2800" i="1" smtClean="0">
                <a:ea typeface="PMingLiU" pitchFamily="18" charset="-120"/>
              </a:rPr>
              <a:t>stop</a:t>
            </a:r>
            <a:r>
              <a:rPr lang="en-US" altLang="zh-TW" sz="2800" smtClean="0">
                <a:ea typeface="PMingLiU" pitchFamily="18" charset="-120"/>
              </a:rPr>
              <a:t>=‘1’)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16     then </a:t>
            </a:r>
            <a:r>
              <a:rPr lang="en-US" altLang="zh-TW" sz="2800" i="1" smtClean="0">
                <a:ea typeface="PMingLiU" pitchFamily="18" charset="-120"/>
              </a:rPr>
              <a:t>door_open</a:t>
            </a:r>
            <a:r>
              <a:rPr lang="en-US" altLang="zh-TW" sz="2800" smtClean="0">
                <a:ea typeface="PMingLiU" pitchFamily="18" charset="-120"/>
              </a:rPr>
              <a:t>&lt;=‘1’ end if</a:t>
            </a:r>
          </a:p>
          <a:p>
            <a:pPr eaLnBrk="1" hangingPunct="1"/>
            <a:r>
              <a:rPr lang="en-US" altLang="zh-TW" sz="2800" i="1" smtClean="0">
                <a:ea typeface="PMingLiU" pitchFamily="18" charset="-120"/>
              </a:rPr>
              <a:t>17 display</a:t>
            </a:r>
            <a:r>
              <a:rPr lang="en-US" altLang="zh-TW" sz="2800" smtClean="0">
                <a:ea typeface="PMingLiU" pitchFamily="18" charset="-120"/>
              </a:rPr>
              <a:t>&lt;=</a:t>
            </a:r>
            <a:r>
              <a:rPr lang="en-US" altLang="zh-TW" sz="2800" i="1" smtClean="0">
                <a:ea typeface="PMingLiU" pitchFamily="18" charset="-120"/>
              </a:rPr>
              <a:t>floor</a:t>
            </a:r>
            <a:r>
              <a:rPr lang="en-US" altLang="zh-TW" sz="280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: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:-- but how to close the door????: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: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end process;</a:t>
            </a:r>
          </a:p>
        </p:txBody>
      </p:sp>
      <p:sp>
        <p:nvSpPr>
          <p:cNvPr id="7270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7270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9BCA32E-8BED-430C-B2DF-37EC790803FF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75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Quick revision</a:t>
            </a:r>
          </a:p>
        </p:txBody>
      </p:sp>
      <p:sp>
        <p:nvSpPr>
          <p:cNvPr id="73732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You should know</a:t>
            </a:r>
          </a:p>
          <a:p>
            <a:pPr lvl="1" eaLnBrk="1" hangingPunct="1"/>
            <a:r>
              <a:rPr lang="en-US" altLang="en-US" smtClean="0"/>
              <a:t>The difference between synchronous clock and asynchronous clock counters</a:t>
            </a:r>
          </a:p>
          <a:p>
            <a:pPr lvl="1" eaLnBrk="1" hangingPunct="1"/>
            <a:r>
              <a:rPr lang="en-US" altLang="en-US" smtClean="0"/>
              <a:t>How to use the enumeration type of signals</a:t>
            </a:r>
          </a:p>
          <a:p>
            <a:pPr lvl="1" eaLnBrk="1" hangingPunct="1"/>
            <a:r>
              <a:rPr lang="en-US" altLang="en-US" smtClean="0"/>
              <a:t>How to design finite state machines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mtClean="0"/>
          </a:p>
        </p:txBody>
      </p:sp>
      <p:sp>
        <p:nvSpPr>
          <p:cNvPr id="73730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7373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4BB4A9E-8D53-4D91-9530-EE97299B3ADF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76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74756" name="矩形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Appendix: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library IEEE; -- successfully compiled and tested. In Xilinx, init. signals cannot be done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use IEEE.STD_LOGIC_1164.all; -- so use reset to set them to init values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use IEEE.std_logic_arith.all;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use IEEE.std_logic_unsigned.all;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entity some_entity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   port (  clk : in STD_LOGIC;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           reset : in STD_LOGIC;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           sportsum: out integer);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end some_entity;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Architecture sig_arc of some_entity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signal t1, t2, t3 : integer; -- In Xilinx, ini. Signals cannot be done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begin  -- t1 is just after the first clk, etc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--with clk, without clk, with s1234, in sen. list or not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process(clk,reset) </a:t>
            </a:r>
            <a:r>
              <a:rPr lang="en-US" altLang="zh-TW" sz="1600" smtClean="0">
                <a:ea typeface="PMingLiU" pitchFamily="18" charset="-120"/>
              </a:rPr>
              <a:t>-- clocked process, syn. input can be in or not in the sensitivity list</a:t>
            </a:r>
            <a:endParaRPr lang="en-US" altLang="zh-TW" sz="700" smtClean="0">
              <a:ea typeface="PMingLiU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 -- begin wait on clk;-- t1    t2    t3    t4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begin if reset = '1’ then -- use reset to set them to init values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  t1 &lt;= 1;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  t2 &lt;= 2;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  t3 &lt;= 3;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</a:t>
            </a:r>
            <a:r>
              <a:rPr lang="en-US" altLang="zh-TW" sz="1800" smtClean="0">
                <a:ea typeface="PMingLiU" pitchFamily="18" charset="-120"/>
              </a:rPr>
              <a:t>sportsum &lt;= 0;</a:t>
            </a:r>
            <a:endParaRPr lang="en-US" altLang="zh-TW" sz="1400" smtClean="0">
              <a:ea typeface="PMingLiU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elsif clk='1' and clk'event then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  t1&lt;=t2+t3;          -- s1=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  t2&lt;=t1;                  --s2=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  t3&lt;=t2;                  --s3=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  sportsum &lt;= t1+t2+t3; -- sum= 6, 8, 9, 14 after each clock edge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400" smtClean="0">
                <a:ea typeface="PMingLiU" pitchFamily="18" charset="-120"/>
              </a:rPr>
              <a:t>end if; end process; end sig_arc;</a:t>
            </a:r>
          </a:p>
        </p:txBody>
      </p:sp>
      <p:sp>
        <p:nvSpPr>
          <p:cNvPr id="74754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6388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7475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0568BD0-1B6B-4CB7-891D-A795B039AEC0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77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Simulation result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 </a:t>
            </a:r>
          </a:p>
        </p:txBody>
      </p:sp>
      <p:sp>
        <p:nvSpPr>
          <p:cNvPr id="1024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1024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789850A-98F1-4522-86D3-74CEAB74FA60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000" smtClean="0"/>
          </a:p>
        </p:txBody>
      </p:sp>
      <p:pic>
        <p:nvPicPr>
          <p:cNvPr id="102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2514600"/>
            <a:ext cx="9069387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矩形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chemeClr val="tx1"/>
                </a:solidFill>
                <a:ea typeface="PMingLiU" pitchFamily="18" charset="-120"/>
              </a:rPr>
              <a:t>Synchronous clock counter design</a:t>
            </a:r>
          </a:p>
        </p:txBody>
      </p:sp>
      <p:sp>
        <p:nvSpPr>
          <p:cNvPr id="11268" name="矩形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More difficult to design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Less delay at outputs (more precise) </a:t>
            </a:r>
          </a:p>
          <a:p>
            <a:pPr eaLnBrk="1" hangingPunct="1"/>
            <a:endParaRPr lang="zh-TW" altLang="zh-TW" smtClean="0">
              <a:ea typeface="PMingLiU" pitchFamily="18" charset="-120"/>
            </a:endParaRPr>
          </a:p>
        </p:txBody>
      </p:sp>
      <p:sp>
        <p:nvSpPr>
          <p:cNvPr id="11266" name="页脚占位符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 smtClean="0">
                <a:ea typeface="PMingLiU" pitchFamily="18" charset="-120"/>
              </a:rPr>
              <a:t>VHDL 6. examples of FSM ver.8a</a:t>
            </a:r>
            <a:endParaRPr lang="en-US" altLang="en-US" sz="1000">
              <a:ea typeface="PMingLiU" pitchFamily="18" charset="-120"/>
            </a:endParaRPr>
          </a:p>
        </p:txBody>
      </p:sp>
      <p:sp>
        <p:nvSpPr>
          <p:cNvPr id="1126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42CE04C-866B-416A-8A30-E698D966764A}" type="slidenum">
              <a:rPr lang="en-US" altLang="en-US" sz="1000" smtClean="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3760</TotalTime>
  <Words>5434</Words>
  <Application>Microsoft Office PowerPoint</Application>
  <PresentationFormat>On-screen Show (4:3)</PresentationFormat>
  <Paragraphs>1084</Paragraphs>
  <Slides>77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79" baseType="lpstr">
      <vt:lpstr>Office Theme</vt:lpstr>
      <vt:lpstr>Clip</vt:lpstr>
      <vt:lpstr>Chapter 6 Examples of Finite State Machines (FSMs)</vt:lpstr>
      <vt:lpstr>Counters and pattern generators</vt:lpstr>
      <vt:lpstr>Up/down counters are FSMs</vt:lpstr>
      <vt:lpstr>Two design methods</vt:lpstr>
      <vt:lpstr>4-bit Asynchronous clock down counter (Moore) CLK: in STD_LOGIC;  RESET: in STD_LOGIC; COUNT0, COUNT1 , COUNT2 , COUNT3 : inout STD_LOGIC;</vt:lpstr>
      <vt:lpstr> </vt:lpstr>
      <vt:lpstr>Exercise on 6.1, 4-bit Asyn.  Clock Counter. Plot count, and check delay</vt:lpstr>
      <vt:lpstr>Simulation result</vt:lpstr>
      <vt:lpstr>Synchronous clock counter design</vt:lpstr>
      <vt:lpstr>4-bit synchronous counter </vt:lpstr>
      <vt:lpstr>A counter with load, reset, dir. (E,g a clock that can be preset)</vt:lpstr>
      <vt:lpstr>Exercise on 6.2</vt:lpstr>
      <vt:lpstr>A 4-bit counter</vt:lpstr>
      <vt:lpstr>Simulation result</vt:lpstr>
      <vt:lpstr> </vt:lpstr>
      <vt:lpstr>Pattern generators (finite state machines)</vt:lpstr>
      <vt:lpstr>Pattern generators</vt:lpstr>
      <vt:lpstr>Binary and one-hot encoding for state machine design.</vt:lpstr>
      <vt:lpstr>Change FSM coding styles in Xilinx-ISE</vt:lpstr>
      <vt:lpstr>Exercise 6.3, State concepts</vt:lpstr>
      <vt:lpstr>Pattern generator design steps</vt:lpstr>
      <vt:lpstr>State type (enumeration type)</vt:lpstr>
      <vt:lpstr>(liga0_nr) Example to generate traffic light patterns</vt:lpstr>
      <vt:lpstr>State diagram notations Each circle is a state; each arc is a transition after a rising clock edge</vt:lpstr>
      <vt:lpstr>Design flow</vt:lpstr>
      <vt:lpstr> 1  Architecture lightA of traffic is  2    type traffic_state_type is (s0, s1,s2,s3);  3    signal L_stateA: traffic_state_type; 4  out_light signal: std_logic_vector(2 downto0); </vt:lpstr>
      <vt:lpstr> </vt:lpstr>
      <vt:lpstr> </vt:lpstr>
      <vt:lpstr> </vt:lpstr>
      <vt:lpstr>Programming hints:</vt:lpstr>
      <vt:lpstr>Exercise 6.4 on the traffic light program </vt:lpstr>
      <vt:lpstr>Advanced example with inputs, see the labels of the arcs</vt:lpstr>
      <vt:lpstr>Liga1_sr.vhd</vt:lpstr>
      <vt:lpstr> </vt:lpstr>
      <vt:lpstr>This is the flow diagram</vt:lpstr>
      <vt:lpstr> </vt:lpstr>
      <vt:lpstr> </vt:lpstr>
      <vt:lpstr>Liga2_ar.vhd</vt:lpstr>
      <vt:lpstr> </vt:lpstr>
      <vt:lpstr> </vt:lpstr>
      <vt:lpstr> </vt:lpstr>
      <vt:lpstr>Further exercises</vt:lpstr>
      <vt:lpstr>Liga3_ar.vhd</vt:lpstr>
      <vt:lpstr> </vt:lpstr>
      <vt:lpstr> </vt:lpstr>
      <vt:lpstr>State and transitions</vt:lpstr>
      <vt:lpstr>Other issues in state machine design</vt:lpstr>
      <vt:lpstr>Timing issues of  a Flip-Flop.</vt:lpstr>
      <vt:lpstr>Use of time delay “after”in VHDL</vt:lpstr>
      <vt:lpstr>Example and exercise for “after”</vt:lpstr>
      <vt:lpstr>Example and exercise for “after”</vt:lpstr>
      <vt:lpstr>(More Examples) </vt:lpstr>
      <vt:lpstr>Example 6.7: Design a vending machine for 8 types of drinks</vt:lpstr>
      <vt:lpstr>Exercise. 6.7:The Vending machine signals Drop $5, select drink by 8 switches   =     “0000 0001”--&gt; coke =     “0000 0010”--&gt; 7-up  </vt:lpstr>
      <vt:lpstr>What input/outputs do you need? </vt:lpstr>
      <vt:lpstr>What states do you need?</vt:lpstr>
      <vt:lpstr>Exercise 6.7 A Draw arcs (arrows) with labels in the flow diagrams</vt:lpstr>
      <vt:lpstr>Exercise 6.7 B :Flow diagram fill in _?</vt:lpstr>
      <vt:lpstr>Exercise 6.7 C: Write the port declaration of the vending machine</vt:lpstr>
      <vt:lpstr>Exercise 6.7 D: Fill in the blanks</vt:lpstr>
      <vt:lpstr>Exercise 6.7 E: Fill in the blanks</vt:lpstr>
      <vt:lpstr> </vt:lpstr>
      <vt:lpstr> </vt:lpstr>
      <vt:lpstr> </vt:lpstr>
      <vt:lpstr> </vt:lpstr>
      <vt:lpstr> </vt:lpstr>
      <vt:lpstr>PowerPoint Presentation</vt:lpstr>
      <vt:lpstr>Issues in VHDL design Use of case-when</vt:lpstr>
      <vt:lpstr>Use of case-when</vt:lpstr>
      <vt:lpstr>Appendix</vt:lpstr>
      <vt:lpstr>Design a lift controller.  Floors: G,1,2,3</vt:lpstr>
      <vt:lpstr>Design a lift controller.  Floors: G,1,2,3</vt:lpstr>
      <vt:lpstr>Hints for the Smart lift controller</vt:lpstr>
      <vt:lpstr>Would this work? Floor is the internal status(signal)</vt:lpstr>
      <vt:lpstr>Lift VHDL continues</vt:lpstr>
      <vt:lpstr>Quick revision</vt:lpstr>
      <vt:lpstr> </vt:lpstr>
    </vt:vector>
  </TitlesOfParts>
  <Company>CUHK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VHDL 3 Finite State Machines FSM</dc:title>
  <dc:creator>Wong</dc:creator>
  <cp:lastModifiedBy>khwong</cp:lastModifiedBy>
  <cp:revision>198</cp:revision>
  <dcterms:created xsi:type="dcterms:W3CDTF">2004-09-13T01:59:54Z</dcterms:created>
  <dcterms:modified xsi:type="dcterms:W3CDTF">2018-02-26T10:21:41Z</dcterms:modified>
</cp:coreProperties>
</file>